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6" r:id="rId2"/>
    <p:sldId id="257" r:id="rId3"/>
    <p:sldId id="272" r:id="rId4"/>
    <p:sldId id="269" r:id="rId5"/>
    <p:sldId id="268" r:id="rId6"/>
    <p:sldId id="266" r:id="rId7"/>
    <p:sldId id="265" r:id="rId8"/>
    <p:sldId id="262" r:id="rId9"/>
    <p:sldId id="273" r:id="rId10"/>
    <p:sldId id="263" r:id="rId11"/>
    <p:sldId id="264" r:id="rId12"/>
    <p:sldId id="270" r:id="rId13"/>
    <p:sldId id="271" r:id="rId14"/>
    <p:sldId id="275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9D7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762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1395</c:v>
                </c:pt>
                <c:pt idx="1">
                  <c:v>1396</c:v>
                </c:pt>
                <c:pt idx="2">
                  <c:v>1397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9611</c:v>
                </c:pt>
                <c:pt idx="1">
                  <c:v>9732</c:v>
                </c:pt>
                <c:pt idx="2">
                  <c:v>9364</c:v>
                </c:pt>
              </c:numCache>
            </c:numRef>
          </c:val>
        </c:ser>
        <c:dLbls/>
        <c:marker val="1"/>
        <c:axId val="84223872"/>
        <c:axId val="84225408"/>
      </c:lineChart>
      <c:catAx>
        <c:axId val="84223872"/>
        <c:scaling>
          <c:orientation val="minMax"/>
        </c:scaling>
        <c:axPos val="b"/>
        <c:numFmt formatCode="General" sourceLinked="1"/>
        <c:tickLblPos val="nextTo"/>
        <c:crossAx val="84225408"/>
        <c:crosses val="autoZero"/>
        <c:auto val="1"/>
        <c:lblAlgn val="ctr"/>
        <c:lblOffset val="100"/>
      </c:catAx>
      <c:valAx>
        <c:axId val="84225408"/>
        <c:scaling>
          <c:orientation val="minMax"/>
        </c:scaling>
        <c:axPos val="l"/>
        <c:majorGridlines/>
        <c:numFmt formatCode="General" sourceLinked="1"/>
        <c:tickLblPos val="nextTo"/>
        <c:crossAx val="84223872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94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1354</c:v>
                </c:pt>
                <c:pt idx="1">
                  <c:v>1487</c:v>
                </c:pt>
                <c:pt idx="2">
                  <c:v>1570</c:v>
                </c:pt>
                <c:pt idx="3">
                  <c:v>1640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1500</c:v>
                </c:pt>
                <c:pt idx="1">
                  <c:v>1590</c:v>
                </c:pt>
                <c:pt idx="2">
                  <c:v>1742</c:v>
                </c:pt>
                <c:pt idx="3">
                  <c:v>1526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96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1121</c:v>
                </c:pt>
                <c:pt idx="1">
                  <c:v>1390</c:v>
                </c:pt>
                <c:pt idx="2">
                  <c:v>1306</c:v>
                </c:pt>
                <c:pt idx="3">
                  <c:v>1191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97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1052</c:v>
                </c:pt>
                <c:pt idx="1">
                  <c:v>1244</c:v>
                </c:pt>
                <c:pt idx="2">
                  <c:v>1307</c:v>
                </c:pt>
                <c:pt idx="3">
                  <c:v>1236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98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864</c:v>
                </c:pt>
                <c:pt idx="1">
                  <c:v>1041</c:v>
                </c:pt>
              </c:numCache>
            </c:numRef>
          </c:val>
        </c:ser>
        <c:dLbls/>
        <c:axId val="84296064"/>
        <c:axId val="84297600"/>
      </c:barChart>
      <c:catAx>
        <c:axId val="84296064"/>
        <c:scaling>
          <c:orientation val="minMax"/>
        </c:scaling>
        <c:axPos val="b"/>
        <c:tickLblPos val="nextTo"/>
        <c:crossAx val="84297600"/>
        <c:crosses val="autoZero"/>
        <c:auto val="1"/>
        <c:lblAlgn val="ctr"/>
        <c:lblOffset val="100"/>
      </c:catAx>
      <c:valAx>
        <c:axId val="84297600"/>
        <c:scaling>
          <c:orientation val="minMax"/>
        </c:scaling>
        <c:axPos val="l"/>
        <c:majorGridlines/>
        <c:numFmt formatCode="General" sourceLinked="1"/>
        <c:tickLblPos val="nextTo"/>
        <c:crossAx val="842960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322910503239119"/>
          <c:y val="6.0462118705750009E-2"/>
          <c:w val="0.79074476962056051"/>
          <c:h val="0.816423211804406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94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626</c:v>
                </c:pt>
                <c:pt idx="1">
                  <c:v>668</c:v>
                </c:pt>
                <c:pt idx="2">
                  <c:v>698</c:v>
                </c:pt>
                <c:pt idx="3">
                  <c:v>729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678</c:v>
                </c:pt>
                <c:pt idx="1">
                  <c:v>683</c:v>
                </c:pt>
                <c:pt idx="2">
                  <c:v>754</c:v>
                </c:pt>
                <c:pt idx="3">
                  <c:v>679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96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545</c:v>
                </c:pt>
                <c:pt idx="1">
                  <c:v>658</c:v>
                </c:pt>
                <c:pt idx="2">
                  <c:v>635</c:v>
                </c:pt>
                <c:pt idx="3">
                  <c:v>585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97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535</c:v>
                </c:pt>
                <c:pt idx="1">
                  <c:v>602</c:v>
                </c:pt>
                <c:pt idx="2">
                  <c:v>631</c:v>
                </c:pt>
                <c:pt idx="3">
                  <c:v>572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98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سه ماهه اول</c:v>
                </c:pt>
                <c:pt idx="1">
                  <c:v>سه ماهه دوم </c:v>
                </c:pt>
                <c:pt idx="2">
                  <c:v>سه ماهه سوم</c:v>
                </c:pt>
                <c:pt idx="3">
                  <c:v>سه ماهه چهارم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480</c:v>
                </c:pt>
                <c:pt idx="1">
                  <c:v>462</c:v>
                </c:pt>
              </c:numCache>
            </c:numRef>
          </c:val>
        </c:ser>
        <c:dLbls/>
        <c:axId val="84618624"/>
        <c:axId val="84640896"/>
      </c:barChart>
      <c:catAx>
        <c:axId val="84618624"/>
        <c:scaling>
          <c:orientation val="minMax"/>
        </c:scaling>
        <c:axPos val="b"/>
        <c:tickLblPos val="nextTo"/>
        <c:crossAx val="84640896"/>
        <c:crosses val="autoZero"/>
        <c:auto val="1"/>
        <c:lblAlgn val="ctr"/>
        <c:lblOffset val="100"/>
      </c:catAx>
      <c:valAx>
        <c:axId val="84640896"/>
        <c:scaling>
          <c:orientation val="minMax"/>
        </c:scaling>
        <c:axPos val="l"/>
        <c:majorGridlines/>
        <c:numFmt formatCode="General" sourceLinked="1"/>
        <c:tickLblPos val="nextTo"/>
        <c:crossAx val="846186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8180227471566073E-2"/>
          <c:y val="3.1573219295863889E-2"/>
          <c:w val="0.49408829104695257"/>
          <c:h val="0.8717985790569283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 دندان هاي درمان ريشه شده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2721</c:v>
                </c:pt>
                <c:pt idx="1">
                  <c:v>2794</c:v>
                </c:pt>
                <c:pt idx="2">
                  <c:v>2423</c:v>
                </c:pt>
                <c:pt idx="3">
                  <c:v>2340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مواد مصرفي درمان ريشه 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1045</c:v>
                </c:pt>
                <c:pt idx="1">
                  <c:v>1594</c:v>
                </c:pt>
                <c:pt idx="2">
                  <c:v>1116</c:v>
                </c:pt>
                <c:pt idx="3">
                  <c:v>746</c:v>
                </c:pt>
              </c:numCache>
            </c:numRef>
          </c:val>
        </c:ser>
        <c:dLbls/>
        <c:marker val="1"/>
        <c:axId val="84775296"/>
        <c:axId val="84776832"/>
      </c:lineChart>
      <c:catAx>
        <c:axId val="84775296"/>
        <c:scaling>
          <c:orientation val="minMax"/>
        </c:scaling>
        <c:axPos val="b"/>
        <c:numFmt formatCode="General" sourceLinked="1"/>
        <c:tickLblPos val="nextTo"/>
        <c:crossAx val="84776832"/>
        <c:crosses val="autoZero"/>
        <c:auto val="1"/>
        <c:lblAlgn val="ctr"/>
        <c:lblOffset val="100"/>
      </c:catAx>
      <c:valAx>
        <c:axId val="84776832"/>
        <c:scaling>
          <c:orientation val="minMax"/>
        </c:scaling>
        <c:axPos val="l"/>
        <c:majorGridlines/>
        <c:numFmt formatCode="General" sourceLinked="1"/>
        <c:tickLblPos val="nextTo"/>
        <c:crossAx val="84775296"/>
        <c:crosses val="autoZero"/>
        <c:crossBetween val="between"/>
      </c:valAx>
      <c:spPr>
        <a:solidFill>
          <a:srgbClr val="F5E3F4"/>
        </a:solidFill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9"/>
  <c:chart>
    <c:plotArea>
      <c:layout>
        <c:manualLayout>
          <c:layoutTarget val="inner"/>
          <c:xMode val="edge"/>
          <c:yMode val="edge"/>
          <c:x val="0.18487339371595893"/>
          <c:y val="5.6210150201813004E-2"/>
          <c:w val="0.70867082366149337"/>
          <c:h val="0.8130899225832067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94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جرمگيري</c:v>
                </c:pt>
                <c:pt idx="1">
                  <c:v>فلورايدتراپي</c:v>
                </c:pt>
                <c:pt idx="2">
                  <c:v>بروسا‍ژ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1424</c:v>
                </c:pt>
                <c:pt idx="1">
                  <c:v>516</c:v>
                </c:pt>
                <c:pt idx="2">
                  <c:v>1659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95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جرمگيري</c:v>
                </c:pt>
                <c:pt idx="1">
                  <c:v>فلورايدتراپي</c:v>
                </c:pt>
                <c:pt idx="2">
                  <c:v>بروسا‍ژ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2928</c:v>
                </c:pt>
                <c:pt idx="1">
                  <c:v>1104</c:v>
                </c:pt>
                <c:pt idx="2">
                  <c:v>3368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96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جرمگيري</c:v>
                </c:pt>
                <c:pt idx="1">
                  <c:v>فلورايدتراپي</c:v>
                </c:pt>
                <c:pt idx="2">
                  <c:v>بروسا‍ژ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2644</c:v>
                </c:pt>
                <c:pt idx="1">
                  <c:v>988</c:v>
                </c:pt>
                <c:pt idx="2">
                  <c:v>3355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97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جرمگيري</c:v>
                </c:pt>
                <c:pt idx="1">
                  <c:v>فلورايدتراپي</c:v>
                </c:pt>
                <c:pt idx="2">
                  <c:v>بروسا‍ژ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2902</c:v>
                </c:pt>
                <c:pt idx="1">
                  <c:v>1172</c:v>
                </c:pt>
                <c:pt idx="2">
                  <c:v>3691</c:v>
                </c:pt>
              </c:numCache>
            </c:numRef>
          </c:val>
        </c:ser>
        <c:dLbls/>
        <c:axId val="86017152"/>
        <c:axId val="86018688"/>
      </c:barChart>
      <c:catAx>
        <c:axId val="86017152"/>
        <c:scaling>
          <c:orientation val="minMax"/>
        </c:scaling>
        <c:axPos val="b"/>
        <c:tickLblPos val="nextTo"/>
        <c:crossAx val="86018688"/>
        <c:crosses val="autoZero"/>
        <c:auto val="1"/>
        <c:lblAlgn val="ctr"/>
        <c:lblOffset val="100"/>
      </c:catAx>
      <c:valAx>
        <c:axId val="86018688"/>
        <c:scaling>
          <c:orientation val="minMax"/>
        </c:scaling>
        <c:axPos val="l"/>
        <c:majorGridlines/>
        <c:numFmt formatCode="General" sourceLinked="1"/>
        <c:tickLblPos val="nextTo"/>
        <c:crossAx val="86017152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</c:legend>
    <c:plotVisOnly val="1"/>
    <c:dispBlanksAs val="gap"/>
  </c:chart>
  <c:spPr>
    <a:solidFill>
      <a:schemeClr val="tx2">
        <a:lumMod val="60000"/>
        <a:lumOff val="40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plotArea>
      <c:layout>
        <c:manualLayout>
          <c:layoutTarget val="inner"/>
          <c:xMode val="edge"/>
          <c:yMode val="edge"/>
          <c:x val="5.3307541759592188E-2"/>
          <c:y val="2.0369747899159671E-2"/>
          <c:w val="0.71660006372035867"/>
          <c:h val="0.8780059551379605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كارپول ليدوكائين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1394</c:v>
                </c:pt>
                <c:pt idx="1">
                  <c:v>1395</c:v>
                </c:pt>
                <c:pt idx="2">
                  <c:v>1396</c:v>
                </c:pt>
                <c:pt idx="3">
                  <c:v>1397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180</c:v>
                </c:pt>
                <c:pt idx="1">
                  <c:v>202</c:v>
                </c:pt>
                <c:pt idx="2">
                  <c:v>220</c:v>
                </c:pt>
                <c:pt idx="3">
                  <c:v>142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كارپول سيتانست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1394</c:v>
                </c:pt>
                <c:pt idx="1">
                  <c:v>1395</c:v>
                </c:pt>
                <c:pt idx="2">
                  <c:v>1396</c:v>
                </c:pt>
                <c:pt idx="3">
                  <c:v>1397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77</c:v>
                </c:pt>
                <c:pt idx="1">
                  <c:v>88</c:v>
                </c:pt>
                <c:pt idx="2">
                  <c:v>90</c:v>
                </c:pt>
                <c:pt idx="3">
                  <c:v>58</c:v>
                </c:pt>
              </c:numCache>
            </c:numRef>
          </c:val>
        </c:ser>
        <c:dLbls/>
        <c:overlap val="100"/>
        <c:axId val="85963136"/>
        <c:axId val="85964672"/>
      </c:barChart>
      <c:catAx>
        <c:axId val="85963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5964672"/>
        <c:crosses val="autoZero"/>
        <c:auto val="1"/>
        <c:lblAlgn val="ctr"/>
        <c:lblOffset val="100"/>
      </c:catAx>
      <c:valAx>
        <c:axId val="85964672"/>
        <c:scaling>
          <c:orientation val="minMax"/>
        </c:scaling>
        <c:axPos val="l"/>
        <c:majorGridlines/>
        <c:numFmt formatCode="General" sourceLinked="1"/>
        <c:tickLblPos val="nextTo"/>
        <c:crossAx val="859631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b="1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plotArea>
      <c:layout>
        <c:manualLayout>
          <c:layoutTarget val="inner"/>
          <c:xMode val="edge"/>
          <c:yMode val="edge"/>
          <c:x val="5.3307541759592188E-2"/>
          <c:y val="2.0369747899159671E-2"/>
          <c:w val="0.71660006372035867"/>
          <c:h val="0.87800595513796054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كارپول ليدوكائين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1395</c:v>
                </c:pt>
                <c:pt idx="1">
                  <c:v>1396</c:v>
                </c:pt>
                <c:pt idx="2">
                  <c:v>1397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299</c:v>
                </c:pt>
                <c:pt idx="1">
                  <c:v>382</c:v>
                </c:pt>
                <c:pt idx="2">
                  <c:v>272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كارپول سيتانست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1395</c:v>
                </c:pt>
                <c:pt idx="1">
                  <c:v>1396</c:v>
                </c:pt>
                <c:pt idx="2">
                  <c:v>1397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112</c:v>
                </c:pt>
                <c:pt idx="1">
                  <c:v>132</c:v>
                </c:pt>
                <c:pt idx="2">
                  <c:v>88</c:v>
                </c:pt>
              </c:numCache>
            </c:numRef>
          </c:val>
        </c:ser>
        <c:dLbls/>
        <c:overlap val="100"/>
        <c:axId val="90987520"/>
        <c:axId val="91019136"/>
      </c:barChart>
      <c:catAx>
        <c:axId val="90987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1019136"/>
        <c:crosses val="autoZero"/>
        <c:auto val="1"/>
        <c:lblAlgn val="ctr"/>
        <c:lblOffset val="100"/>
      </c:catAx>
      <c:valAx>
        <c:axId val="91019136"/>
        <c:scaling>
          <c:orientation val="minMax"/>
        </c:scaling>
        <c:axPos val="l"/>
        <c:majorGridlines/>
        <c:numFmt formatCode="General" sourceLinked="1"/>
        <c:tickLblPos val="nextTo"/>
        <c:crossAx val="909875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b="1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4E73C7-EEAF-464D-BBE5-00A6896EFF2F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53FCB4-9214-4CBF-AD9D-74E45AED3DA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564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83E1C-867D-418A-BF02-67C892BCBA74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52889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3FCB4-9214-4CBF-AD9D-74E45AED3DAE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5698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84005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42924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533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70829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58435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35793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03631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3659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37681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46289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36790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54429-3A7D-481C-9C78-C5F45CA37611}" type="datetimeFigureOut">
              <a:rPr lang="fa-IR" smtClean="0"/>
              <a:pPr/>
              <a:t>1442/10/21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177D-B4DC-4FB2-BF7C-84A666B3506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220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fa-IR" sz="2400" dirty="0" smtClean="0">
                <a:cs typeface="B Titr" panose="00000700000000000000" pitchFamily="2" charset="-78"/>
              </a:rPr>
              <a:t>گزارش اجراي طرح سلامت دهان و دندان بهداشت و درمان شمال شرق</a:t>
            </a:r>
            <a:br>
              <a:rPr lang="fa-IR" sz="2400" dirty="0" smtClean="0">
                <a:cs typeface="B Titr" panose="00000700000000000000" pitchFamily="2" charset="-78"/>
              </a:rPr>
            </a:br>
            <a:r>
              <a:rPr lang="fa-IR" sz="2400" dirty="0" smtClean="0">
                <a:cs typeface="B Titr" panose="00000700000000000000" pitchFamily="2" charset="-78"/>
              </a:rPr>
              <a:t>1398-1395</a:t>
            </a:r>
            <a:endParaRPr lang="fa-IR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674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550" y="692620"/>
            <a:ext cx="7417030" cy="1280890"/>
          </a:xfrm>
        </p:spPr>
        <p:txBody>
          <a:bodyPr>
            <a:normAutofit/>
          </a:bodyPr>
          <a:lstStyle/>
          <a:p>
            <a:r>
              <a:rPr lang="fa-IR" sz="2000" dirty="0">
                <a:solidFill>
                  <a:srgbClr val="C00000"/>
                </a:solidFill>
                <a:cs typeface="B Titr" pitchFamily="2" charset="-78"/>
              </a:rPr>
              <a:t>نتايج حاصل از اجراي طرح سلامت دهان و دندان واحد دندانپزشكي مشهد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8671347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550" y="6084088"/>
            <a:ext cx="684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solidFill>
                  <a:srgbClr val="C00000"/>
                </a:solidFill>
                <a:cs typeface="B Titr" pitchFamily="2" charset="-78"/>
              </a:rPr>
              <a:t>مقايسه ميزان مصرف ماده بي حسي دندانپزشكي در </a:t>
            </a:r>
            <a:r>
              <a:rPr lang="fa-IR" sz="1600" b="1" dirty="0" smtClean="0">
                <a:solidFill>
                  <a:srgbClr val="C00000"/>
                </a:solidFill>
                <a:cs typeface="B Titr" pitchFamily="2" charset="-78"/>
              </a:rPr>
              <a:t>واحد دندانپزشكي مشهددر </a:t>
            </a:r>
            <a:r>
              <a:rPr lang="fa-IR" sz="1600" b="1" dirty="0">
                <a:solidFill>
                  <a:srgbClr val="C00000"/>
                </a:solidFill>
                <a:cs typeface="B Titr" pitchFamily="2" charset="-78"/>
              </a:rPr>
              <a:t>طي اجراي طرح سلامت دهان و دندان</a:t>
            </a:r>
            <a:endParaRPr lang="en-US" sz="1600" dirty="0">
              <a:solidFill>
                <a:srgbClr val="C0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6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550" y="692620"/>
            <a:ext cx="7417030" cy="1280890"/>
          </a:xfrm>
        </p:spPr>
        <p:txBody>
          <a:bodyPr>
            <a:normAutofit/>
          </a:bodyPr>
          <a:lstStyle/>
          <a:p>
            <a:r>
              <a:rPr lang="fa-IR" sz="2000" dirty="0">
                <a:solidFill>
                  <a:srgbClr val="C00000"/>
                </a:solidFill>
                <a:cs typeface="B Titr" pitchFamily="2" charset="-78"/>
              </a:rPr>
              <a:t>نتايج حاصل از اجراي طرح سلامت دهان و دندان </a:t>
            </a:r>
            <a:r>
              <a:rPr lang="fa-IR" sz="2000" dirty="0" smtClean="0">
                <a:solidFill>
                  <a:srgbClr val="C00000"/>
                </a:solidFill>
                <a:cs typeface="B Titr" pitchFamily="2" charset="-78"/>
              </a:rPr>
              <a:t>مراكزدندانپزشكي شمال شرق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9397257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550" y="6084088"/>
            <a:ext cx="6840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b="1" dirty="0">
                <a:solidFill>
                  <a:srgbClr val="C00000"/>
                </a:solidFill>
                <a:cs typeface="B Titr" pitchFamily="2" charset="-78"/>
              </a:rPr>
              <a:t>مقايسه ميزان مصرف ماده بي حسي دندانپزشكي در مراكز دندانپزشكي شمال شرق در طي اجراي طرح سلامت دهان و دندان</a:t>
            </a:r>
            <a:endParaRPr lang="en-US" sz="1600" dirty="0">
              <a:solidFill>
                <a:srgbClr val="C0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8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201000" cy="1280890"/>
          </a:xfrm>
        </p:spPr>
        <p:txBody>
          <a:bodyPr>
            <a:noAutofit/>
          </a:bodyPr>
          <a:lstStyle/>
          <a:p>
            <a:r>
              <a:rPr lang="fa-IR" sz="2000" b="1" dirty="0">
                <a:solidFill>
                  <a:schemeClr val="tx1"/>
                </a:solidFill>
                <a:cs typeface="B Titr" pitchFamily="2" charset="-78"/>
              </a:rPr>
              <a:t>مقايسه شاخص </a:t>
            </a:r>
            <a:r>
              <a:rPr lang="en-US" sz="2000" b="1" dirty="0">
                <a:solidFill>
                  <a:schemeClr val="tx1"/>
                </a:solidFill>
                <a:cs typeface="B Titr" pitchFamily="2" charset="-78"/>
              </a:rPr>
              <a:t>DMFT </a:t>
            </a:r>
            <a:r>
              <a:rPr lang="fa-IR" sz="2000" b="1" dirty="0">
                <a:solidFill>
                  <a:schemeClr val="tx1"/>
                </a:solidFill>
                <a:cs typeface="B Titr" pitchFamily="2" charset="-78"/>
              </a:rPr>
              <a:t> معاينات دوره اول و دوم سلامت دهان و دندان</a:t>
            </a:r>
            <a:r>
              <a:rPr lang="en-US" sz="2000" b="1" dirty="0">
                <a:solidFill>
                  <a:schemeClr val="tx1"/>
                </a:solidFill>
                <a:cs typeface="B Titr" pitchFamily="2" charset="-78"/>
              </a:rPr>
              <a:t>  </a:t>
            </a:r>
            <a:r>
              <a:rPr lang="fa-IR" sz="2000" b="1" dirty="0">
                <a:solidFill>
                  <a:schemeClr val="tx1"/>
                </a:solidFill>
                <a:cs typeface="B Titr" pitchFamily="2" charset="-78"/>
              </a:rPr>
              <a:t>مشهد </a:t>
            </a: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بين </a:t>
            </a:r>
            <a:r>
              <a:rPr lang="fa-IR" sz="2000" b="1" dirty="0" smtClean="0">
                <a:solidFill>
                  <a:srgbClr val="C00000"/>
                </a:solidFill>
                <a:cs typeface="B Titr" pitchFamily="2" charset="-78"/>
              </a:rPr>
              <a:t>گروه هاي سني هدف بهداشت و درمان نفت</a:t>
            </a: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( شهريور  </a:t>
            </a:r>
            <a:r>
              <a:rPr lang="fa-IR" sz="2000" b="1" dirty="0">
                <a:cs typeface="B Titr" pitchFamily="2" charset="-78"/>
              </a:rPr>
              <a:t>98-فروردين95 </a:t>
            </a: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)</a:t>
            </a:r>
            <a:endParaRPr lang="fa-IR" sz="2000" b="1" dirty="0">
              <a:solidFill>
                <a:schemeClr val="tx1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2083073"/>
              </p:ext>
            </p:extLst>
          </p:nvPr>
        </p:nvGraphicFramePr>
        <p:xfrm>
          <a:off x="0" y="1599196"/>
          <a:ext cx="9073129" cy="481184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9941"/>
                <a:gridCol w="955201"/>
                <a:gridCol w="955201"/>
                <a:gridCol w="809959"/>
                <a:gridCol w="809959"/>
                <a:gridCol w="899952"/>
                <a:gridCol w="899952"/>
                <a:gridCol w="899952"/>
                <a:gridCol w="847160"/>
                <a:gridCol w="825852"/>
              </a:tblGrid>
              <a:tr h="1083725">
                <a:tc>
                  <a:txBody>
                    <a:bodyPr/>
                    <a:lstStyle/>
                    <a:p>
                      <a:pPr algn="ctr" rtl="1"/>
                      <a:endParaRPr lang="fa-IR" sz="2000" b="1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2000" b="1" dirty="0" smtClean="0">
                          <a:cs typeface="B Nazanin" pitchFamily="2" charset="-78"/>
                        </a:rPr>
                        <a:t>گروه سني </a:t>
                      </a:r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b="1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2000" b="1" dirty="0" smtClean="0">
                          <a:cs typeface="B Nazanin" pitchFamily="2" charset="-78"/>
                        </a:rPr>
                        <a:t>تعداد </a:t>
                      </a:r>
                    </a:p>
                    <a:p>
                      <a:pPr algn="ctr" rtl="1"/>
                      <a:r>
                        <a:rPr lang="fa-IR" sz="2000" b="1" dirty="0" smtClean="0">
                          <a:cs typeface="B Nazanin" pitchFamily="2" charset="-78"/>
                        </a:rPr>
                        <a:t>( نفر ) </a:t>
                      </a:r>
                      <a:endParaRPr lang="fa-IR" sz="20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b="1" dirty="0" smtClean="0">
                          <a:cs typeface="B Titr" pitchFamily="2" charset="-78"/>
                        </a:rPr>
                        <a:t>D</a:t>
                      </a:r>
                    </a:p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dirty="0" smtClean="0">
                          <a:cs typeface="B Titr" pitchFamily="2" charset="-78"/>
                        </a:rPr>
                        <a:t>D</a:t>
                      </a: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dirty="0" smtClean="0">
                          <a:cs typeface="B Titr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b="1" dirty="0" smtClean="0">
                          <a:cs typeface="B Titr" pitchFamily="2" charset="-78"/>
                        </a:rPr>
                        <a:t>M</a:t>
                      </a:r>
                      <a:endParaRPr lang="fa-IR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cs typeface="B Titr" pitchFamily="2" charset="-78"/>
                        </a:rPr>
                        <a:t>M</a:t>
                      </a: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 smtClean="0">
                          <a:cs typeface="B Titr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cs typeface="B Titr" pitchFamily="2" charset="-78"/>
                        </a:rPr>
                        <a:t>F</a:t>
                      </a: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dirty="0" smtClean="0">
                          <a:cs typeface="B Titr" pitchFamily="2" charset="-78"/>
                        </a:rPr>
                        <a:t>F</a:t>
                      </a:r>
                    </a:p>
                    <a:p>
                      <a:pPr algn="ctr" rtl="1"/>
                      <a:r>
                        <a:rPr lang="fa-IR" sz="1400" dirty="0" smtClean="0">
                          <a:cs typeface="B Titr" pitchFamily="2" charset="-78"/>
                        </a:rPr>
                        <a:t>2</a:t>
                      </a:r>
                    </a:p>
                    <a:p>
                      <a:pPr algn="ctr" rtl="1"/>
                      <a:endParaRPr lang="fa-IR" sz="1400" dirty="0" smtClean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b="1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Titr" pitchFamily="2" charset="-78"/>
                        </a:rPr>
                        <a:t>1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cs typeface="B Titr" pitchFamily="2" charset="-78"/>
                        </a:rPr>
                        <a:t>DMFT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2</a:t>
                      </a:r>
                      <a:endParaRPr lang="en-US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b="1" dirty="0" smtClean="0">
                          <a:cs typeface="B Titr" pitchFamily="2" charset="-78"/>
                        </a:rPr>
                        <a:t>DMFT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793728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Titr" pitchFamily="2" charset="-78"/>
                        </a:rPr>
                        <a:t>6</a:t>
                      </a:r>
                      <a:r>
                        <a:rPr lang="fa-IR" sz="1600" b="1" baseline="0" dirty="0" smtClean="0">
                          <a:cs typeface="B Titr" pitchFamily="2" charset="-78"/>
                        </a:rPr>
                        <a:t> تا 12 سال 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324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0/61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0/66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0/00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0/00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0/50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1/07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1/11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1/73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3728">
                <a:tc>
                  <a:txBody>
                    <a:bodyPr/>
                    <a:lstStyle/>
                    <a:p>
                      <a:pPr algn="ctr" rtl="0"/>
                      <a:r>
                        <a:rPr lang="fa-IR" sz="1600" b="1" dirty="0" smtClean="0">
                          <a:cs typeface="B Titr" pitchFamily="2" charset="-78"/>
                        </a:rPr>
                        <a:t>13</a:t>
                      </a:r>
                      <a:r>
                        <a:rPr lang="fa-IR" sz="1600" b="1" baseline="0" dirty="0" smtClean="0">
                          <a:cs typeface="B Titr" pitchFamily="2" charset="-78"/>
                        </a:rPr>
                        <a:t> تا 19 سال 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284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2/33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1/49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0/12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0/17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2/13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3/89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4/59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5/56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3728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Titr" pitchFamily="2" charset="-78"/>
                        </a:rPr>
                        <a:t>20تا 59 سال 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2389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2/15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1/77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2/41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2/51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Titr" panose="00000700000000000000" pitchFamily="2" charset="-78"/>
                        </a:rPr>
                        <a:t>7/86</a:t>
                      </a:r>
                    </a:p>
                    <a:p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8/88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12/43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13/17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3728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Titr" pitchFamily="2" charset="-78"/>
                        </a:rPr>
                        <a:t>بالاي 59 سال 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359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1/73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1/57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8/57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8/87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7/87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8/61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Titr" panose="00000700000000000000" pitchFamily="2" charset="-78"/>
                        </a:rPr>
                        <a:t>18/18</a:t>
                      </a:r>
                    </a:p>
                    <a:p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19/06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3204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Titr" pitchFamily="2" charset="-78"/>
                        </a:rPr>
                        <a:t>مجموع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3356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1/97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1/62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2/64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2/75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6/66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7/68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11/28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b="1" dirty="0" smtClean="0">
                          <a:cs typeface="B Titr" panose="00000700000000000000" pitchFamily="2" charset="-78"/>
                        </a:rPr>
                        <a:t>12/05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1112" y="6411037"/>
            <a:ext cx="3359574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fa-IR" sz="1600" b="1" dirty="0" smtClean="0">
                <a:cs typeface="B Nazanin" pitchFamily="2" charset="-78"/>
              </a:rPr>
              <a:t>با استفاده از  نرم افزار </a:t>
            </a:r>
            <a:r>
              <a:rPr lang="en-US" sz="1600" b="1" dirty="0" err="1" smtClean="0">
                <a:cs typeface="B Nazanin" pitchFamily="2" charset="-78"/>
              </a:rPr>
              <a:t>spss</a:t>
            </a:r>
            <a:r>
              <a:rPr lang="en-US" sz="1600" b="1" dirty="0" smtClean="0">
                <a:cs typeface="B Nazanin" pitchFamily="2" charset="-78"/>
              </a:rPr>
              <a:t> version 22 </a:t>
            </a:r>
            <a:endParaRPr lang="fa-IR" sz="16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00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1000" cy="1280890"/>
          </a:xfrm>
        </p:spPr>
        <p:txBody>
          <a:bodyPr>
            <a:noAutofit/>
          </a:bodyPr>
          <a:lstStyle/>
          <a:p>
            <a:r>
              <a:rPr lang="fa-IR" sz="1600" b="1" dirty="0">
                <a:solidFill>
                  <a:schemeClr val="tx1"/>
                </a:solidFill>
                <a:cs typeface="B Titr" pitchFamily="2" charset="-78"/>
              </a:rPr>
              <a:t>مقايسه شاخص </a:t>
            </a:r>
            <a:r>
              <a:rPr lang="en-US" sz="1600" b="1" dirty="0">
                <a:solidFill>
                  <a:schemeClr val="tx1"/>
                </a:solidFill>
                <a:cs typeface="B Titr" pitchFamily="2" charset="-78"/>
              </a:rPr>
              <a:t>DMFT </a:t>
            </a:r>
            <a:r>
              <a:rPr lang="fa-IR" sz="1600" b="1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1600" b="1" dirty="0" smtClean="0">
                <a:solidFill>
                  <a:schemeClr val="tx1"/>
                </a:solidFill>
                <a:cs typeface="B Titr" pitchFamily="2" charset="-78"/>
              </a:rPr>
              <a:t>در 660 نفر از جمعيت تحت پوشش مشهد در </a:t>
            </a:r>
            <a:r>
              <a:rPr lang="fa-IR" sz="1600" b="1" dirty="0" smtClean="0">
                <a:solidFill>
                  <a:srgbClr val="C00000"/>
                </a:solidFill>
                <a:cs typeface="B Titr" pitchFamily="2" charset="-78"/>
              </a:rPr>
              <a:t>گروه </a:t>
            </a:r>
            <a:r>
              <a:rPr lang="fa-IR" sz="1600" b="1" dirty="0">
                <a:solidFill>
                  <a:srgbClr val="C00000"/>
                </a:solidFill>
                <a:cs typeface="B Titr" pitchFamily="2" charset="-78"/>
              </a:rPr>
              <a:t>هاي سني هدف بهداشت و درمان نفت</a:t>
            </a:r>
            <a:r>
              <a:rPr lang="fa-IR" sz="1600" b="1" dirty="0" smtClean="0">
                <a:solidFill>
                  <a:schemeClr val="tx1"/>
                </a:solidFill>
                <a:cs typeface="B Titr" pitchFamily="2" charset="-78"/>
              </a:rPr>
              <a:t> كه سه دوره مورد معاينات طرح سلامت دهان و دندان قرار گرفته اند .</a:t>
            </a:r>
            <a:br>
              <a:rPr lang="fa-IR" sz="1600" b="1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1600" b="1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sz="1600" b="1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sz="1600" b="1" dirty="0" smtClean="0">
                <a:solidFill>
                  <a:schemeClr val="tx1"/>
                </a:solidFill>
                <a:cs typeface="B Titr" pitchFamily="2" charset="-78"/>
              </a:rPr>
              <a:t>( شهريور 98-فروردين 95)</a:t>
            </a:r>
            <a:endParaRPr lang="fa-IR" sz="1600" b="1" dirty="0">
              <a:solidFill>
                <a:schemeClr val="tx1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8874009"/>
              </p:ext>
            </p:extLst>
          </p:nvPr>
        </p:nvGraphicFramePr>
        <p:xfrm>
          <a:off x="19222" y="1340710"/>
          <a:ext cx="9104302" cy="4896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1573"/>
                <a:gridCol w="657819"/>
                <a:gridCol w="581960"/>
                <a:gridCol w="637665"/>
                <a:gridCol w="549381"/>
                <a:gridCol w="662096"/>
                <a:gridCol w="723583"/>
                <a:gridCol w="702247"/>
                <a:gridCol w="597628"/>
                <a:gridCol w="588742"/>
                <a:gridCol w="643684"/>
                <a:gridCol w="699268"/>
                <a:gridCol w="652218"/>
                <a:gridCol w="736438"/>
              </a:tblGrid>
              <a:tr h="1160687">
                <a:tc>
                  <a:txBody>
                    <a:bodyPr/>
                    <a:lstStyle/>
                    <a:p>
                      <a:pPr algn="ctr" rtl="1"/>
                      <a:endParaRPr lang="fa-IR" sz="1800" b="1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1800" b="1" dirty="0" smtClean="0">
                          <a:cs typeface="B Nazanin" pitchFamily="2" charset="-78"/>
                        </a:rPr>
                        <a:t>گروه سني </a:t>
                      </a:r>
                      <a:endParaRPr lang="fa-IR" sz="18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600" b="1" dirty="0" smtClean="0">
                        <a:cs typeface="B Nazanin" pitchFamily="2" charset="-78"/>
                      </a:endParaRPr>
                    </a:p>
                    <a:p>
                      <a:pPr algn="ctr" rtl="1"/>
                      <a:r>
                        <a:rPr lang="fa-IR" sz="1400" b="1" dirty="0" smtClean="0">
                          <a:cs typeface="B Nazanin" pitchFamily="2" charset="-78"/>
                        </a:rPr>
                        <a:t>تعداد</a:t>
                      </a:r>
                      <a:endParaRPr lang="fa-IR" sz="14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b="1" dirty="0" smtClean="0">
                          <a:cs typeface="B Titr" pitchFamily="2" charset="-78"/>
                        </a:rPr>
                        <a:t>D</a:t>
                      </a:r>
                    </a:p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dirty="0" smtClean="0">
                          <a:cs typeface="B Titr" pitchFamily="2" charset="-78"/>
                        </a:rPr>
                        <a:t>D</a:t>
                      </a: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dirty="0" smtClean="0">
                          <a:cs typeface="B Titr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dirty="0" smtClean="0">
                          <a:cs typeface="B Titr" pitchFamily="2" charset="-78"/>
                        </a:rPr>
                        <a:t>D</a:t>
                      </a: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dirty="0" smtClean="0">
                          <a:cs typeface="B Titr" pitchFamily="2" charset="-78"/>
                        </a:rPr>
                        <a:t>3</a:t>
                      </a:r>
                    </a:p>
                    <a:p>
                      <a:pPr algn="ctr" rtl="1"/>
                      <a:endParaRPr lang="fa-IR" sz="1400" dirty="0" smtClean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b="1" dirty="0" smtClean="0">
                          <a:cs typeface="B Titr" pitchFamily="2" charset="-78"/>
                        </a:rPr>
                        <a:t>M</a:t>
                      </a:r>
                      <a:endParaRPr lang="fa-IR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cs typeface="B Titr" pitchFamily="2" charset="-78"/>
                        </a:rPr>
                        <a:t>M</a:t>
                      </a: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 smtClean="0">
                          <a:cs typeface="B Titr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cs typeface="B Titr" pitchFamily="2" charset="-78"/>
                        </a:rPr>
                        <a:t>M</a:t>
                      </a: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 smtClean="0">
                          <a:cs typeface="B Titr" pitchFamily="2" charset="-78"/>
                        </a:rPr>
                        <a:t>3</a:t>
                      </a: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dirty="0" smtClean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cs typeface="B Titr" pitchFamily="2" charset="-78"/>
                        </a:rPr>
                        <a:t>F</a:t>
                      </a:r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dirty="0" smtClean="0">
                          <a:cs typeface="B Titr" pitchFamily="2" charset="-78"/>
                        </a:rPr>
                        <a:t>F</a:t>
                      </a:r>
                    </a:p>
                    <a:p>
                      <a:pPr algn="ctr" rtl="1"/>
                      <a:r>
                        <a:rPr lang="fa-IR" sz="1400" dirty="0" smtClean="0">
                          <a:cs typeface="B Titr" pitchFamily="2" charset="-78"/>
                        </a:rPr>
                        <a:t>2</a:t>
                      </a:r>
                    </a:p>
                    <a:p>
                      <a:pPr algn="ctr" rtl="1"/>
                      <a:endParaRPr lang="fa-IR" sz="1400" dirty="0" smtClean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dirty="0" smtClean="0">
                          <a:cs typeface="B Titr" pitchFamily="2" charset="-78"/>
                        </a:rPr>
                        <a:t>F</a:t>
                      </a:r>
                    </a:p>
                    <a:p>
                      <a:pPr algn="ctr" rtl="1"/>
                      <a:r>
                        <a:rPr lang="fa-IR" sz="1400" dirty="0" smtClean="0">
                          <a:cs typeface="B Titr" pitchFamily="2" charset="-78"/>
                        </a:rPr>
                        <a:t>3</a:t>
                      </a:r>
                    </a:p>
                    <a:p>
                      <a:pPr algn="ctr" rtl="1"/>
                      <a:endParaRPr lang="fa-IR" sz="1400" dirty="0" smtClean="0">
                        <a:cs typeface="B Titr" pitchFamily="2" charset="-78"/>
                      </a:endParaRPr>
                    </a:p>
                    <a:p>
                      <a:pPr algn="ctr" rtl="1"/>
                      <a:endParaRPr lang="fa-IR" sz="1400" dirty="0" smtClean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sz="1400" b="1" dirty="0" smtClean="0">
                        <a:cs typeface="B Titr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Titr" pitchFamily="2" charset="-78"/>
                        </a:rPr>
                        <a:t>1</a:t>
                      </a:r>
                    </a:p>
                    <a:p>
                      <a:pPr algn="ctr" rtl="1"/>
                      <a:r>
                        <a:rPr lang="en-US" sz="1400" b="1" dirty="0" smtClean="0">
                          <a:cs typeface="B Titr" pitchFamily="2" charset="-78"/>
                        </a:rPr>
                        <a:t>DMFT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2</a:t>
                      </a:r>
                      <a:endParaRPr lang="en-US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b="1" dirty="0" smtClean="0">
                          <a:cs typeface="B Titr" pitchFamily="2" charset="-78"/>
                        </a:rPr>
                        <a:t>DMFT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fa-IR" sz="1400" b="1" smtClean="0">
                          <a:cs typeface="B Titr" pitchFamily="2" charset="-78"/>
                        </a:rPr>
                        <a:t>3</a:t>
                      </a:r>
                      <a:endParaRPr lang="en-US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r>
                        <a:rPr lang="en-US" sz="1400" b="1" dirty="0" smtClean="0">
                          <a:cs typeface="B Titr" pitchFamily="2" charset="-78"/>
                        </a:rPr>
                        <a:t>DMFT</a:t>
                      </a:r>
                      <a:endParaRPr lang="fa-IR" sz="1400" b="1" dirty="0" smtClean="0">
                        <a:cs typeface="B Titr" pitchFamily="2" charset="-78"/>
                      </a:endParaRPr>
                    </a:p>
                    <a:p>
                      <a:pPr algn="ctr" rtl="1"/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79540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6</a:t>
                      </a:r>
                      <a:r>
                        <a:rPr lang="fa-IR" sz="1400" b="1" baseline="0" dirty="0" smtClean="0">
                          <a:cs typeface="B Titr" pitchFamily="2" charset="-78"/>
                        </a:rPr>
                        <a:t> تا 12 سال 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Titr" pitchFamily="2" charset="-78"/>
                        </a:rPr>
                        <a:t>60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Titr" pitchFamily="2" charset="-78"/>
                        </a:rPr>
                        <a:t>0/26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0/28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0/31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0/00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0/00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0/00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0/50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0/90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1/30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0/76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1/18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1/61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5405">
                <a:tc>
                  <a:txBody>
                    <a:bodyPr/>
                    <a:lstStyle/>
                    <a:p>
                      <a:pPr algn="ctr" rtl="0"/>
                      <a:r>
                        <a:rPr lang="fa-IR" sz="1200" b="1" dirty="0" smtClean="0">
                          <a:cs typeface="B Titr" pitchFamily="2" charset="-78"/>
                        </a:rPr>
                        <a:t>13</a:t>
                      </a:r>
                      <a:r>
                        <a:rPr lang="fa-IR" sz="1200" b="1" baseline="0" dirty="0" smtClean="0">
                          <a:cs typeface="B Titr" pitchFamily="2" charset="-78"/>
                        </a:rPr>
                        <a:t> تا 19 سال</a:t>
                      </a:r>
                      <a:r>
                        <a:rPr lang="fa-IR" sz="1400" b="1" baseline="0" dirty="0" smtClean="0">
                          <a:cs typeface="B Titr" pitchFamily="2" charset="-78"/>
                        </a:rPr>
                        <a:t> 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Titr" pitchFamily="2" charset="-78"/>
                        </a:rPr>
                        <a:t>35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2/11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1/48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0/80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0/14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0/22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0/17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1/77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3/91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4/37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4/02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5/62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5/34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5405"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>
                          <a:cs typeface="B Titr" pitchFamily="2" charset="-78"/>
                        </a:rPr>
                        <a:t>20تا 59 سال </a:t>
                      </a:r>
                      <a:endParaRPr lang="fa-IR" sz="12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Titr" pitchFamily="2" charset="-78"/>
                        </a:rPr>
                        <a:t>468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1/94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1/44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1/18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2/79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2/84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2/80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8/19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9/32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9/68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12/93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13/61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13/67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5405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بالاي 59 سال 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Titr" pitchFamily="2" charset="-78"/>
                        </a:rPr>
                        <a:t>97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1/31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1/21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1/04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10/38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10/77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10/83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7/89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8/29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8/45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19/59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20/28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20/32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37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مجموع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Titr" pitchFamily="2" charset="-78"/>
                        </a:rPr>
                        <a:t>660</a:t>
                      </a:r>
                      <a:endParaRPr lang="fa-IR" sz="16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1/70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1/30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1/06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3/51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3/60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3/59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7/11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8/11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8/45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12/32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13/01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Titr" pitchFamily="2" charset="-78"/>
                        </a:rPr>
                        <a:t>13/11</a:t>
                      </a:r>
                      <a:endParaRPr lang="fa-IR" sz="1400" b="1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1112" y="6411037"/>
            <a:ext cx="3359574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fa-IR" sz="1600" b="1" dirty="0" smtClean="0">
                <a:cs typeface="B Nazanin" pitchFamily="2" charset="-78"/>
              </a:rPr>
              <a:t>با استفاده از  نرم افزار </a:t>
            </a:r>
            <a:r>
              <a:rPr lang="en-US" sz="1600" b="1" dirty="0" err="1" smtClean="0">
                <a:cs typeface="B Nazanin" pitchFamily="2" charset="-78"/>
              </a:rPr>
              <a:t>spss</a:t>
            </a:r>
            <a:r>
              <a:rPr lang="en-US" sz="1600" b="1" dirty="0" smtClean="0">
                <a:cs typeface="B Nazanin" pitchFamily="2" charset="-78"/>
              </a:rPr>
              <a:t> version 22 </a:t>
            </a:r>
            <a:endParaRPr lang="fa-IR" sz="16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000" dirty="0">
                <a:cs typeface="B Titr" panose="00000700000000000000" pitchFamily="2" charset="-78"/>
              </a:rPr>
              <a:t>نتايج حاصل از آناليز شاخص </a:t>
            </a:r>
            <a:r>
              <a:rPr lang="en-US" sz="2000" dirty="0">
                <a:cs typeface="B Titr" panose="00000700000000000000" pitchFamily="2" charset="-78"/>
              </a:rPr>
              <a:t> DMFT</a:t>
            </a:r>
            <a:r>
              <a:rPr lang="fa-IR" sz="2000" dirty="0">
                <a:cs typeface="B Titr" panose="00000700000000000000" pitchFamily="2" charset="-78"/>
              </a:rPr>
              <a:t> در طي سه دوره معاينات طرح سلامت دهان و دندان </a:t>
            </a:r>
            <a:br>
              <a:rPr lang="fa-IR" sz="2000" dirty="0">
                <a:cs typeface="B Titr" panose="00000700000000000000" pitchFamily="2" charset="-78"/>
              </a:rPr>
            </a:br>
            <a:endParaRPr lang="fa-I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arenR"/>
            </a:pPr>
            <a:r>
              <a:rPr lang="fa-IR" sz="1600" dirty="0" smtClean="0">
                <a:cs typeface="B Titr" panose="00000700000000000000" pitchFamily="2" charset="-78"/>
              </a:rPr>
              <a:t>كاهش شاخص </a:t>
            </a:r>
            <a:r>
              <a:rPr lang="en-US" sz="1600" dirty="0" smtClean="0">
                <a:cs typeface="B Titr" panose="00000700000000000000" pitchFamily="2" charset="-78"/>
              </a:rPr>
              <a:t>D </a:t>
            </a:r>
            <a:r>
              <a:rPr lang="fa-IR" sz="1600" dirty="0" smtClean="0">
                <a:cs typeface="B Titr" panose="00000700000000000000" pitchFamily="2" charset="-78"/>
              </a:rPr>
              <a:t>( دندان پوسيده ) از 1/70 به 1/06 به دليل انجام اقدامات پيشگيرانه و درماني </a:t>
            </a:r>
          </a:p>
          <a:p>
            <a:pPr>
              <a:buAutoNum type="arabicParenR"/>
            </a:pPr>
            <a:r>
              <a:rPr lang="fa-IR" sz="1600" dirty="0" smtClean="0">
                <a:cs typeface="B Titr" panose="00000700000000000000" pitchFamily="2" charset="-78"/>
              </a:rPr>
              <a:t>افزايش مختصر شاخص </a:t>
            </a:r>
            <a:r>
              <a:rPr lang="en-US" sz="1600" dirty="0" smtClean="0">
                <a:cs typeface="B Titr" panose="00000700000000000000" pitchFamily="2" charset="-78"/>
              </a:rPr>
              <a:t>M </a:t>
            </a:r>
            <a:r>
              <a:rPr lang="fa-IR" sz="1600" dirty="0" smtClean="0">
                <a:cs typeface="B Titr" panose="00000700000000000000" pitchFamily="2" charset="-78"/>
              </a:rPr>
              <a:t> ( دندان كشيده شده ) از 3/51 به 3/59 به دليل اقدامات درماني انجام شده و حذف دندان هاي غيرقابل نگهداري</a:t>
            </a:r>
          </a:p>
          <a:p>
            <a:pPr>
              <a:buAutoNum type="arabicParenR"/>
            </a:pPr>
            <a:r>
              <a:rPr lang="fa-IR" sz="1600" dirty="0" smtClean="0">
                <a:cs typeface="B Titr" panose="00000700000000000000" pitchFamily="2" charset="-78"/>
              </a:rPr>
              <a:t>افزايش شاخص </a:t>
            </a:r>
            <a:r>
              <a:rPr lang="en-US" sz="1600" dirty="0" smtClean="0">
                <a:cs typeface="B Titr" panose="00000700000000000000" pitchFamily="2" charset="-78"/>
              </a:rPr>
              <a:t>F </a:t>
            </a:r>
            <a:r>
              <a:rPr lang="fa-IR" sz="1600" dirty="0" smtClean="0">
                <a:cs typeface="B Titr" panose="00000700000000000000" pitchFamily="2" charset="-78"/>
              </a:rPr>
              <a:t> ( دندان ترميم شده ) 7/11 به 8/45 به دليل شناسايي دندان هاي پوسيده و اقدامات درماني ترميمي انجام شده به دنبال معاينات طرح سلامت دهان و دندان </a:t>
            </a:r>
            <a:endParaRPr lang="fa-IR" sz="1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53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933056"/>
            <a:ext cx="8208912" cy="1431032"/>
          </a:xfrm>
        </p:spPr>
        <p:txBody>
          <a:bodyPr>
            <a:normAutofit/>
          </a:bodyPr>
          <a:lstStyle/>
          <a:p>
            <a:pPr algn="r"/>
            <a:r>
              <a:rPr lang="fa-IR" sz="1600" b="1" dirty="0" smtClean="0">
                <a:cs typeface="B Nazanin" panose="00000400000000000000" pitchFamily="2" charset="-78"/>
              </a:rPr>
              <a:t>علت </a:t>
            </a:r>
            <a:r>
              <a:rPr lang="fa-IR" sz="1600" b="1" dirty="0">
                <a:cs typeface="B Nazanin" panose="00000400000000000000" pitchFamily="2" charset="-78"/>
              </a:rPr>
              <a:t>افزايش خدمات دندانپزشكي در سال 97 </a:t>
            </a:r>
            <a:r>
              <a:rPr lang="fa-IR" sz="1600" b="1" dirty="0" smtClean="0">
                <a:cs typeface="B Nazanin" panose="00000400000000000000" pitchFamily="2" charset="-78"/>
              </a:rPr>
              <a:t>:</a:t>
            </a:r>
            <a:r>
              <a:rPr lang="fa-IR" sz="1800" b="1" dirty="0">
                <a:cs typeface="B Nazanin" panose="00000400000000000000" pitchFamily="2" charset="-78"/>
              </a:rPr>
              <a:t/>
            </a:r>
            <a:br>
              <a:rPr lang="fa-IR" sz="1800" b="1" dirty="0">
                <a:cs typeface="B Nazanin" panose="00000400000000000000" pitchFamily="2" charset="-78"/>
              </a:rPr>
            </a:br>
            <a:r>
              <a:rPr lang="fa-IR" sz="1800" b="1" dirty="0" smtClean="0">
                <a:cs typeface="B Nazanin" panose="00000400000000000000" pitchFamily="2" charset="-78"/>
              </a:rPr>
              <a:t>1) </a:t>
            </a:r>
            <a:r>
              <a:rPr lang="fa-IR" sz="1600" b="1" dirty="0" smtClean="0">
                <a:cs typeface="B Nazanin" panose="00000400000000000000" pitchFamily="2" charset="-78"/>
              </a:rPr>
              <a:t>اقدام به </a:t>
            </a:r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فراخوان</a:t>
            </a:r>
            <a:r>
              <a:rPr lang="fa-IR" sz="1600" b="1" dirty="0" smtClean="0">
                <a:cs typeface="B Nazanin" panose="00000400000000000000" pitchFamily="2" charset="-78"/>
              </a:rPr>
              <a:t> و  </a:t>
            </a:r>
            <a:r>
              <a:rPr lang="fa-IR" sz="1600" b="1" dirty="0">
                <a:cs typeface="B Nazanin" panose="00000400000000000000" pitchFamily="2" charset="-78"/>
              </a:rPr>
              <a:t>انجام </a:t>
            </a:r>
            <a:r>
              <a:rPr lang="fa-IR" sz="1600" b="1" dirty="0" smtClean="0">
                <a:cs typeface="B Nazanin" panose="00000400000000000000" pitchFamily="2" charset="-78"/>
              </a:rPr>
              <a:t>معاينات </a:t>
            </a:r>
            <a:r>
              <a:rPr lang="fa-IR" sz="1600" b="1" dirty="0">
                <a:cs typeface="B Nazanin" panose="00000400000000000000" pitchFamily="2" charset="-78"/>
              </a:rPr>
              <a:t>سلامت </a:t>
            </a:r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ساكنين شهرستان هاي فاقد مركز ملكي </a:t>
            </a:r>
            <a:r>
              <a:rPr lang="fa-IR" sz="1600" b="1" dirty="0" smtClean="0">
                <a:cs typeface="B Nazanin" panose="00000400000000000000" pitchFamily="2" charset="-78"/>
              </a:rPr>
              <a:t>و</a:t>
            </a:r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cs typeface="B Nazanin" panose="00000400000000000000" pitchFamily="2" charset="-78"/>
              </a:rPr>
              <a:t>ارائه</a:t>
            </a:r>
            <a:r>
              <a:rPr lang="fa-IR" sz="1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sz="1600" b="1" dirty="0" smtClean="0">
                <a:cs typeface="B Nazanin" panose="00000400000000000000" pitchFamily="2" charset="-78"/>
              </a:rPr>
              <a:t>خدمات پيشگيرانه و درماني به 31% جمعيت طبي اين مناطق .</a:t>
            </a:r>
            <a:r>
              <a:rPr lang="en-US" sz="1600" b="1" dirty="0" smtClean="0">
                <a:cs typeface="B Nazanin" panose="00000400000000000000" pitchFamily="2" charset="-78"/>
              </a:rPr>
              <a:t> </a:t>
            </a:r>
            <a:br>
              <a:rPr lang="en-US" sz="1600" b="1" dirty="0" smtClean="0">
                <a:cs typeface="B Nazanin" panose="00000400000000000000" pitchFamily="2" charset="-78"/>
              </a:rPr>
            </a:br>
            <a:r>
              <a:rPr lang="fa-IR" sz="1600" b="1" dirty="0" smtClean="0">
                <a:cs typeface="B Nazanin" panose="00000400000000000000" pitchFamily="2" charset="-78"/>
              </a:rPr>
              <a:t>2) عدم ارجاع بيماران جهت انجام خدمات موظف بهداشت و درمان به خارج از سازمان </a:t>
            </a:r>
            <a:r>
              <a:rPr lang="en-US" sz="1600" dirty="0">
                <a:cs typeface="B Nazanin" panose="00000400000000000000" pitchFamily="2" charset="-78"/>
              </a:rPr>
              <a:t/>
            </a:r>
            <a:br>
              <a:rPr lang="en-US" sz="1600" dirty="0">
                <a:cs typeface="B Nazanin" panose="00000400000000000000" pitchFamily="2" charset="-78"/>
              </a:rPr>
            </a:br>
            <a:endParaRPr lang="fa-IR" sz="16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1001549"/>
              </p:ext>
            </p:extLst>
          </p:nvPr>
        </p:nvGraphicFramePr>
        <p:xfrm>
          <a:off x="179513" y="692696"/>
          <a:ext cx="8496943" cy="28083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85631"/>
                <a:gridCol w="1952921"/>
                <a:gridCol w="1787216"/>
                <a:gridCol w="2071175"/>
              </a:tblGrid>
              <a:tr h="548249"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1395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1396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1397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</a:tr>
              <a:tr h="591093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تعداد افراد معاينه شده در طرح سلامت دهان و دندان شمال شرق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11995</a:t>
                      </a:r>
                      <a:r>
                        <a:rPr lang="en-US" sz="1400" dirty="0" smtClean="0"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نفر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smtClean="0">
                          <a:cs typeface="B Titr" panose="00000700000000000000" pitchFamily="2" charset="-78"/>
                        </a:rPr>
                        <a:t>8102 </a:t>
                      </a:r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نفر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10859 نفر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</a:tr>
              <a:tr h="83448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ميزان </a:t>
                      </a:r>
                      <a:r>
                        <a:rPr lang="en-US" sz="1400" dirty="0" smtClean="0">
                          <a:cs typeface="B Titr" panose="00000700000000000000" pitchFamily="2" charset="-78"/>
                        </a:rPr>
                        <a:t>k </a:t>
                      </a:r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 خدمات دندانپزشكي انجام شده</a:t>
                      </a:r>
                      <a:r>
                        <a:rPr lang="en-US" sz="1400" dirty="0" smtClean="0">
                          <a:cs typeface="B Titr" panose="00000700000000000000" pitchFamily="2" charset="-78"/>
                        </a:rPr>
                        <a:t> </a:t>
                      </a:r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در بهداشت و درمان شمال شرق</a:t>
                      </a:r>
                    </a:p>
                    <a:p>
                      <a:pPr rtl="1"/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‍4796665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4708394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4895350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</a:tr>
              <a:tr h="83448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تعداد خدمات دندانپزشكي </a:t>
                      </a:r>
                      <a:r>
                        <a:rPr lang="fa-IR" sz="1400" smtClean="0">
                          <a:cs typeface="B Titr" panose="00000700000000000000" pitchFamily="2" charset="-78"/>
                        </a:rPr>
                        <a:t>انجام شده در بهداشت و در مان شمال شرق</a:t>
                      </a:r>
                      <a:endParaRPr lang="fa-IR" sz="1400" dirty="0" smtClean="0">
                        <a:cs typeface="B Titr" panose="00000700000000000000" pitchFamily="2" charset="-78"/>
                      </a:endParaRPr>
                    </a:p>
                    <a:p>
                      <a:pPr rtl="1"/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128600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123954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Titr" panose="00000700000000000000" pitchFamily="2" charset="-78"/>
                        </a:rPr>
                        <a:t>129942</a:t>
                      </a:r>
                      <a:endParaRPr lang="fa-IR" sz="1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77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Autofit/>
          </a:bodyPr>
          <a:lstStyle/>
          <a:p>
            <a:pPr algn="r"/>
            <a:r>
              <a:rPr lang="fa-IR" sz="1200" dirty="0" smtClean="0">
                <a:solidFill>
                  <a:schemeClr val="tx1"/>
                </a:solidFill>
                <a:cs typeface="B Titr" panose="00000700000000000000" pitchFamily="2" charset="-78"/>
              </a:rPr>
              <a:t>توضيحات :</a:t>
            </a:r>
          </a:p>
          <a:p>
            <a:pPr algn="r"/>
            <a:r>
              <a:rPr lang="fa-IR" sz="1200" dirty="0" smtClean="0">
                <a:solidFill>
                  <a:schemeClr val="tx1"/>
                </a:solidFill>
                <a:cs typeface="B Titr" panose="00000700000000000000" pitchFamily="2" charset="-78"/>
              </a:rPr>
              <a:t>* مراكز دندانپزشكي شمال شرق ،شامل مشهد ، سرخس، خانگيران ، بجنورد، شاهرود ، سمنان، كرمان ، رفسنجان ، زاهدان ، تربت حيدريه مي باشند.</a:t>
            </a:r>
          </a:p>
          <a:p>
            <a:pPr algn="r"/>
            <a:r>
              <a:rPr lang="fa-IR" sz="1200" dirty="0">
                <a:solidFill>
                  <a:schemeClr val="tx1"/>
                </a:solidFill>
                <a:cs typeface="B Titr" panose="00000700000000000000" pitchFamily="2" charset="-78"/>
              </a:rPr>
              <a:t>*</a:t>
            </a:r>
            <a:r>
              <a:rPr lang="fa-IR" sz="1200" dirty="0" smtClean="0">
                <a:solidFill>
                  <a:schemeClr val="tx1"/>
                </a:solidFill>
                <a:cs typeface="B Titr" panose="00000700000000000000" pitchFamily="2" charset="-78"/>
              </a:rPr>
              <a:t>دندانپزشك و پرستار دندانپزشكي رفسنجان و پرستار دندانپزشكي كرمان در قالب قرارداد برونسپاري فعاليت مي كنند . </a:t>
            </a:r>
          </a:p>
          <a:p>
            <a:pPr algn="r"/>
            <a:r>
              <a:rPr lang="fa-IR" sz="1200" dirty="0" smtClean="0">
                <a:solidFill>
                  <a:schemeClr val="tx1"/>
                </a:solidFill>
                <a:cs typeface="B Titr" panose="00000700000000000000" pitchFamily="2" charset="-78"/>
              </a:rPr>
              <a:t>*دندانپزشك سرخس ، درمانگاه  خانگيران را پوشش مي دهد .</a:t>
            </a:r>
          </a:p>
          <a:p>
            <a:pPr algn="r"/>
            <a:r>
              <a:rPr lang="fa-IR" sz="1200" dirty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  <a:r>
              <a:rPr lang="fa-IR" sz="1200" dirty="0" smtClean="0">
                <a:solidFill>
                  <a:schemeClr val="tx1"/>
                </a:solidFill>
                <a:cs typeface="B Titr" panose="00000700000000000000" pitchFamily="2" charset="-78"/>
              </a:rPr>
              <a:t>*دندانپزشك بجنورد ،  درمانگاه پتروشيمي را پوشش مي دهد .</a:t>
            </a:r>
          </a:p>
          <a:p>
            <a:pPr algn="r"/>
            <a:r>
              <a:rPr lang="fa-IR" sz="1200" dirty="0" smtClean="0">
                <a:solidFill>
                  <a:schemeClr val="tx1"/>
                </a:solidFill>
                <a:cs typeface="B Titr" panose="00000700000000000000" pitchFamily="2" charset="-78"/>
              </a:rPr>
              <a:t>*دو دستگاه يونيت مورد استفاده در زاهدان و شاهرود از يونيت هاي مستعمل و تعمير شده مشهد مي باشند . </a:t>
            </a:r>
            <a:endParaRPr lang="fa-IR" sz="1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9731242"/>
              </p:ext>
            </p:extLst>
          </p:nvPr>
        </p:nvGraphicFramePr>
        <p:xfrm>
          <a:off x="323528" y="1124744"/>
          <a:ext cx="8399601" cy="14870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49096"/>
                <a:gridCol w="548130"/>
                <a:gridCol w="761140"/>
                <a:gridCol w="1885600"/>
                <a:gridCol w="786190"/>
                <a:gridCol w="1046158"/>
                <a:gridCol w="761138"/>
                <a:gridCol w="1662149"/>
              </a:tblGrid>
              <a:tr h="763840">
                <a:tc>
                  <a:txBody>
                    <a:bodyPr/>
                    <a:lstStyle/>
                    <a:p>
                      <a:pPr rtl="1"/>
                      <a:r>
                        <a:rPr lang="fa-IR" sz="1100" dirty="0" smtClean="0">
                          <a:cs typeface="B Titr" panose="00000700000000000000" pitchFamily="2" charset="-78"/>
                        </a:rPr>
                        <a:t>تعداد مراكز دندانپزشكي شمال شرق</a:t>
                      </a:r>
                      <a:endParaRPr lang="fa-IR" sz="11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100" dirty="0" smtClean="0">
                          <a:cs typeface="B Titr" panose="00000700000000000000" pitchFamily="2" charset="-78"/>
                        </a:rPr>
                        <a:t>تعداد يونيت</a:t>
                      </a:r>
                      <a:endParaRPr lang="fa-IR" sz="11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100" dirty="0" smtClean="0">
                          <a:cs typeface="B Titr" panose="00000700000000000000" pitchFamily="2" charset="-78"/>
                        </a:rPr>
                        <a:t>دندانپزشك عمومي رسمي</a:t>
                      </a:r>
                      <a:endParaRPr lang="fa-IR" sz="11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dirty="0" smtClean="0">
                          <a:cs typeface="B Titr" panose="00000700000000000000" pitchFamily="2" charset="-78"/>
                        </a:rPr>
                        <a:t>دندانپزشك عمومي پركيس</a:t>
                      </a:r>
                    </a:p>
                    <a:p>
                      <a:pPr rtl="1"/>
                      <a:endParaRPr lang="fa-IR" sz="11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dirty="0" smtClean="0">
                          <a:cs typeface="B Titr" panose="00000700000000000000" pitchFamily="2" charset="-78"/>
                        </a:rPr>
                        <a:t>دندانپزشك متخصص پركيس</a:t>
                      </a:r>
                      <a:endParaRPr lang="fa-IR" sz="11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100" dirty="0" smtClean="0">
                          <a:cs typeface="B Titr" panose="00000700000000000000" pitchFamily="2" charset="-78"/>
                        </a:rPr>
                        <a:t>بهداشتكار دهان و دندان رسمي</a:t>
                      </a:r>
                      <a:endParaRPr lang="fa-IR" sz="11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100" dirty="0" smtClean="0">
                          <a:cs typeface="B Titr" panose="00000700000000000000" pitchFamily="2" charset="-78"/>
                        </a:rPr>
                        <a:t>بهداشتكار دهان و دندان </a:t>
                      </a:r>
                    </a:p>
                    <a:p>
                      <a:pPr rtl="1"/>
                      <a:r>
                        <a:rPr lang="fa-IR" sz="1100" dirty="0" smtClean="0">
                          <a:cs typeface="B Titr" panose="00000700000000000000" pitchFamily="2" charset="-78"/>
                        </a:rPr>
                        <a:t>غير رسمي</a:t>
                      </a:r>
                      <a:endParaRPr lang="fa-IR" sz="11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100" dirty="0" smtClean="0">
                          <a:cs typeface="B Titr" panose="00000700000000000000" pitchFamily="2" charset="-78"/>
                        </a:rPr>
                        <a:t>پرستار دندانپزشكي غير رسمي</a:t>
                      </a:r>
                      <a:endParaRPr lang="fa-IR" sz="11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</a:tr>
              <a:tr h="723236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10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26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5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12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4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2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1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Titr" panose="00000700000000000000" pitchFamily="2" charset="-78"/>
                        </a:rPr>
                        <a:t>16</a:t>
                      </a:r>
                      <a:endParaRPr lang="fa-IR" sz="20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892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998314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1600" dirty="0" smtClean="0">
                <a:solidFill>
                  <a:srgbClr val="0070C0"/>
                </a:solidFill>
                <a:cs typeface="B Titr" pitchFamily="2" charset="-78"/>
              </a:rPr>
              <a:t>در مجموع منطقه </a:t>
            </a:r>
            <a:r>
              <a:rPr lang="fa-IR" sz="1600" dirty="0" smtClean="0">
                <a:solidFill>
                  <a:srgbClr val="C00000"/>
                </a:solidFill>
                <a:cs typeface="B Titr" pitchFamily="2" charset="-78"/>
              </a:rPr>
              <a:t>شمال شرق </a:t>
            </a:r>
            <a:r>
              <a:rPr lang="fa-IR" sz="1600" dirty="0" smtClean="0">
                <a:solidFill>
                  <a:srgbClr val="0070C0"/>
                </a:solidFill>
                <a:cs typeface="B Titr" pitchFamily="2" charset="-78"/>
              </a:rPr>
              <a:t>با بيش از 59% پيشرفت در عرض 6 ماه ، پيشبرد </a:t>
            </a:r>
            <a:r>
              <a:rPr lang="fa-IR" sz="1600" dirty="0" smtClean="0">
                <a:solidFill>
                  <a:srgbClr val="C00000"/>
                </a:solidFill>
                <a:cs typeface="B Titr" pitchFamily="2" charset="-78"/>
              </a:rPr>
              <a:t>بالاتر از حد انتظار </a:t>
            </a:r>
            <a:r>
              <a:rPr lang="fa-IR" sz="1600" dirty="0" smtClean="0">
                <a:solidFill>
                  <a:srgbClr val="0070C0"/>
                </a:solidFill>
                <a:cs typeface="B Titr" pitchFamily="2" charset="-78"/>
              </a:rPr>
              <a:t>در اين اقدام راهبردي داشته است .</a:t>
            </a:r>
            <a:endParaRPr lang="en-US" sz="1600" dirty="0">
              <a:solidFill>
                <a:srgbClr val="0070C0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0471761"/>
              </p:ext>
            </p:extLst>
          </p:nvPr>
        </p:nvGraphicFramePr>
        <p:xfrm>
          <a:off x="179389" y="620688"/>
          <a:ext cx="8785099" cy="475258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45628"/>
                <a:gridCol w="1349408"/>
                <a:gridCol w="755924"/>
                <a:gridCol w="3535156"/>
                <a:gridCol w="1364191"/>
                <a:gridCol w="1234792"/>
              </a:tblGrid>
              <a:tr h="10112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Titr" pitchFamily="2" charset="-78"/>
                        </a:rPr>
                        <a:t>رديف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B Titr" pitchFamily="2" charset="-78"/>
                        </a:rPr>
                        <a:t>نام منطقه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itchFamily="2" charset="-78"/>
                        </a:rPr>
                        <a:t>جمعيت طبي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itchFamily="2" charset="-78"/>
                        </a:rPr>
                        <a:t>تعداد افرادي كه بايستي در سال 98 بسته خدمتي دهان و دندان دريافت نمايند . </a:t>
                      </a:r>
                      <a:r>
                        <a:rPr lang="fa-IR" sz="1400" dirty="0" smtClean="0">
                          <a:effectLst/>
                          <a:cs typeface="B Titr" pitchFamily="2" charset="-78"/>
                        </a:rPr>
                        <a:t>(50% جمعيت طبي )</a:t>
                      </a:r>
                      <a:endParaRPr lang="en-US" sz="1200" dirty="0">
                        <a:effectLst/>
                        <a:cs typeface="B Titr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itchFamily="2" charset="-78"/>
                        </a:rPr>
                        <a:t>( هدف سال 98 سازمان 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Titr" pitchFamily="2" charset="-78"/>
                        </a:rPr>
                        <a:t>تعداد </a:t>
                      </a:r>
                      <a:r>
                        <a:rPr lang="ar-SA" sz="1400" dirty="0" smtClean="0">
                          <a:effectLst/>
                          <a:cs typeface="B Titr" pitchFamily="2" charset="-78"/>
                        </a:rPr>
                        <a:t>افراد</a:t>
                      </a:r>
                      <a:r>
                        <a:rPr lang="fa-IR" sz="1400" baseline="0" dirty="0" smtClean="0">
                          <a:effectLst/>
                          <a:cs typeface="B Titr" pitchFamily="2" charset="-78"/>
                        </a:rPr>
                        <a:t> معاينه شده تا پايان شهريور ماه 98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 smtClean="0">
                          <a:effectLst/>
                          <a:latin typeface="Calibri"/>
                          <a:ea typeface="Calibri"/>
                          <a:cs typeface="B Titr" pitchFamily="2" charset="-78"/>
                        </a:rPr>
                        <a:t>درصد پيشرفت  اقدام راهبردي 98 تا پايان شهريور ماه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/>
                </a:tc>
              </a:tr>
              <a:tr h="309837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1</a:t>
                      </a:r>
                      <a:endParaRPr lang="fa-IR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effectLst/>
                          <a:latin typeface="Calibri"/>
                          <a:ea typeface="Calibri"/>
                          <a:cs typeface="B Titr" pitchFamily="2" charset="-78"/>
                        </a:rPr>
                        <a:t>مشهد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effectLst/>
                          <a:latin typeface="Calibri"/>
                          <a:ea typeface="Calibri"/>
                          <a:cs typeface="B Titr" pitchFamily="2" charset="-78"/>
                        </a:rPr>
                        <a:t>11247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effectLst/>
                          <a:latin typeface="Calibri"/>
                          <a:ea typeface="Calibri"/>
                          <a:cs typeface="B Titr" pitchFamily="2" charset="-78"/>
                        </a:rPr>
                        <a:t>5623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3726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66%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</a:tr>
              <a:tr h="385255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2</a:t>
                      </a:r>
                      <a:endParaRPr lang="fa-IR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سرخس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effectLst/>
                          <a:latin typeface="+mn-lt"/>
                          <a:ea typeface="+mn-ea"/>
                          <a:cs typeface="B Titr" pitchFamily="2" charset="-78"/>
                        </a:rPr>
                        <a:t>4156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  <a:cs typeface="B Titr" pitchFamily="2" charset="-78"/>
                        </a:rPr>
                        <a:t>2</a:t>
                      </a:r>
                      <a:r>
                        <a:rPr lang="fa-IR" sz="1600" dirty="0" smtClean="0">
                          <a:effectLst/>
                          <a:cs typeface="B Titr" pitchFamily="2" charset="-78"/>
                        </a:rPr>
                        <a:t>078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545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26%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8784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3</a:t>
                      </a:r>
                      <a:endParaRPr lang="fa-IR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خانگيران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1251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625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240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38%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0472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4</a:t>
                      </a:r>
                      <a:endParaRPr lang="fa-IR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بجنورد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2156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1078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1126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104%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</a:tr>
              <a:tr h="385255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5</a:t>
                      </a:r>
                      <a:endParaRPr lang="fa-IR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شاهرود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1511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722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326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45%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9837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6</a:t>
                      </a:r>
                      <a:endParaRPr lang="fa-IR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سمنان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622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311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104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33%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9837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7</a:t>
                      </a:r>
                      <a:endParaRPr lang="fa-IR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كرمان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1333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666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386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58%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19D7D2"/>
                    </a:solidFill>
                  </a:tcPr>
                </a:tc>
              </a:tr>
              <a:tr h="418784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8</a:t>
                      </a:r>
                      <a:endParaRPr lang="fa-IR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رفسنجان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F09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473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F09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237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solidFill>
                      <a:srgbClr val="F098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115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F098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49%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F098DF"/>
                    </a:solidFill>
                  </a:tcPr>
                </a:tc>
              </a:tr>
              <a:tr h="356227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/>
                        <a:t>9</a:t>
                      </a:r>
                      <a:endParaRPr lang="fa-IR" sz="2000" b="1" dirty="0"/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زاهدان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848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Titr" pitchFamily="2" charset="-78"/>
                        </a:rPr>
                        <a:t>424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8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208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8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cs typeface="B Titr" panose="00000700000000000000" pitchFamily="2" charset="-78"/>
                        </a:rPr>
                        <a:t>49%</a:t>
                      </a:r>
                      <a:endParaRPr lang="fa-IR" b="1" dirty="0"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98DF"/>
                    </a:solidFill>
                  </a:tcPr>
                </a:tc>
              </a:tr>
              <a:tr h="506998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solidFill>
                            <a:schemeClr val="tx1"/>
                          </a:solidFill>
                        </a:rPr>
                        <a:t>جمع</a:t>
                      </a:r>
                      <a:endParaRPr lang="fa-I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Titr" pitchFamily="2" charset="-78"/>
                        </a:rPr>
                        <a:t>شمال شرق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Titr" pitchFamily="2" charset="-78"/>
                        </a:rPr>
                        <a:t>23094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B Titr" pitchFamily="2" charset="-78"/>
                        </a:rPr>
                        <a:t>11547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6776</a:t>
                      </a:r>
                      <a:endParaRPr lang="fa-IR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D7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59%</a:t>
                      </a:r>
                      <a:endParaRPr lang="fa-IR" b="1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D7D2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12360" y="5661248"/>
            <a:ext cx="288032" cy="369332"/>
          </a:xfrm>
          <a:prstGeom prst="rect">
            <a:avLst/>
          </a:prstGeom>
          <a:solidFill>
            <a:srgbClr val="19D7D2"/>
          </a:solidFill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5663568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B Titr" panose="00000700000000000000" pitchFamily="2" charset="-78"/>
              </a:rPr>
              <a:t>درحد انتظار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5640443"/>
            <a:ext cx="288032" cy="369332"/>
          </a:xfrm>
          <a:prstGeom prst="rect">
            <a:avLst/>
          </a:prstGeom>
          <a:solidFill>
            <a:srgbClr val="F098DF"/>
          </a:solidFill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5638872"/>
            <a:ext cx="18470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بالاتراز حد انتظار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5638872"/>
            <a:ext cx="28803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9" name="Rectangle 8"/>
          <p:cNvSpPr/>
          <p:nvPr/>
        </p:nvSpPr>
        <p:spPr>
          <a:xfrm>
            <a:off x="1175269" y="5638872"/>
            <a:ext cx="1899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cs typeface="B Titr" panose="00000700000000000000" pitchFamily="2" charset="-78"/>
              </a:rPr>
              <a:t>پايين  تر از حد انتظار</a:t>
            </a:r>
            <a:endParaRPr lang="fa-IR" b="1" dirty="0">
              <a:cs typeface="B Titr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48771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گزارش اجراي اقدام </a:t>
            </a:r>
            <a:r>
              <a:rPr lang="fa-IR" dirty="0">
                <a:cs typeface="B Titr" pitchFamily="2" charset="-78"/>
              </a:rPr>
              <a:t>راهبردي </a:t>
            </a:r>
            <a:r>
              <a:rPr lang="fa-IR" dirty="0" smtClean="0">
                <a:cs typeface="B Titr" pitchFamily="2" charset="-78"/>
              </a:rPr>
              <a:t>شش ماهه اول سال 98 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پزشك 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>خانواده </a:t>
            </a:r>
            <a:r>
              <a:rPr lang="fa-IR" dirty="0" smtClean="0">
                <a:cs typeface="B Titr" pitchFamily="2" charset="-78"/>
              </a:rPr>
              <a:t>در 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>حوزه دهان و 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دندان</a:t>
            </a: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16529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000" b="1" dirty="0">
                <a:solidFill>
                  <a:srgbClr val="C00000"/>
                </a:solidFill>
                <a:cs typeface="B Titr" pitchFamily="2" charset="-78"/>
              </a:rPr>
              <a:t>نتايج حاصل از اجراي طرح سلامت دهان و دندان واحد دندانپزشكي مشهد</a:t>
            </a:r>
            <a:endParaRPr lang="fa-IR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75326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35696" y="6205954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b="1" dirty="0">
                <a:cs typeface="B Nazanin" pitchFamily="2" charset="-78"/>
              </a:rPr>
              <a:t>آمار مقايسه اي تعداد </a:t>
            </a:r>
            <a:r>
              <a:rPr lang="fa-IR" b="1" dirty="0">
                <a:solidFill>
                  <a:srgbClr val="FF0000"/>
                </a:solidFill>
                <a:cs typeface="B Nazanin" pitchFamily="2" charset="-78"/>
              </a:rPr>
              <a:t>ترميم </a:t>
            </a:r>
            <a:r>
              <a:rPr lang="fa-IR" b="1" dirty="0">
                <a:cs typeface="B Nazanin" pitchFamily="2" charset="-78"/>
              </a:rPr>
              <a:t>هاي انجام شده طي سال هاي </a:t>
            </a:r>
            <a:r>
              <a:rPr lang="fa-IR" b="1" dirty="0" smtClean="0">
                <a:cs typeface="B Nazanin" pitchFamily="2" charset="-78"/>
              </a:rPr>
              <a:t>97-95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6037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570" y="764630"/>
            <a:ext cx="7130840" cy="1280890"/>
          </a:xfrm>
        </p:spPr>
        <p:txBody>
          <a:bodyPr>
            <a:normAutofit/>
          </a:bodyPr>
          <a:lstStyle/>
          <a:p>
            <a:r>
              <a:rPr lang="fa-IR" sz="2000" b="1" dirty="0">
                <a:solidFill>
                  <a:srgbClr val="C00000"/>
                </a:solidFill>
                <a:cs typeface="B Titr" pitchFamily="2" charset="-78"/>
              </a:rPr>
              <a:t>نتايج حاصل از اجراي طرح سلامت دهان و دندان واحد دندانپزشكي مشهد</a:t>
            </a:r>
            <a:br>
              <a:rPr lang="fa-IR" sz="2000" b="1" dirty="0">
                <a:solidFill>
                  <a:srgbClr val="C00000"/>
                </a:solidFill>
                <a:cs typeface="B Titr" pitchFamily="2" charset="-78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3935226"/>
              </p:ext>
            </p:extLst>
          </p:nvPr>
        </p:nvGraphicFramePr>
        <p:xfrm>
          <a:off x="1907630" y="206081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979640" y="5998180"/>
            <a:ext cx="662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000" b="1" dirty="0">
                <a:cs typeface="B Nazanin" pitchFamily="2" charset="-78"/>
              </a:rPr>
              <a:t>آمار مقايسه اي تعداد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كانال هاي درمان ريشه شده</a:t>
            </a:r>
            <a:r>
              <a:rPr lang="fa-IR" sz="2000" b="1" dirty="0" smtClean="0">
                <a:cs typeface="B Nazanin" pitchFamily="2" charset="-78"/>
              </a:rPr>
              <a:t> </a:t>
            </a:r>
            <a:r>
              <a:rPr lang="fa-IR" sz="2000" b="1" dirty="0">
                <a:cs typeface="B Nazanin" pitchFamily="2" charset="-78"/>
              </a:rPr>
              <a:t>طي سال هاي </a:t>
            </a:r>
            <a:r>
              <a:rPr lang="fa-IR" sz="2000" b="1" dirty="0" smtClean="0">
                <a:cs typeface="B Nazanin" pitchFamily="2" charset="-78"/>
              </a:rPr>
              <a:t>98-94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637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570" y="764630"/>
            <a:ext cx="7130840" cy="1280890"/>
          </a:xfrm>
        </p:spPr>
        <p:txBody>
          <a:bodyPr>
            <a:normAutofit/>
          </a:bodyPr>
          <a:lstStyle/>
          <a:p>
            <a:r>
              <a:rPr lang="fa-IR" sz="2000" b="1" dirty="0">
                <a:solidFill>
                  <a:srgbClr val="C00000"/>
                </a:solidFill>
                <a:cs typeface="B Titr" pitchFamily="2" charset="-78"/>
              </a:rPr>
              <a:t>نتايج حاصل از اجراي طرح سلامت دهان و دندان واحد دندانپزشكي مشهد</a:t>
            </a:r>
            <a:br>
              <a:rPr lang="fa-IR" sz="2000" b="1" dirty="0">
                <a:solidFill>
                  <a:srgbClr val="C00000"/>
                </a:solidFill>
                <a:cs typeface="B Titr" pitchFamily="2" charset="-78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443078"/>
              </p:ext>
            </p:extLst>
          </p:nvPr>
        </p:nvGraphicFramePr>
        <p:xfrm>
          <a:off x="899490" y="1905000"/>
          <a:ext cx="8065120" cy="39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979640" y="5998180"/>
            <a:ext cx="6624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000" b="1" dirty="0">
                <a:cs typeface="B Nazanin" pitchFamily="2" charset="-78"/>
              </a:rPr>
              <a:t>آمار مقايسه اي </a:t>
            </a:r>
            <a:r>
              <a:rPr lang="fa-IR" sz="2000" b="1" dirty="0" smtClean="0">
                <a:cs typeface="B Nazanin" pitchFamily="2" charset="-78"/>
              </a:rPr>
              <a:t>تعداد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دندان هاي درمان ريشه شده</a:t>
            </a:r>
            <a:r>
              <a:rPr lang="fa-IR" sz="2000" b="1" dirty="0" smtClean="0">
                <a:cs typeface="B Nazanin" pitchFamily="2" charset="-78"/>
              </a:rPr>
              <a:t> </a:t>
            </a:r>
            <a:r>
              <a:rPr lang="fa-IR" sz="2000" b="1" dirty="0">
                <a:cs typeface="B Nazanin" pitchFamily="2" charset="-78"/>
              </a:rPr>
              <a:t>طي سال هاي </a:t>
            </a:r>
            <a:r>
              <a:rPr lang="fa-IR" sz="2000" b="1" dirty="0" smtClean="0">
                <a:cs typeface="B Nazanin" pitchFamily="2" charset="-78"/>
              </a:rPr>
              <a:t>98-94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40769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482" y="2286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>
                <a:solidFill>
                  <a:srgbClr val="C00000"/>
                </a:solidFill>
                <a:cs typeface="B Titr" pitchFamily="2" charset="-78"/>
              </a:rPr>
              <a:t>نتايج حاصل از اجراي طرح سلامت دهان و دندان واحد دندانپزشكي مشهد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3443052"/>
              </p:ext>
            </p:extLst>
          </p:nvPr>
        </p:nvGraphicFramePr>
        <p:xfrm>
          <a:off x="565759" y="11430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7743" y="5557752"/>
            <a:ext cx="6995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b="1" dirty="0">
                <a:cs typeface="B Nazanin" pitchFamily="2" charset="-78"/>
              </a:rPr>
              <a:t>آمار مقايسه </a:t>
            </a:r>
            <a:r>
              <a:rPr lang="fa-IR" b="1" dirty="0" smtClean="0">
                <a:cs typeface="B Nazanin" pitchFamily="2" charset="-78"/>
              </a:rPr>
              <a:t>اي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تعداد دندان هاي درمان ريشه شده و مواد </a:t>
            </a:r>
            <a:r>
              <a:rPr lang="fa-IR" b="1" dirty="0">
                <a:solidFill>
                  <a:srgbClr val="FF0000"/>
                </a:solidFill>
                <a:cs typeface="B Nazanin" pitchFamily="2" charset="-78"/>
              </a:rPr>
              <a:t>مصرفي </a:t>
            </a:r>
            <a:r>
              <a:rPr lang="fa-IR" b="1" dirty="0" smtClean="0">
                <a:cs typeface="B Nazanin" pitchFamily="2" charset="-78"/>
              </a:rPr>
              <a:t>طي </a:t>
            </a:r>
            <a:r>
              <a:rPr lang="fa-IR" b="1" dirty="0">
                <a:cs typeface="B Nazanin" pitchFamily="2" charset="-78"/>
              </a:rPr>
              <a:t>سال هاي 97-94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3096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0104434"/>
              </p:ext>
            </p:extLst>
          </p:nvPr>
        </p:nvGraphicFramePr>
        <p:xfrm>
          <a:off x="2051650" y="1916790"/>
          <a:ext cx="630326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530" y="5958654"/>
            <a:ext cx="7678705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b="1" dirty="0" smtClean="0">
                <a:cs typeface="B Nazanin" pitchFamily="2" charset="-78"/>
              </a:rPr>
              <a:t>آمار مقايسه اي ارائه </a:t>
            </a:r>
            <a:r>
              <a:rPr lang="fa-IR" sz="2000" b="1" dirty="0" smtClean="0">
                <a:solidFill>
                  <a:srgbClr val="A53010"/>
                </a:solidFill>
                <a:cs typeface="B Nazanin" pitchFamily="2" charset="-78"/>
              </a:rPr>
              <a:t>خدمات پيشگيرانه </a:t>
            </a:r>
            <a:r>
              <a:rPr lang="fa-IR" sz="2000" b="1" dirty="0" smtClean="0">
                <a:cs typeface="B Nazanin" pitchFamily="2" charset="-78"/>
              </a:rPr>
              <a:t>قبل و بعد ازاجراي  طرح سلامت دهان و دندان  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98170" y="836640"/>
            <a:ext cx="6783421" cy="6404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fa-IR" sz="2000" b="1" dirty="0" smtClean="0">
                <a:solidFill>
                  <a:srgbClr val="C00000"/>
                </a:solidFill>
                <a:cs typeface="B Titr" pitchFamily="2" charset="-78"/>
              </a:rPr>
              <a:t>نتايج حاصل از اجراي طرح سلامت دهان و دندان واحد دندانپزشكي مشهد</a:t>
            </a:r>
            <a:endParaRPr lang="fa-IR" sz="2000" b="1" dirty="0">
              <a:solidFill>
                <a:srgbClr val="C0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2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924</Words>
  <Application>Microsoft Office PowerPoint</Application>
  <PresentationFormat>On-screen Show (4:3)</PresentationFormat>
  <Paragraphs>325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گزارش اجراي طرح سلامت دهان و دندان بهداشت و درمان شمال شرق 1398-1395</vt:lpstr>
      <vt:lpstr>علت افزايش خدمات دندانپزشكي در سال 97 : 1) اقدام به فراخوان و  انجام معاينات سلامت ساكنين شهرستان هاي فاقد مركز ملكي و ارائه خدمات پيشگيرانه و درماني به 31% جمعيت طبي اين مناطق .  2) عدم ارجاع بيماران جهت انجام خدمات موظف بهداشت و درمان به خارج از سازمان  </vt:lpstr>
      <vt:lpstr>Slide 3</vt:lpstr>
      <vt:lpstr>در مجموع منطقه شمال شرق با بيش از 59% پيشرفت در عرض 6 ماه ، پيشبرد بالاتر از حد انتظار در اين اقدام راهبردي داشته است .</vt:lpstr>
      <vt:lpstr>نتايج حاصل از اجراي طرح سلامت دهان و دندان واحد دندانپزشكي مشهد</vt:lpstr>
      <vt:lpstr>نتايج حاصل از اجراي طرح سلامت دهان و دندان واحد دندانپزشكي مشهد </vt:lpstr>
      <vt:lpstr>نتايج حاصل از اجراي طرح سلامت دهان و دندان واحد دندانپزشكي مشهد </vt:lpstr>
      <vt:lpstr>نتايج حاصل از اجراي طرح سلامت دهان و دندان واحد دندانپزشكي مشهد</vt:lpstr>
      <vt:lpstr>Slide 9</vt:lpstr>
      <vt:lpstr>نتايج حاصل از اجراي طرح سلامت دهان و دندان واحد دندانپزشكي مشهد</vt:lpstr>
      <vt:lpstr>نتايج حاصل از اجراي طرح سلامت دهان و دندان مراكزدندانپزشكي شمال شرق</vt:lpstr>
      <vt:lpstr>مقايسه شاخص DMFT  معاينات دوره اول و دوم سلامت دهان و دندان  مشهد بين گروه هاي سني هدف بهداشت و درمان نفت ( شهريور  98-فروردين95 )</vt:lpstr>
      <vt:lpstr>مقايسه شاخص DMFT  در 660 نفر از جمعيت تحت پوشش مشهد در گروه هاي سني هدف بهداشت و درمان نفت كه سه دوره مورد معاينات طرح سلامت دهان و دندان قرار گرفته اند .  ( شهريور 98-فروردين 95)</vt:lpstr>
      <vt:lpstr>نتايج حاصل از آناليز شاخص  DMFT در طي سه دوره معاينات طرح سلامت دهان و دندان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Hashemi Bahare</dc:creator>
  <cp:lastModifiedBy>Daghayeghi</cp:lastModifiedBy>
  <cp:revision>65</cp:revision>
  <dcterms:created xsi:type="dcterms:W3CDTF">2019-10-06T11:26:26Z</dcterms:created>
  <dcterms:modified xsi:type="dcterms:W3CDTF">2021-06-01T08:05:49Z</dcterms:modified>
</cp:coreProperties>
</file>