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810" r:id="rId2"/>
    <p:sldId id="283" r:id="rId3"/>
    <p:sldId id="832" r:id="rId4"/>
    <p:sldId id="311" r:id="rId5"/>
    <p:sldId id="547" r:id="rId6"/>
    <p:sldId id="314" r:id="rId7"/>
    <p:sldId id="588" r:id="rId8"/>
    <p:sldId id="585" r:id="rId9"/>
    <p:sldId id="576" r:id="rId10"/>
    <p:sldId id="587" r:id="rId11"/>
    <p:sldId id="328" r:id="rId12"/>
    <p:sldId id="329" r:id="rId13"/>
    <p:sldId id="773" r:id="rId14"/>
    <p:sldId id="334" r:id="rId15"/>
    <p:sldId id="549" r:id="rId16"/>
    <p:sldId id="774" r:id="rId17"/>
    <p:sldId id="775" r:id="rId18"/>
    <p:sldId id="776" r:id="rId19"/>
    <p:sldId id="777" r:id="rId20"/>
    <p:sldId id="778" r:id="rId21"/>
    <p:sldId id="779" r:id="rId22"/>
    <p:sldId id="596" r:id="rId23"/>
    <p:sldId id="550" r:id="rId24"/>
    <p:sldId id="597" r:id="rId25"/>
    <p:sldId id="551" r:id="rId26"/>
    <p:sldId id="600" r:id="rId27"/>
    <p:sldId id="553" r:id="rId28"/>
    <p:sldId id="554" r:id="rId29"/>
    <p:sldId id="525" r:id="rId30"/>
    <p:sldId id="338" r:id="rId31"/>
    <p:sldId id="340" r:id="rId32"/>
    <p:sldId id="341" r:id="rId33"/>
    <p:sldId id="342" r:id="rId34"/>
    <p:sldId id="343" r:id="rId35"/>
    <p:sldId id="780" r:id="rId36"/>
    <p:sldId id="781" r:id="rId37"/>
    <p:sldId id="782" r:id="rId38"/>
    <p:sldId id="784" r:id="rId39"/>
    <p:sldId id="783" r:id="rId40"/>
    <p:sldId id="785" r:id="rId41"/>
    <p:sldId id="786" r:id="rId42"/>
    <p:sldId id="787" r:id="rId43"/>
    <p:sldId id="788" r:id="rId44"/>
    <p:sldId id="789" r:id="rId45"/>
    <p:sldId id="790" r:id="rId46"/>
    <p:sldId id="791" r:id="rId47"/>
    <p:sldId id="353" r:id="rId48"/>
    <p:sldId id="792" r:id="rId49"/>
    <p:sldId id="793" r:id="rId50"/>
    <p:sldId id="794" r:id="rId51"/>
    <p:sldId id="528" r:id="rId52"/>
    <p:sldId id="811" r:id="rId53"/>
    <p:sldId id="812" r:id="rId54"/>
    <p:sldId id="813" r:id="rId55"/>
    <p:sldId id="814" r:id="rId56"/>
    <p:sldId id="815" r:id="rId57"/>
    <p:sldId id="816" r:id="rId58"/>
    <p:sldId id="369" r:id="rId59"/>
    <p:sldId id="370" r:id="rId60"/>
    <p:sldId id="372" r:id="rId61"/>
    <p:sldId id="371" r:id="rId62"/>
    <p:sldId id="380" r:id="rId63"/>
    <p:sldId id="379" r:id="rId64"/>
    <p:sldId id="817" r:id="rId65"/>
    <p:sldId id="818" r:id="rId66"/>
    <p:sldId id="819" r:id="rId67"/>
    <p:sldId id="820" r:id="rId68"/>
    <p:sldId id="625" r:id="rId69"/>
    <p:sldId id="626" r:id="rId70"/>
    <p:sldId id="627" r:id="rId71"/>
    <p:sldId id="631" r:id="rId72"/>
    <p:sldId id="800" r:id="rId73"/>
    <p:sldId id="801" r:id="rId74"/>
    <p:sldId id="831" r:id="rId75"/>
    <p:sldId id="827" r:id="rId76"/>
    <p:sldId id="833" r:id="rId77"/>
    <p:sldId id="834" r:id="rId78"/>
    <p:sldId id="835" r:id="rId79"/>
    <p:sldId id="836" r:id="rId80"/>
    <p:sldId id="837" r:id="rId81"/>
    <p:sldId id="838" r:id="rId82"/>
    <p:sldId id="839" r:id="rId83"/>
    <p:sldId id="841" r:id="rId84"/>
    <p:sldId id="828" r:id="rId85"/>
    <p:sldId id="638" r:id="rId86"/>
    <p:sldId id="802" r:id="rId87"/>
    <p:sldId id="840" r:id="rId88"/>
    <p:sldId id="642" r:id="rId89"/>
    <p:sldId id="643" r:id="rId90"/>
    <p:sldId id="644" r:id="rId91"/>
    <p:sldId id="646" r:id="rId92"/>
    <p:sldId id="647" r:id="rId93"/>
    <p:sldId id="648" r:id="rId94"/>
    <p:sldId id="805" r:id="rId95"/>
    <p:sldId id="806" r:id="rId96"/>
    <p:sldId id="654" r:id="rId97"/>
    <p:sldId id="655" r:id="rId98"/>
    <p:sldId id="808" r:id="rId99"/>
    <p:sldId id="829" r:id="rId100"/>
    <p:sldId id="830" r:id="rId101"/>
    <p:sldId id="661" r:id="rId102"/>
    <p:sldId id="662" r:id="rId103"/>
    <p:sldId id="664" r:id="rId104"/>
    <p:sldId id="665" r:id="rId105"/>
    <p:sldId id="666" r:id="rId106"/>
    <p:sldId id="809" r:id="rId107"/>
    <p:sldId id="667" r:id="rId108"/>
    <p:sldId id="669" r:id="rId109"/>
    <p:sldId id="670" r:id="rId110"/>
    <p:sldId id="671" r:id="rId111"/>
    <p:sldId id="672" r:id="rId112"/>
    <p:sldId id="673" r:id="rId113"/>
    <p:sldId id="674" r:id="rId114"/>
    <p:sldId id="807" r:id="rId115"/>
    <p:sldId id="678" r:id="rId116"/>
    <p:sldId id="679" r:id="rId117"/>
    <p:sldId id="681" r:id="rId118"/>
    <p:sldId id="684" r:id="rId119"/>
    <p:sldId id="685" r:id="rId120"/>
    <p:sldId id="686" r:id="rId121"/>
    <p:sldId id="688" r:id="rId122"/>
    <p:sldId id="689" r:id="rId123"/>
    <p:sldId id="690" r:id="rId124"/>
    <p:sldId id="692" r:id="rId125"/>
    <p:sldId id="693" r:id="rId126"/>
    <p:sldId id="762" r:id="rId127"/>
    <p:sldId id="763" r:id="rId1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36">
          <p15:clr>
            <a:srgbClr val="A4A3A4"/>
          </p15:clr>
        </p15:guide>
        <p15:guide id="2" orient="horz" pos="2052">
          <p15:clr>
            <a:srgbClr val="A4A3A4"/>
          </p15:clr>
        </p15:guide>
        <p15:guide id="3" orient="horz" pos="3089">
          <p15:clr>
            <a:srgbClr val="A4A3A4"/>
          </p15:clr>
        </p15:guide>
        <p15:guide id="4" orient="horz" pos="738">
          <p15:clr>
            <a:srgbClr val="A4A3A4"/>
          </p15:clr>
        </p15:guide>
        <p15:guide id="5" pos="2880">
          <p15:clr>
            <a:srgbClr val="A4A3A4"/>
          </p15:clr>
        </p15:guide>
        <p15:guide id="6" pos="7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umiller, Joshua Jon" initials="NJJ" lastIdx="3" clrIdx="0">
    <p:extLst>
      <p:ext uri="{19B8F6BF-5375-455C-9EA6-DF929625EA0E}">
        <p15:presenceInfo xmlns:p15="http://schemas.microsoft.com/office/powerpoint/2012/main" xmlns="" userId="S-1-5-21-861567501-115176313-682003330-16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BB59"/>
    <a:srgbClr val="F79646"/>
    <a:srgbClr val="FFCC00"/>
    <a:srgbClr val="FCD6B6"/>
    <a:srgbClr val="560E10"/>
    <a:srgbClr val="7E1416"/>
    <a:srgbClr val="C01E22"/>
    <a:srgbClr val="A6A6A6"/>
    <a:srgbClr val="1724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109" autoAdjust="0"/>
  </p:normalViewPr>
  <p:slideViewPr>
    <p:cSldViewPr showGuides="1">
      <p:cViewPr>
        <p:scale>
          <a:sx n="75" d="100"/>
          <a:sy n="75" d="100"/>
        </p:scale>
        <p:origin x="-366" y="-126"/>
      </p:cViewPr>
      <p:guideLst>
        <p:guide orient="horz" pos="1236"/>
        <p:guide orient="horz" pos="2052"/>
        <p:guide orient="horz" pos="3089"/>
        <p:guide orient="horz" pos="738"/>
        <p:guide pos="2880"/>
        <p:guide pos="768"/>
      </p:guideLst>
    </p:cSldViewPr>
  </p:slideViewPr>
  <p:notesTextViewPr>
    <p:cViewPr>
      <p:scale>
        <a:sx n="3" d="2"/>
        <a:sy n="3" d="2"/>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72"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61680-A837-432F-901E-4467DCFAFFDE}" type="datetimeFigureOut">
              <a:rPr lang="en-US" smtClean="0"/>
              <a:pPr/>
              <a:t>12/16/2019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3B3B2-958E-45D1-AD4C-D94BBB3172EC}" type="slidenum">
              <a:rPr lang="en-US" smtClean="0"/>
              <a:pPr/>
              <a:t>‹#›</a:t>
            </a:fld>
            <a:endParaRPr lang="en-US"/>
          </a:p>
        </p:txBody>
      </p:sp>
    </p:spTree>
    <p:extLst>
      <p:ext uri="{BB962C8B-B14F-4D97-AF65-F5344CB8AC3E}">
        <p14:creationId xmlns:p14="http://schemas.microsoft.com/office/powerpoint/2010/main" xmlns="" val="2919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p:txBody>
          <a:bodyPr/>
          <a:lstStyle/>
          <a:p>
            <a:pPr marL="110605" indent="-110605">
              <a:lnSpc>
                <a:spcPct val="90000"/>
              </a:lnSpc>
            </a:pPr>
            <a:endParaRPr lang="en-US" b="1" dirty="0"/>
          </a:p>
        </p:txBody>
      </p:sp>
      <p:sp>
        <p:nvSpPr>
          <p:cNvPr id="2416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96FFB35-E2D3-4D84-B274-FD9E1E47BF14}" type="slidenum">
              <a:rPr lang="en-US" sz="900"/>
              <a:pPr algn="r"/>
              <a:t>2</a:t>
            </a:fld>
            <a:endParaRPr lang="en-US" sz="900" dirty="0"/>
          </a:p>
        </p:txBody>
      </p:sp>
      <p:sp>
        <p:nvSpPr>
          <p:cNvPr id="241669" name="TextBox 4"/>
          <p:cNvSpPr txBox="1">
            <a:spLocks noChangeArrowheads="1"/>
          </p:cNvSpPr>
          <p:nvPr/>
        </p:nvSpPr>
        <p:spPr bwMode="auto">
          <a:xfrm>
            <a:off x="686421" y="8628713"/>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a:t>
            </a:r>
          </a:p>
          <a:p>
            <a:r>
              <a:rPr lang="en-US" sz="900" dirty="0"/>
              <a:t>American Diabetes Association. Standards of medical care in diabetes—2014. Diabetes Care 2014;37(</a:t>
            </a:r>
            <a:r>
              <a:rPr lang="en-US" sz="900" dirty="0" err="1"/>
              <a:t>suppl</a:t>
            </a:r>
            <a:r>
              <a:rPr lang="en-US" sz="900"/>
              <a:t> 1):S1 </a:t>
            </a:r>
          </a:p>
        </p:txBody>
      </p:sp>
    </p:spTree>
    <p:extLst>
      <p:ext uri="{BB962C8B-B14F-4D97-AF65-F5344CB8AC3E}">
        <p14:creationId xmlns:p14="http://schemas.microsoft.com/office/powerpoint/2010/main" xmlns="" val="100636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p:txBody>
          <a:bodyPr/>
          <a:lstStyle/>
          <a:p>
            <a:pPr>
              <a:lnSpc>
                <a:spcPct val="90000"/>
              </a:lnSpc>
            </a:pPr>
            <a:endParaRPr lang="en-US" b="1" dirty="0"/>
          </a:p>
        </p:txBody>
      </p:sp>
      <p:sp>
        <p:nvSpPr>
          <p:cNvPr id="2877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C0FB629-4920-4A2B-B9FE-4077075B0031}" type="slidenum">
              <a:rPr lang="en-US" sz="900"/>
              <a:pPr algn="r"/>
              <a:t>11</a:t>
            </a:fld>
            <a:endParaRPr lang="en-US" sz="900"/>
          </a:p>
        </p:txBody>
      </p:sp>
      <p:sp>
        <p:nvSpPr>
          <p:cNvPr id="287749"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Metzger BE, Lowe LP, Dyer AR, et al, for the HAPO Study Cooperative Research Group. Hyperglycemia and adverse pregnancy outcomes. N Engl J Med 2008;358:1991–2002</a:t>
            </a:r>
          </a:p>
          <a:p>
            <a:pPr>
              <a:buFont typeface="Calibri" pitchFamily="34" charset="0"/>
              <a:buNone/>
            </a:pPr>
            <a:r>
              <a:rPr lang="en-US" sz="900"/>
              <a:t>Metzger BE,  Gabbe SG, Persson B, et al, for the International Association of Diabetes and Pregnancy Study Groups Consensus Panel. International Association of Diabetes and Pregnancy Study Groups recommendations on the diagnosis and classification of hyperglycemia in pregnancy. Diabetes Care 2010;33:676–682</a:t>
            </a:r>
          </a:p>
        </p:txBody>
      </p:sp>
    </p:spTree>
    <p:extLst>
      <p:ext uri="{BB962C8B-B14F-4D97-AF65-F5344CB8AC3E}">
        <p14:creationId xmlns:p14="http://schemas.microsoft.com/office/powerpoint/2010/main" xmlns="" val="14860986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endParaRPr lang="en-US" b="1" dirty="0"/>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124</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xmlns="" val="27756687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xfrm>
            <a:off x="686421" y="4342464"/>
            <a:ext cx="5485158" cy="4114487"/>
          </a:xfrm>
        </p:spPr>
        <p:txBody>
          <a:bodyPr/>
          <a:lstStyle/>
          <a:p>
            <a:pPr>
              <a:buFont typeface="Arial" pitchFamily="34" charset="0"/>
              <a:buNone/>
            </a:pPr>
            <a:endParaRPr lang="en-US" b="1" dirty="0"/>
          </a:p>
        </p:txBody>
      </p:sp>
      <p:sp>
        <p:nvSpPr>
          <p:cNvPr id="4177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9A005B3-B739-4E9B-9BCF-7E06517844F8}" type="slidenum">
              <a:rPr lang="en-US" sz="900"/>
              <a:pPr algn="r"/>
              <a:t>125</a:t>
            </a:fld>
            <a:endParaRPr lang="en-US" sz="900"/>
          </a:p>
        </p:txBody>
      </p:sp>
      <p:sp>
        <p:nvSpPr>
          <p:cNvPr id="417797" name="TextBox 4"/>
          <p:cNvSpPr txBox="1">
            <a:spLocks noChangeArrowheads="1"/>
          </p:cNvSpPr>
          <p:nvPr/>
        </p:nvSpPr>
        <p:spPr bwMode="auto">
          <a:xfrm>
            <a:off x="686421" y="8090005"/>
            <a:ext cx="5485158" cy="921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1):S39</a:t>
            </a:r>
          </a:p>
          <a:p>
            <a:pPr>
              <a:buFont typeface="Calibri" pitchFamily="34" charset="0"/>
              <a:buNone/>
            </a:pPr>
            <a:r>
              <a:rPr lang="en-US" sz="900"/>
              <a:t>Boulton AJ, Armstrong DG, Albert SF, et al., for the American Diabetes Association, American Association of Clinical Endocrinologists. Comprehensive foot examination and risk assessment: a report of the task force of the foot care interest group of the American Diabetes Association, with endorsement by the American Association of Clinical Endocrinologists. Diabetes Care 2008;31:1679–1685</a:t>
            </a:r>
          </a:p>
        </p:txBody>
      </p:sp>
    </p:spTree>
    <p:extLst>
      <p:ext uri="{BB962C8B-B14F-4D97-AF65-F5344CB8AC3E}">
        <p14:creationId xmlns:p14="http://schemas.microsoft.com/office/powerpoint/2010/main" xmlns="" val="30277876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126</a:t>
            </a:fld>
            <a:endParaRPr lang="en-US"/>
          </a:p>
        </p:txBody>
      </p:sp>
    </p:spTree>
    <p:extLst>
      <p:ext uri="{BB962C8B-B14F-4D97-AF65-F5344CB8AC3E}">
        <p14:creationId xmlns:p14="http://schemas.microsoft.com/office/powerpoint/2010/main" xmlns="" val="53005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lnSpc>
                <a:spcPct val="90000"/>
              </a:lnSpc>
            </a:pPr>
            <a:endParaRPr lang="en-US" sz="800" dirty="0"/>
          </a:p>
        </p:txBody>
      </p:sp>
      <p:sp>
        <p:nvSpPr>
          <p:cNvPr id="2887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D25F4F-F16D-437C-A9E7-1FE93F7379D3}" type="slidenum">
              <a:rPr lang="en-US" sz="900"/>
              <a:pPr algn="r"/>
              <a:t>12</a:t>
            </a:fld>
            <a:endParaRPr lang="en-US" sz="900"/>
          </a:p>
        </p:txBody>
      </p:sp>
      <p:sp>
        <p:nvSpPr>
          <p:cNvPr id="2887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Vandorsten JP, Dodson WC, Espeland MA, et al. NIH consensus development conference: diagnosing gestational diabetes mellitus. NIH Consens State Sci Statements 2013;29:1–31</a:t>
            </a:r>
          </a:p>
        </p:txBody>
      </p:sp>
    </p:spTree>
    <p:extLst>
      <p:ext uri="{BB962C8B-B14F-4D97-AF65-F5344CB8AC3E}">
        <p14:creationId xmlns:p14="http://schemas.microsoft.com/office/powerpoint/2010/main" xmlns="" val="409291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lnSpc>
                <a:spcPct val="90000"/>
              </a:lnSpc>
            </a:pPr>
            <a:endParaRPr lang="en-US" sz="800" dirty="0"/>
          </a:p>
        </p:txBody>
      </p:sp>
      <p:sp>
        <p:nvSpPr>
          <p:cNvPr id="2887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D25F4F-F16D-437C-A9E7-1FE93F7379D3}" type="slidenum">
              <a:rPr lang="en-US" sz="900"/>
              <a:pPr algn="r"/>
              <a:t>13</a:t>
            </a:fld>
            <a:endParaRPr lang="en-US" sz="900"/>
          </a:p>
        </p:txBody>
      </p:sp>
      <p:sp>
        <p:nvSpPr>
          <p:cNvPr id="2887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Vandorsten JP, Dodson WC, Espeland MA, et al. NIH consensus development conference: diagnosing gestational diabetes mellitus. NIH Consens State Sci Statements 2013;29:1–31</a:t>
            </a:r>
          </a:p>
        </p:txBody>
      </p:sp>
    </p:spTree>
    <p:extLst>
      <p:ext uri="{BB962C8B-B14F-4D97-AF65-F5344CB8AC3E}">
        <p14:creationId xmlns:p14="http://schemas.microsoft.com/office/powerpoint/2010/main" xmlns="" val="276894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p:txBody>
          <a:bodyPr/>
          <a:lstStyle/>
          <a:p>
            <a:endParaRPr lang="en-US" b="1" dirty="0"/>
          </a:p>
        </p:txBody>
      </p:sp>
      <p:sp>
        <p:nvSpPr>
          <p:cNvPr id="2938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ACC87B2-2B3D-4480-94E7-0F600135725A}" type="slidenum">
              <a:rPr lang="en-US" sz="900">
                <a:solidFill>
                  <a:srgbClr val="000000"/>
                </a:solidFill>
              </a:rPr>
              <a:pPr algn="r"/>
              <a:t>14</a:t>
            </a:fld>
            <a:endParaRPr lang="en-US" sz="900">
              <a:solidFill>
                <a:srgbClr val="000000"/>
              </a:solidFill>
            </a:endParaRPr>
          </a:p>
        </p:txBody>
      </p:sp>
    </p:spTree>
    <p:extLst>
      <p:ext uri="{BB962C8B-B14F-4D97-AF65-F5344CB8AC3E}">
        <p14:creationId xmlns:p14="http://schemas.microsoft.com/office/powerpoint/2010/main" xmlns="" val="1552516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endParaRPr lang="en-US" b="1" dirty="0"/>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1129F8-6A9B-4FE5-8E2B-EA6CC23C65F3}" type="slidenum">
              <a:rPr lang="en-US" sz="900">
                <a:latin typeface="Calibri" pitchFamily="34" charset="0"/>
              </a:rPr>
              <a:pPr algn="r" eaLnBrk="1" hangingPunct="1"/>
              <a:t>15</a:t>
            </a:fld>
            <a:endParaRPr lang="en-US" sz="900">
              <a:latin typeface="Calibri" pitchFamily="34" charset="0"/>
            </a:endParaRPr>
          </a:p>
        </p:txBody>
      </p:sp>
    </p:spTree>
    <p:extLst>
      <p:ext uri="{BB962C8B-B14F-4D97-AF65-F5344CB8AC3E}">
        <p14:creationId xmlns:p14="http://schemas.microsoft.com/office/powerpoint/2010/main" xmlns="" val="287432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a:buFont typeface="Arial" pitchFamily="34" charset="0"/>
              <a:buNone/>
            </a:pPr>
            <a:endParaRPr lang="en-US" b="1" dirty="0"/>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22</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xmlns="" val="52293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endParaRPr lang="en-US" b="1" dirty="0"/>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23</a:t>
            </a:fld>
            <a:endParaRPr lang="en-US" sz="900">
              <a:latin typeface="Calibri" pitchFamily="34" charset="0"/>
            </a:endParaRPr>
          </a:p>
        </p:txBody>
      </p:sp>
    </p:spTree>
    <p:extLst>
      <p:ext uri="{BB962C8B-B14F-4D97-AF65-F5344CB8AC3E}">
        <p14:creationId xmlns:p14="http://schemas.microsoft.com/office/powerpoint/2010/main" xmlns="" val="2223646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endParaRPr lang="en-US" b="1" dirty="0"/>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24</a:t>
            </a:fld>
            <a:endParaRPr lang="en-US" sz="900">
              <a:latin typeface="Calibri" pitchFamily="34" charset="0"/>
            </a:endParaRPr>
          </a:p>
        </p:txBody>
      </p:sp>
    </p:spTree>
    <p:extLst>
      <p:ext uri="{BB962C8B-B14F-4D97-AF65-F5344CB8AC3E}">
        <p14:creationId xmlns:p14="http://schemas.microsoft.com/office/powerpoint/2010/main" xmlns="" val="22832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endParaRPr lang="en-US" b="1" dirty="0"/>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25</a:t>
            </a:fld>
            <a:endParaRPr lang="en-US" sz="900">
              <a:latin typeface="Calibri" pitchFamily="34" charset="0"/>
            </a:endParaRPr>
          </a:p>
        </p:txBody>
      </p:sp>
    </p:spTree>
    <p:extLst>
      <p:ext uri="{BB962C8B-B14F-4D97-AF65-F5344CB8AC3E}">
        <p14:creationId xmlns:p14="http://schemas.microsoft.com/office/powerpoint/2010/main" xmlns="" val="40858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endParaRPr lang="en-US" b="1" dirty="0"/>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26</a:t>
            </a:fld>
            <a:endParaRPr lang="en-US" sz="900">
              <a:latin typeface="Calibri" pitchFamily="34" charset="0"/>
            </a:endParaRPr>
          </a:p>
        </p:txBody>
      </p:sp>
    </p:spTree>
    <p:extLst>
      <p:ext uri="{BB962C8B-B14F-4D97-AF65-F5344CB8AC3E}">
        <p14:creationId xmlns:p14="http://schemas.microsoft.com/office/powerpoint/2010/main" xmlns="" val="386940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3</a:t>
            </a:fld>
            <a:endParaRPr lang="en-US"/>
          </a:p>
        </p:txBody>
      </p:sp>
    </p:spTree>
    <p:extLst>
      <p:ext uri="{BB962C8B-B14F-4D97-AF65-F5344CB8AC3E}">
        <p14:creationId xmlns:p14="http://schemas.microsoft.com/office/powerpoint/2010/main" xmlns="" val="175246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endParaRPr lang="en-US" b="1" dirty="0"/>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27</a:t>
            </a:fld>
            <a:endParaRPr lang="en-US" sz="900">
              <a:latin typeface="Calibri" pitchFamily="34" charset="0"/>
            </a:endParaRPr>
          </a:p>
        </p:txBody>
      </p:sp>
    </p:spTree>
    <p:extLst>
      <p:ext uri="{BB962C8B-B14F-4D97-AF65-F5344CB8AC3E}">
        <p14:creationId xmlns:p14="http://schemas.microsoft.com/office/powerpoint/2010/main" xmlns="" val="266098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endParaRPr lang="en-US" b="1" dirty="0"/>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28</a:t>
            </a:fld>
            <a:endParaRPr lang="en-US" sz="900">
              <a:latin typeface="Calibri" pitchFamily="34" charset="0"/>
            </a:endParaRPr>
          </a:p>
        </p:txBody>
      </p:sp>
    </p:spTree>
    <p:extLst>
      <p:ext uri="{BB962C8B-B14F-4D97-AF65-F5344CB8AC3E}">
        <p14:creationId xmlns:p14="http://schemas.microsoft.com/office/powerpoint/2010/main" xmlns="" val="419169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p:txBody>
          <a:bodyPr/>
          <a:lstStyle/>
          <a:p>
            <a:endParaRPr lang="en-US" b="1" dirty="0"/>
          </a:p>
        </p:txBody>
      </p:sp>
      <p:sp>
        <p:nvSpPr>
          <p:cNvPr id="2938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ACC87B2-2B3D-4480-94E7-0F600135725A}" type="slidenum">
              <a:rPr lang="en-US" sz="900">
                <a:solidFill>
                  <a:srgbClr val="000000"/>
                </a:solidFill>
              </a:rPr>
              <a:pPr algn="r"/>
              <a:t>29</a:t>
            </a:fld>
            <a:endParaRPr lang="en-US" sz="900">
              <a:solidFill>
                <a:srgbClr val="000000"/>
              </a:solidFill>
            </a:endParaRPr>
          </a:p>
        </p:txBody>
      </p:sp>
    </p:spTree>
    <p:extLst>
      <p:ext uri="{BB962C8B-B14F-4D97-AF65-F5344CB8AC3E}">
        <p14:creationId xmlns:p14="http://schemas.microsoft.com/office/powerpoint/2010/main" xmlns="" val="415386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p:txBody>
          <a:bodyPr/>
          <a:lstStyle/>
          <a:p>
            <a:endParaRPr lang="en-US" b="1" dirty="0"/>
          </a:p>
        </p:txBody>
      </p:sp>
      <p:sp>
        <p:nvSpPr>
          <p:cNvPr id="2979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9723F1-1D9A-438F-ACAA-B83A163E0E2D}" type="slidenum">
              <a:rPr lang="en-US" sz="900">
                <a:latin typeface="Calibri" pitchFamily="34" charset="0"/>
              </a:rPr>
              <a:pPr algn="r" eaLnBrk="1" hangingPunct="1"/>
              <a:t>30</a:t>
            </a:fld>
            <a:endParaRPr lang="en-US" sz="900">
              <a:latin typeface="Calibri" pitchFamily="34" charset="0"/>
            </a:endParaRPr>
          </a:p>
        </p:txBody>
      </p:sp>
    </p:spTree>
    <p:extLst>
      <p:ext uri="{BB962C8B-B14F-4D97-AF65-F5344CB8AC3E}">
        <p14:creationId xmlns:p14="http://schemas.microsoft.com/office/powerpoint/2010/main" xmlns="" val="1469151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p:txBody>
          <a:bodyPr/>
          <a:lstStyle/>
          <a:p>
            <a:endParaRPr lang="en-US" b="1" dirty="0"/>
          </a:p>
        </p:txBody>
      </p:sp>
      <p:sp>
        <p:nvSpPr>
          <p:cNvPr id="3000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BB9D0EC-B965-431A-B54A-8542ABEAB09A}" type="slidenum">
              <a:rPr lang="en-US" sz="900">
                <a:latin typeface="Calibri" pitchFamily="34" charset="0"/>
              </a:rPr>
              <a:pPr algn="r" eaLnBrk="1" hangingPunct="1"/>
              <a:t>31</a:t>
            </a:fld>
            <a:endParaRPr lang="en-US" sz="900">
              <a:latin typeface="Calibri" pitchFamily="34" charset="0"/>
            </a:endParaRPr>
          </a:p>
        </p:txBody>
      </p:sp>
    </p:spTree>
    <p:extLst>
      <p:ext uri="{BB962C8B-B14F-4D97-AF65-F5344CB8AC3E}">
        <p14:creationId xmlns:p14="http://schemas.microsoft.com/office/powerpoint/2010/main" xmlns="" val="247624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endParaRPr lang="en-US" b="1" dirty="0"/>
          </a:p>
        </p:txBody>
      </p:sp>
      <p:sp>
        <p:nvSpPr>
          <p:cNvPr id="301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68AF66D-601C-40F5-A0B1-1DD1459109B8}" type="slidenum">
              <a:rPr lang="en-US" sz="900">
                <a:latin typeface="Calibri" pitchFamily="34" charset="0"/>
              </a:rPr>
              <a:pPr algn="r" eaLnBrk="1" hangingPunct="1"/>
              <a:t>32</a:t>
            </a:fld>
            <a:endParaRPr lang="en-US" sz="900">
              <a:latin typeface="Calibri" pitchFamily="34" charset="0"/>
            </a:endParaRPr>
          </a:p>
        </p:txBody>
      </p:sp>
    </p:spTree>
    <p:extLst>
      <p:ext uri="{BB962C8B-B14F-4D97-AF65-F5344CB8AC3E}">
        <p14:creationId xmlns:p14="http://schemas.microsoft.com/office/powerpoint/2010/main" xmlns="" val="3781611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endParaRPr lang="en-US" b="1" dirty="0"/>
          </a:p>
        </p:txBody>
      </p:sp>
      <p:sp>
        <p:nvSpPr>
          <p:cNvPr id="3020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C8E62A4-CFC4-420B-972C-B81986B75546}" type="slidenum">
              <a:rPr lang="en-US" sz="900">
                <a:latin typeface="Calibri" pitchFamily="34" charset="0"/>
              </a:rPr>
              <a:pPr algn="r" eaLnBrk="1" hangingPunct="1"/>
              <a:t>33</a:t>
            </a:fld>
            <a:endParaRPr lang="en-US" sz="900">
              <a:latin typeface="Calibri" pitchFamily="34" charset="0"/>
            </a:endParaRPr>
          </a:p>
        </p:txBody>
      </p:sp>
    </p:spTree>
    <p:extLst>
      <p:ext uri="{BB962C8B-B14F-4D97-AF65-F5344CB8AC3E}">
        <p14:creationId xmlns:p14="http://schemas.microsoft.com/office/powerpoint/2010/main" xmlns="" val="703990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34</a:t>
            </a:fld>
            <a:endParaRPr lang="en-US" sz="900">
              <a:latin typeface="Calibri" pitchFamily="34" charset="0"/>
            </a:endParaRPr>
          </a:p>
        </p:txBody>
      </p:sp>
    </p:spTree>
    <p:extLst>
      <p:ext uri="{BB962C8B-B14F-4D97-AF65-F5344CB8AC3E}">
        <p14:creationId xmlns:p14="http://schemas.microsoft.com/office/powerpoint/2010/main" xmlns="" val="221365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35</a:t>
            </a:fld>
            <a:endParaRPr lang="en-US" sz="900">
              <a:latin typeface="Calibri" pitchFamily="34" charset="0"/>
            </a:endParaRPr>
          </a:p>
        </p:txBody>
      </p:sp>
    </p:spTree>
    <p:extLst>
      <p:ext uri="{BB962C8B-B14F-4D97-AF65-F5344CB8AC3E}">
        <p14:creationId xmlns:p14="http://schemas.microsoft.com/office/powerpoint/2010/main" xmlns="" val="2058215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36</a:t>
            </a:fld>
            <a:endParaRPr lang="en-US" sz="900">
              <a:latin typeface="Calibri" pitchFamily="34" charset="0"/>
            </a:endParaRPr>
          </a:p>
        </p:txBody>
      </p:sp>
    </p:spTree>
    <p:extLst>
      <p:ext uri="{BB962C8B-B14F-4D97-AF65-F5344CB8AC3E}">
        <p14:creationId xmlns:p14="http://schemas.microsoft.com/office/powerpoint/2010/main" xmlns="" val="81006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p:txBody>
          <a:bodyPr/>
          <a:lstStyle/>
          <a:p>
            <a:endParaRPr lang="en-US" b="1" dirty="0"/>
          </a:p>
        </p:txBody>
      </p:sp>
      <p:sp>
        <p:nvSpPr>
          <p:cNvPr id="2703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F96503C-BC35-403D-AAFB-87CBAB50A4AA}" type="slidenum">
              <a:rPr lang="en-US" sz="900"/>
              <a:pPr algn="r"/>
              <a:t>4</a:t>
            </a:fld>
            <a:endParaRPr lang="en-US" sz="900"/>
          </a:p>
        </p:txBody>
      </p:sp>
    </p:spTree>
    <p:extLst>
      <p:ext uri="{BB962C8B-B14F-4D97-AF65-F5344CB8AC3E}">
        <p14:creationId xmlns:p14="http://schemas.microsoft.com/office/powerpoint/2010/main" xmlns="" val="2489054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37</a:t>
            </a:fld>
            <a:endParaRPr lang="en-US" sz="900">
              <a:latin typeface="Calibri" pitchFamily="34" charset="0"/>
            </a:endParaRPr>
          </a:p>
        </p:txBody>
      </p:sp>
    </p:spTree>
    <p:extLst>
      <p:ext uri="{BB962C8B-B14F-4D97-AF65-F5344CB8AC3E}">
        <p14:creationId xmlns:p14="http://schemas.microsoft.com/office/powerpoint/2010/main" xmlns="" val="4003222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38</a:t>
            </a:fld>
            <a:endParaRPr lang="en-US" sz="900">
              <a:latin typeface="Calibri" pitchFamily="34" charset="0"/>
            </a:endParaRPr>
          </a:p>
        </p:txBody>
      </p:sp>
    </p:spTree>
    <p:extLst>
      <p:ext uri="{BB962C8B-B14F-4D97-AF65-F5344CB8AC3E}">
        <p14:creationId xmlns:p14="http://schemas.microsoft.com/office/powerpoint/2010/main" xmlns="" val="2615238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39</a:t>
            </a:fld>
            <a:endParaRPr lang="en-US" sz="900">
              <a:latin typeface="Calibri" pitchFamily="34" charset="0"/>
            </a:endParaRPr>
          </a:p>
        </p:txBody>
      </p:sp>
    </p:spTree>
    <p:extLst>
      <p:ext uri="{BB962C8B-B14F-4D97-AF65-F5344CB8AC3E}">
        <p14:creationId xmlns:p14="http://schemas.microsoft.com/office/powerpoint/2010/main" xmlns="" val="71419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40</a:t>
            </a:fld>
            <a:endParaRPr lang="en-US" sz="900">
              <a:latin typeface="Calibri" pitchFamily="34" charset="0"/>
            </a:endParaRPr>
          </a:p>
        </p:txBody>
      </p:sp>
    </p:spTree>
    <p:extLst>
      <p:ext uri="{BB962C8B-B14F-4D97-AF65-F5344CB8AC3E}">
        <p14:creationId xmlns:p14="http://schemas.microsoft.com/office/powerpoint/2010/main" xmlns="" val="774327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41</a:t>
            </a:fld>
            <a:endParaRPr lang="en-US" sz="900">
              <a:latin typeface="Calibri" pitchFamily="34" charset="0"/>
            </a:endParaRPr>
          </a:p>
        </p:txBody>
      </p:sp>
    </p:spTree>
    <p:extLst>
      <p:ext uri="{BB962C8B-B14F-4D97-AF65-F5344CB8AC3E}">
        <p14:creationId xmlns:p14="http://schemas.microsoft.com/office/powerpoint/2010/main" xmlns="" val="1854573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42</a:t>
            </a:fld>
            <a:endParaRPr lang="en-US" sz="900">
              <a:latin typeface="Calibri" pitchFamily="34" charset="0"/>
            </a:endParaRPr>
          </a:p>
        </p:txBody>
      </p:sp>
    </p:spTree>
    <p:extLst>
      <p:ext uri="{BB962C8B-B14F-4D97-AF65-F5344CB8AC3E}">
        <p14:creationId xmlns:p14="http://schemas.microsoft.com/office/powerpoint/2010/main" xmlns="" val="3035203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43</a:t>
            </a:fld>
            <a:endParaRPr lang="en-US" sz="900">
              <a:latin typeface="Calibri" pitchFamily="34" charset="0"/>
            </a:endParaRPr>
          </a:p>
        </p:txBody>
      </p:sp>
    </p:spTree>
    <p:extLst>
      <p:ext uri="{BB962C8B-B14F-4D97-AF65-F5344CB8AC3E}">
        <p14:creationId xmlns:p14="http://schemas.microsoft.com/office/powerpoint/2010/main" xmlns="" val="1028496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44</a:t>
            </a:fld>
            <a:endParaRPr lang="en-US" sz="900">
              <a:latin typeface="Calibri" pitchFamily="34" charset="0"/>
            </a:endParaRPr>
          </a:p>
        </p:txBody>
      </p:sp>
    </p:spTree>
    <p:extLst>
      <p:ext uri="{BB962C8B-B14F-4D97-AF65-F5344CB8AC3E}">
        <p14:creationId xmlns:p14="http://schemas.microsoft.com/office/powerpoint/2010/main" xmlns="" val="3887176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45</a:t>
            </a:fld>
            <a:endParaRPr lang="en-US" sz="900">
              <a:latin typeface="Calibri" pitchFamily="34" charset="0"/>
            </a:endParaRPr>
          </a:p>
        </p:txBody>
      </p:sp>
    </p:spTree>
    <p:extLst>
      <p:ext uri="{BB962C8B-B14F-4D97-AF65-F5344CB8AC3E}">
        <p14:creationId xmlns:p14="http://schemas.microsoft.com/office/powerpoint/2010/main" xmlns="" val="1173691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46</a:t>
            </a:fld>
            <a:endParaRPr lang="en-US" sz="900">
              <a:latin typeface="Calibri" pitchFamily="34" charset="0"/>
            </a:endParaRPr>
          </a:p>
        </p:txBody>
      </p:sp>
    </p:spTree>
    <p:extLst>
      <p:ext uri="{BB962C8B-B14F-4D97-AF65-F5344CB8AC3E}">
        <p14:creationId xmlns:p14="http://schemas.microsoft.com/office/powerpoint/2010/main" xmlns="" val="7162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endParaRPr lang="en-US" b="1" dirty="0"/>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5</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p14="http://schemas.microsoft.com/office/powerpoint/2010/main" xmlns="" val="1089392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endParaRPr lang="en-US" b="1" dirty="0"/>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47</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xmlns="" val="2937736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endParaRPr lang="en-US" b="1" dirty="0"/>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48</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xmlns="" val="762051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endParaRPr lang="en-US" b="1" dirty="0"/>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49</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xmlns="" val="2462057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endParaRPr lang="en-US" b="1" dirty="0"/>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50</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xmlns="" val="3183261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pPr>
              <a:buFont typeface="Arial" pitchFamily="34" charset="0"/>
              <a:buNone/>
            </a:pPr>
            <a:endParaRPr lang="en-US" b="1" dirty="0"/>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D3F481-8E39-4A7D-81A7-392AD0F918A8}" type="slidenum">
              <a:rPr lang="en-US" sz="900">
                <a:latin typeface="Calibri" pitchFamily="34" charset="0"/>
              </a:rPr>
              <a:pPr algn="r" eaLnBrk="1" hangingPunct="1"/>
              <a:t>51</a:t>
            </a:fld>
            <a:endParaRPr lang="en-US" sz="900">
              <a:latin typeface="Calibri" pitchFamily="34" charset="0"/>
            </a:endParaRPr>
          </a:p>
        </p:txBody>
      </p:sp>
    </p:spTree>
    <p:extLst>
      <p:ext uri="{BB962C8B-B14F-4D97-AF65-F5344CB8AC3E}">
        <p14:creationId xmlns:p14="http://schemas.microsoft.com/office/powerpoint/2010/main" xmlns="" val="1029111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p:txBody>
          <a:bodyPr/>
          <a:lstStyle/>
          <a:p>
            <a:pPr>
              <a:buFont typeface="Arial" pitchFamily="34" charset="0"/>
              <a:buNone/>
            </a:pPr>
            <a:endParaRPr lang="en-US" b="1" dirty="0"/>
          </a:p>
        </p:txBody>
      </p:sp>
      <p:sp>
        <p:nvSpPr>
          <p:cNvPr id="3246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67A65D7-17CB-43C9-8010-C271AF368717}" type="slidenum">
              <a:rPr lang="en-US" sz="900"/>
              <a:pPr algn="r"/>
              <a:t>52</a:t>
            </a:fld>
            <a:endParaRPr lang="en-US" sz="900"/>
          </a:p>
        </p:txBody>
      </p:sp>
    </p:spTree>
    <p:extLst>
      <p:ext uri="{BB962C8B-B14F-4D97-AF65-F5344CB8AC3E}">
        <p14:creationId xmlns:p14="http://schemas.microsoft.com/office/powerpoint/2010/main" xmlns="" val="231757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p:txBody>
          <a:bodyPr/>
          <a:lstStyle/>
          <a:p>
            <a:endParaRPr lang="en-US" sz="1600" b="1" dirty="0"/>
          </a:p>
        </p:txBody>
      </p:sp>
      <p:sp>
        <p:nvSpPr>
          <p:cNvPr id="325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F45E37D-5328-4F72-B096-815D579D295D}" type="slidenum">
              <a:rPr lang="en-US" sz="900"/>
              <a:pPr algn="r"/>
              <a:t>53</a:t>
            </a:fld>
            <a:endParaRPr lang="en-US" sz="900"/>
          </a:p>
        </p:txBody>
      </p:sp>
      <p:sp>
        <p:nvSpPr>
          <p:cNvPr id="325637"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xmlns="" val="1519470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p:txBody>
          <a:bodyPr/>
          <a:lstStyle/>
          <a:p>
            <a:pPr marL="285750" indent="-285750">
              <a:spcBef>
                <a:spcPts val="1200"/>
              </a:spcBef>
              <a:buClr>
                <a:schemeClr val="bg1"/>
              </a:buClr>
              <a:buFont typeface="Arial" panose="020B0604020202020204" pitchFamily="34" charset="0"/>
              <a:buChar char="•"/>
            </a:pPr>
            <a:endParaRPr lang="en-US" sz="1600" b="1" dirty="0"/>
          </a:p>
        </p:txBody>
      </p:sp>
      <p:sp>
        <p:nvSpPr>
          <p:cNvPr id="325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F45E37D-5328-4F72-B096-815D579D295D}" type="slidenum">
              <a:rPr lang="en-US" sz="900"/>
              <a:pPr algn="r"/>
              <a:t>54</a:t>
            </a:fld>
            <a:endParaRPr lang="en-US" sz="900"/>
          </a:p>
        </p:txBody>
      </p:sp>
      <p:sp>
        <p:nvSpPr>
          <p:cNvPr id="325637"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xmlns="" val="1069359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p:txBody>
          <a:bodyPr/>
          <a:lstStyle/>
          <a:p>
            <a:endParaRPr lang="en-US" sz="1400" b="1" dirty="0"/>
          </a:p>
        </p:txBody>
      </p:sp>
      <p:sp>
        <p:nvSpPr>
          <p:cNvPr id="3266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924840F-A495-4D6E-B9C5-DFCED78D7FA2}" type="slidenum">
              <a:rPr lang="en-US" sz="900"/>
              <a:pPr algn="r"/>
              <a:t>55</a:t>
            </a:fld>
            <a:endParaRPr lang="en-US" sz="900"/>
          </a:p>
        </p:txBody>
      </p:sp>
      <p:sp>
        <p:nvSpPr>
          <p:cNvPr id="326661"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xmlns="" val="2025230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p:txBody>
          <a:bodyPr/>
          <a:lstStyle/>
          <a:p>
            <a:endParaRPr lang="en-US" sz="1400" b="1" dirty="0"/>
          </a:p>
        </p:txBody>
      </p:sp>
      <p:sp>
        <p:nvSpPr>
          <p:cNvPr id="3276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AF8AB62-2EA3-461C-B428-9A2626CD353B}" type="slidenum">
              <a:rPr lang="en-US" sz="900"/>
              <a:pPr algn="r"/>
              <a:t>56</a:t>
            </a:fld>
            <a:endParaRPr lang="en-US" sz="900"/>
          </a:p>
        </p:txBody>
      </p:sp>
      <p:sp>
        <p:nvSpPr>
          <p:cNvPr id="327685"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xmlns="" val="89739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6</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xmlns="" val="995858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p:txBody>
          <a:bodyPr/>
          <a:lstStyle/>
          <a:p>
            <a:endParaRPr lang="en-US" sz="1400" b="1" dirty="0"/>
          </a:p>
        </p:txBody>
      </p:sp>
      <p:sp>
        <p:nvSpPr>
          <p:cNvPr id="3287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C2AE3AC-C233-4878-B1BC-58364355AB84}" type="slidenum">
              <a:rPr lang="en-US" sz="900"/>
              <a:pPr algn="r"/>
              <a:t>57</a:t>
            </a:fld>
            <a:endParaRPr lang="en-US" sz="900"/>
          </a:p>
        </p:txBody>
      </p:sp>
      <p:sp>
        <p:nvSpPr>
          <p:cNvPr id="328709"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xmlns="" val="1552411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p:txBody>
          <a:bodyPr/>
          <a:lstStyle/>
          <a:p>
            <a:pPr>
              <a:spcBef>
                <a:spcPts val="196"/>
              </a:spcBef>
            </a:pPr>
            <a:endParaRPr lang="en-US" b="1" dirty="0"/>
          </a:p>
        </p:txBody>
      </p:sp>
      <p:sp>
        <p:nvSpPr>
          <p:cNvPr id="3297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8D91F0-27BE-496D-9BBC-E8B9C56529DF}" type="slidenum">
              <a:rPr lang="en-US" sz="900"/>
              <a:pPr algn="r"/>
              <a:t>58</a:t>
            </a:fld>
            <a:endParaRPr lang="en-US" sz="900"/>
          </a:p>
        </p:txBody>
      </p:sp>
    </p:spTree>
    <p:extLst>
      <p:ext uri="{BB962C8B-B14F-4D97-AF65-F5344CB8AC3E}">
        <p14:creationId xmlns:p14="http://schemas.microsoft.com/office/powerpoint/2010/main" xmlns="" val="28362528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xfrm>
            <a:off x="686421" y="4347148"/>
            <a:ext cx="5485158" cy="4114488"/>
          </a:xfrm>
        </p:spPr>
        <p:txBody>
          <a:bodyPr/>
          <a:lstStyle/>
          <a:p>
            <a:endParaRPr lang="en-US" b="1" dirty="0"/>
          </a:p>
        </p:txBody>
      </p:sp>
      <p:sp>
        <p:nvSpPr>
          <p:cNvPr id="3307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A0A20C7-37F1-40DE-8E92-4BB0454A5E3A}" type="slidenum">
              <a:rPr lang="en-US" sz="900"/>
              <a:pPr algn="r"/>
              <a:t>59</a:t>
            </a:fld>
            <a:endParaRPr lang="en-US" sz="900"/>
          </a:p>
        </p:txBody>
      </p:sp>
      <p:sp>
        <p:nvSpPr>
          <p:cNvPr id="330757"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a:t>
            </a:r>
          </a:p>
        </p:txBody>
      </p:sp>
    </p:spTree>
    <p:extLst>
      <p:ext uri="{BB962C8B-B14F-4D97-AF65-F5344CB8AC3E}">
        <p14:creationId xmlns:p14="http://schemas.microsoft.com/office/powerpoint/2010/main" xmlns="" val="3186399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p:txBody>
          <a:bodyPr/>
          <a:lstStyle/>
          <a:p>
            <a:endParaRPr lang="en-US" b="1" dirty="0"/>
          </a:p>
        </p:txBody>
      </p:sp>
      <p:sp>
        <p:nvSpPr>
          <p:cNvPr id="3328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9624FE2-355C-46F2-AD5D-F13FD346DEE8}" type="slidenum">
              <a:rPr lang="en-US" sz="900"/>
              <a:pPr algn="r"/>
              <a:t>60</a:t>
            </a:fld>
            <a:endParaRPr lang="en-US" sz="900"/>
          </a:p>
        </p:txBody>
      </p:sp>
      <p:sp>
        <p:nvSpPr>
          <p:cNvPr id="332805" name="TextBox 4"/>
          <p:cNvSpPr txBox="1">
            <a:spLocks noChangeArrowheads="1"/>
          </p:cNvSpPr>
          <p:nvPr/>
        </p:nvSpPr>
        <p:spPr bwMode="auto">
          <a:xfrm>
            <a:off x="686421" y="8628713"/>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a:t>
            </a:r>
          </a:p>
        </p:txBody>
      </p:sp>
    </p:spTree>
    <p:extLst>
      <p:ext uri="{BB962C8B-B14F-4D97-AF65-F5344CB8AC3E}">
        <p14:creationId xmlns:p14="http://schemas.microsoft.com/office/powerpoint/2010/main" xmlns="" val="8425789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endParaRPr lang="en-US" b="1" dirty="0"/>
          </a:p>
        </p:txBody>
      </p:sp>
      <p:sp>
        <p:nvSpPr>
          <p:cNvPr id="3317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88987D2-580C-4695-B0A0-1734A04AB12A}" type="slidenum">
              <a:rPr lang="en-US" sz="900"/>
              <a:pPr algn="r"/>
              <a:t>61</a:t>
            </a:fld>
            <a:endParaRPr lang="en-US" sz="900"/>
          </a:p>
        </p:txBody>
      </p:sp>
      <p:sp>
        <p:nvSpPr>
          <p:cNvPr id="331781" name="TextBox 4"/>
          <p:cNvSpPr txBox="1">
            <a:spLocks noChangeArrowheads="1"/>
          </p:cNvSpPr>
          <p:nvPr/>
        </p:nvSpPr>
        <p:spPr bwMode="auto">
          <a:xfrm>
            <a:off x="686422" y="8630276"/>
            <a:ext cx="594794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a:t>
            </a:r>
            <a:r>
              <a:rPr lang="en-US" sz="900" i="1"/>
              <a:t>Diabetes Care</a:t>
            </a:r>
            <a:r>
              <a:rPr lang="en-US" sz="900"/>
              <a:t> 2014;37(suppl 1):S21–S22</a:t>
            </a:r>
          </a:p>
        </p:txBody>
      </p:sp>
    </p:spTree>
    <p:extLst>
      <p:ext uri="{BB962C8B-B14F-4D97-AF65-F5344CB8AC3E}">
        <p14:creationId xmlns:p14="http://schemas.microsoft.com/office/powerpoint/2010/main" xmlns="" val="33606737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p:txBody>
          <a:bodyPr/>
          <a:lstStyle/>
          <a:p>
            <a:pPr>
              <a:buFont typeface="Arial" pitchFamily="34" charset="0"/>
              <a:buNone/>
            </a:pPr>
            <a:endParaRPr lang="en-US" b="1" dirty="0"/>
          </a:p>
        </p:txBody>
      </p:sp>
      <p:sp>
        <p:nvSpPr>
          <p:cNvPr id="3409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05EC59F-C411-4F3D-8666-118A627C186B}" type="slidenum">
              <a:rPr lang="en-US" sz="900"/>
              <a:pPr algn="r"/>
              <a:t>62</a:t>
            </a:fld>
            <a:endParaRPr lang="en-US" sz="900"/>
          </a:p>
        </p:txBody>
      </p:sp>
      <p:sp>
        <p:nvSpPr>
          <p:cNvPr id="340997" name="TextBox 5"/>
          <p:cNvSpPr txBox="1">
            <a:spLocks noChangeArrowheads="1"/>
          </p:cNvSpPr>
          <p:nvPr/>
        </p:nvSpPr>
        <p:spPr bwMode="auto">
          <a:xfrm>
            <a:off x="686421" y="7954156"/>
            <a:ext cx="5485158" cy="1060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1):S25–S26; Table 9</a:t>
            </a:r>
          </a:p>
          <a:p>
            <a:pPr>
              <a:buFont typeface="Calibri" pitchFamily="34" charset="0"/>
              <a:buNone/>
            </a:pPr>
            <a:r>
              <a:rPr lang="en-US" sz="900"/>
              <a:t>American Diabetes Association. Postprandial blood glucose. Diabetes Care 2001;24:775–778</a:t>
            </a:r>
          </a:p>
          <a:p>
            <a:pPr>
              <a:buFont typeface="Calibri" pitchFamily="34" charset="0"/>
              <a:buNone/>
            </a:pPr>
            <a:r>
              <a:rPr lang="en-US" sz="900"/>
              <a:t>Ceriello A, Taboga C, Tonutti L, et al. Evidence for an independent and cumulative effect of postprandial hypertriglyceridemia and hyperglycemia on endothelial dysfunction and oxidative stress generation: effects of short- and long-term simvastatin treatment. Circulation 2002;106:1211–1218</a:t>
            </a:r>
          </a:p>
        </p:txBody>
      </p:sp>
    </p:spTree>
    <p:extLst>
      <p:ext uri="{BB962C8B-B14F-4D97-AF65-F5344CB8AC3E}">
        <p14:creationId xmlns:p14="http://schemas.microsoft.com/office/powerpoint/2010/main" xmlns="" val="3760633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xfrm>
            <a:off x="686421" y="4344025"/>
            <a:ext cx="5485158" cy="1951844"/>
          </a:xfrm>
        </p:spPr>
        <p:txBody>
          <a:bodyPr/>
          <a:lstStyle/>
          <a:p>
            <a:pPr>
              <a:buFont typeface="Arial" pitchFamily="34" charset="0"/>
              <a:buNone/>
            </a:pPr>
            <a:endParaRPr lang="en-US" b="1" dirty="0"/>
          </a:p>
        </p:txBody>
      </p:sp>
      <p:sp>
        <p:nvSpPr>
          <p:cNvPr id="3399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E4DEB61-6550-4CAF-BAC3-C33A43E63F4D}" type="slidenum">
              <a:rPr lang="en-US" sz="900"/>
              <a:pPr algn="r"/>
              <a:t>63</a:t>
            </a:fld>
            <a:endParaRPr lang="en-US" sz="900"/>
          </a:p>
        </p:txBody>
      </p:sp>
      <p:sp>
        <p:nvSpPr>
          <p:cNvPr id="3399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1):S25; Figure 1</a:t>
            </a:r>
          </a:p>
          <a:p>
            <a:pPr>
              <a:buFont typeface="Calibri" pitchFamily="34" charset="0"/>
              <a:buNone/>
            </a:pPr>
            <a:r>
              <a:rPr lang="en-US" sz="900"/>
              <a:t>Ismail-Beigi F, Moghissi E, Tiktin M, Hirsch IB, Inzucchi SE, Genuth S. Individualizing glycemic targets in type 2 diabetes mellitus: implications of recent clinical trials. Ann Intern Med 2011;154:554–559</a:t>
            </a:r>
          </a:p>
        </p:txBody>
      </p:sp>
    </p:spTree>
    <p:extLst>
      <p:ext uri="{BB962C8B-B14F-4D97-AF65-F5344CB8AC3E}">
        <p14:creationId xmlns:p14="http://schemas.microsoft.com/office/powerpoint/2010/main" xmlns="" val="1656025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64</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xmlns="" val="30122940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65</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xmlns="" val="42402959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66</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xmlns="" val="369169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7</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xmlns="" val="31490063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p:txBody>
          <a:bodyPr/>
          <a:lstStyle/>
          <a:p>
            <a:endParaRPr lang="en-US" sz="900" dirty="0"/>
          </a:p>
        </p:txBody>
      </p:sp>
      <p:sp>
        <p:nvSpPr>
          <p:cNvPr id="3440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9FA8665-66E6-4E60-A968-08F00AE8F780}" type="slidenum">
              <a:rPr lang="en-US" sz="900"/>
              <a:pPr algn="r"/>
              <a:t>67</a:t>
            </a:fld>
            <a:endParaRPr lang="en-US" sz="900"/>
          </a:p>
        </p:txBody>
      </p:sp>
      <p:sp>
        <p:nvSpPr>
          <p:cNvPr id="344069"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1):S33–S34</a:t>
            </a:r>
          </a:p>
        </p:txBody>
      </p:sp>
    </p:spTree>
    <p:extLst>
      <p:ext uri="{BB962C8B-B14F-4D97-AF65-F5344CB8AC3E}">
        <p14:creationId xmlns:p14="http://schemas.microsoft.com/office/powerpoint/2010/main" xmlns="" val="28023919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p:txBody>
          <a:bodyPr/>
          <a:lstStyle/>
          <a:p>
            <a:pPr>
              <a:spcBef>
                <a:spcPts val="196"/>
              </a:spcBef>
            </a:pPr>
            <a:endParaRPr lang="en-US" b="1" dirty="0"/>
          </a:p>
        </p:txBody>
      </p:sp>
      <p:sp>
        <p:nvSpPr>
          <p:cNvPr id="3584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947155B-10E7-431A-94F9-BE6F4BE5B50B}" type="slidenum">
              <a:rPr lang="en-US" sz="900"/>
              <a:pPr algn="r"/>
              <a:t>68</a:t>
            </a:fld>
            <a:endParaRPr lang="en-US" sz="900"/>
          </a:p>
        </p:txBody>
      </p:sp>
    </p:spTree>
    <p:extLst>
      <p:ext uri="{BB962C8B-B14F-4D97-AF65-F5344CB8AC3E}">
        <p14:creationId xmlns:p14="http://schemas.microsoft.com/office/powerpoint/2010/main" xmlns="" val="1676530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xfrm>
            <a:off x="686422" y="4344025"/>
            <a:ext cx="5638904" cy="4114488"/>
          </a:xfrm>
        </p:spPr>
        <p:txBody>
          <a:bodyPr/>
          <a:lstStyle/>
          <a:p>
            <a:pPr marL="112163" lvl="1"/>
            <a:endParaRPr lang="en-US" dirty="0"/>
          </a:p>
        </p:txBody>
      </p:sp>
      <p:sp>
        <p:nvSpPr>
          <p:cNvPr id="3594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BB65791-37ED-416C-A691-9AFD6B047EDA}" type="slidenum">
              <a:rPr lang="en-US" sz="900"/>
              <a:pPr algn="r"/>
              <a:t>69</a:t>
            </a:fld>
            <a:endParaRPr lang="en-US" sz="900"/>
          </a:p>
        </p:txBody>
      </p:sp>
      <p:sp>
        <p:nvSpPr>
          <p:cNvPr id="359429" name="TextBox 5"/>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1):S26</a:t>
            </a:r>
          </a:p>
          <a:p>
            <a:pPr>
              <a:buFont typeface="Calibri" pitchFamily="34" charset="0"/>
              <a:buNone/>
            </a:pPr>
            <a:r>
              <a:rPr lang="en-US" sz="900"/>
              <a:t>The Diabetes Control and Complications Trial Research Group. The effect of intensive treatment of diabetes on the development and progression of long-term complications in insulin-dependent diabetes mellitus. N Engl J Med 1993;329:977–986</a:t>
            </a:r>
          </a:p>
          <a:p>
            <a:pPr>
              <a:buFont typeface="Calibri" pitchFamily="34" charset="0"/>
              <a:buNone/>
            </a:pPr>
            <a:r>
              <a:rPr lang="en-US" sz="900"/>
              <a:t>Nathan DM, Cleary PA, Backlund JY, et al for the Diabetes Control and Complications Trial/Epidemiology of Diabetes Interventions and Complications (DCCT/EDIC) Study Research Group. Intensive diabetes treatment and cardiovascular disease in patients with type 1 diabetes. N Engl J Med 2005;353:2643–2653</a:t>
            </a:r>
          </a:p>
        </p:txBody>
      </p:sp>
    </p:spTree>
    <p:extLst>
      <p:ext uri="{BB962C8B-B14F-4D97-AF65-F5344CB8AC3E}">
        <p14:creationId xmlns:p14="http://schemas.microsoft.com/office/powerpoint/2010/main" xmlns="" val="41473863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p:txBody>
          <a:bodyPr/>
          <a:lstStyle/>
          <a:p>
            <a:endParaRPr lang="en-US" b="1" dirty="0"/>
          </a:p>
        </p:txBody>
      </p:sp>
      <p:sp>
        <p:nvSpPr>
          <p:cNvPr id="3604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A71D676-48AA-4376-A949-93B5B42EAC6C}" type="slidenum">
              <a:rPr lang="en-US" sz="900">
                <a:latin typeface="Calibri" pitchFamily="34" charset="0"/>
              </a:rPr>
              <a:pPr algn="r" eaLnBrk="1" hangingPunct="1"/>
              <a:t>70</a:t>
            </a:fld>
            <a:endParaRPr lang="en-US" sz="900">
              <a:latin typeface="Calibri" pitchFamily="34" charset="0"/>
            </a:endParaRPr>
          </a:p>
        </p:txBody>
      </p:sp>
    </p:spTree>
    <p:extLst>
      <p:ext uri="{BB962C8B-B14F-4D97-AF65-F5344CB8AC3E}">
        <p14:creationId xmlns:p14="http://schemas.microsoft.com/office/powerpoint/2010/main" xmlns="" val="32391442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endParaRPr lang="en-US" b="1" dirty="0"/>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71</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xmlns="" val="41030896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80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endParaRPr lang="en-US" b="1" dirty="0"/>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85</a:t>
            </a:fld>
            <a:endParaRPr lang="en-US" sz="900">
              <a:latin typeface="Calibri" pitchFamily="34" charset="0"/>
            </a:endParaRPr>
          </a:p>
        </p:txBody>
      </p:sp>
    </p:spTree>
    <p:extLst>
      <p:ext uri="{BB962C8B-B14F-4D97-AF65-F5344CB8AC3E}">
        <p14:creationId xmlns:p14="http://schemas.microsoft.com/office/powerpoint/2010/main" xmlns="" val="30010020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p:txBody>
          <a:bodyPr/>
          <a:lstStyle/>
          <a:p>
            <a:pPr>
              <a:spcBef>
                <a:spcPts val="196"/>
              </a:spcBef>
            </a:pPr>
            <a:r>
              <a:rPr lang="en-US" b="0" dirty="0"/>
              <a:t>Moving on to cardiovascular disease and risk management….</a:t>
            </a:r>
          </a:p>
          <a:p>
            <a:pPr>
              <a:spcBef>
                <a:spcPts val="196"/>
              </a:spcBef>
            </a:pPr>
            <a:endParaRPr lang="en-US" b="1" dirty="0"/>
          </a:p>
          <a:p>
            <a:pPr>
              <a:spcBef>
                <a:spcPts val="196"/>
              </a:spcBef>
            </a:pPr>
            <a:r>
              <a:rPr lang="en-US" b="1" dirty="0"/>
              <a:t>[SLIDE]</a:t>
            </a:r>
          </a:p>
          <a:p>
            <a:pPr>
              <a:spcBef>
                <a:spcPts val="196"/>
              </a:spcBef>
            </a:pPr>
            <a:endParaRPr lang="en-US" b="1" dirty="0"/>
          </a:p>
        </p:txBody>
      </p:sp>
      <p:sp>
        <p:nvSpPr>
          <p:cNvPr id="3676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22D32AC-AF8E-4673-963C-6C11A5E0C27A}" type="slidenum">
              <a:rPr lang="en-US" sz="900"/>
              <a:pPr algn="r"/>
              <a:t>88</a:t>
            </a:fld>
            <a:endParaRPr lang="en-US" sz="900"/>
          </a:p>
        </p:txBody>
      </p:sp>
    </p:spTree>
    <p:extLst>
      <p:ext uri="{BB962C8B-B14F-4D97-AF65-F5344CB8AC3E}">
        <p14:creationId xmlns:p14="http://schemas.microsoft.com/office/powerpoint/2010/main" xmlns="" val="39337978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p:txBody>
          <a:bodyPr/>
          <a:lstStyle/>
          <a:p>
            <a:endParaRPr lang="en-US" b="1" dirty="0"/>
          </a:p>
        </p:txBody>
      </p:sp>
      <p:sp>
        <p:nvSpPr>
          <p:cNvPr id="3686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12C4913-D5FE-46C7-BB26-73147520ACBB}" type="slidenum">
              <a:rPr lang="en-US" sz="900"/>
              <a:pPr algn="r"/>
              <a:t>89</a:t>
            </a:fld>
            <a:endParaRPr lang="en-US" sz="900"/>
          </a:p>
        </p:txBody>
      </p:sp>
      <p:sp>
        <p:nvSpPr>
          <p:cNvPr id="368645"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1):S36</a:t>
            </a:r>
          </a:p>
          <a:p>
            <a:pPr>
              <a:buFont typeface="Calibri" pitchFamily="34" charset="0"/>
              <a:buNone/>
            </a:pPr>
            <a:r>
              <a:rPr lang="en-US" sz="900"/>
              <a:t>Buse JB, Ginsberg HN, Bakris GL, et al., for the American Heart Association, American Diabetes Association. Primary prevention of cardiovascular diseases in people with diabetes mellitus: a scientific statement from the American Heart Association and the American Diabetes Association. Diabetes Care 2007;30:162–172</a:t>
            </a:r>
          </a:p>
          <a:p>
            <a:pPr>
              <a:buFont typeface="Calibri" pitchFamily="34" charset="0"/>
              <a:buNone/>
            </a:pPr>
            <a:r>
              <a:rPr lang="en-US" sz="900"/>
              <a:t>Gaede P, Lund-Andersen H, Parving HH, Pedersen O. Effect of a multifactorial intervention on mortality in type 2 diabetes. N Engl J Med 2008;358:580–591</a:t>
            </a:r>
          </a:p>
          <a:p>
            <a:pPr>
              <a:buFont typeface="Calibri" pitchFamily="34" charset="0"/>
              <a:buNone/>
            </a:pPr>
            <a:r>
              <a:rPr lang="en-US" sz="900"/>
              <a:t>Ali MK, Bullard KM, Saaddine JB, Cowie CC, Imperatore G, Gregg EW. Achievement of goals in U.S. diabetes care, 1999–2010. N Engl J Med 2013;368:1613–1624</a:t>
            </a:r>
          </a:p>
        </p:txBody>
      </p:sp>
    </p:spTree>
    <p:extLst>
      <p:ext uri="{BB962C8B-B14F-4D97-AF65-F5344CB8AC3E}">
        <p14:creationId xmlns:p14="http://schemas.microsoft.com/office/powerpoint/2010/main" xmlns="" val="3490700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p:txBody>
          <a:bodyPr/>
          <a:lstStyle/>
          <a:p>
            <a:endParaRPr lang="en-US" b="1" dirty="0"/>
          </a:p>
        </p:txBody>
      </p:sp>
      <p:sp>
        <p:nvSpPr>
          <p:cNvPr id="3696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A94D24A-C4FA-46F1-B36B-BE0D94715109}" type="slidenum">
              <a:rPr lang="en-US" sz="900">
                <a:latin typeface="Calibri" pitchFamily="34" charset="0"/>
              </a:rPr>
              <a:pPr algn="r" eaLnBrk="1" hangingPunct="1"/>
              <a:t>90</a:t>
            </a:fld>
            <a:endParaRPr lang="en-US" sz="900">
              <a:latin typeface="Calibri" pitchFamily="34" charset="0"/>
            </a:endParaRPr>
          </a:p>
        </p:txBody>
      </p:sp>
    </p:spTree>
    <p:extLst>
      <p:ext uri="{BB962C8B-B14F-4D97-AF65-F5344CB8AC3E}">
        <p14:creationId xmlns:p14="http://schemas.microsoft.com/office/powerpoint/2010/main" xmlns="" val="388220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8</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xmlns="" val="27054447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p:txBody>
          <a:bodyPr/>
          <a:lstStyle/>
          <a:p>
            <a:endParaRPr lang="en-US" b="1" dirty="0"/>
          </a:p>
        </p:txBody>
      </p:sp>
      <p:sp>
        <p:nvSpPr>
          <p:cNvPr id="371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028D1F7-D17C-474E-A90D-947666D47DAE}" type="slidenum">
              <a:rPr lang="en-US" sz="900"/>
              <a:pPr algn="r"/>
              <a:t>91</a:t>
            </a:fld>
            <a:endParaRPr lang="en-US" sz="900"/>
          </a:p>
        </p:txBody>
      </p:sp>
      <p:sp>
        <p:nvSpPr>
          <p:cNvPr id="371717"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xmlns="" val="13056735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p:txBody>
          <a:bodyPr/>
          <a:lstStyle/>
          <a:p>
            <a:endParaRPr lang="en-US" b="1" dirty="0"/>
          </a:p>
        </p:txBody>
      </p:sp>
      <p:sp>
        <p:nvSpPr>
          <p:cNvPr id="3727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3C9175B-ED17-4079-803D-6776DF6DD7D3}" type="slidenum">
              <a:rPr lang="en-US" sz="900"/>
              <a:pPr algn="r"/>
              <a:t>92</a:t>
            </a:fld>
            <a:endParaRPr lang="en-US" sz="900"/>
          </a:p>
        </p:txBody>
      </p:sp>
      <p:sp>
        <p:nvSpPr>
          <p:cNvPr id="37274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xmlns="" val="30791582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endParaRPr lang="en-US" b="1" dirty="0"/>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93</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xmlns="" val="25051827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p:txBody>
          <a:bodyPr/>
          <a:lstStyle/>
          <a:p>
            <a:endParaRPr lang="en-US" b="1" dirty="0"/>
          </a:p>
        </p:txBody>
      </p:sp>
      <p:sp>
        <p:nvSpPr>
          <p:cNvPr id="370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F298BC-CE64-4F2D-AB9C-89EF98A57FC6}" type="slidenum">
              <a:rPr lang="en-US" sz="900">
                <a:latin typeface="Calibri" pitchFamily="34" charset="0"/>
              </a:rPr>
              <a:pPr algn="r" eaLnBrk="1" hangingPunct="1"/>
              <a:t>96</a:t>
            </a:fld>
            <a:endParaRPr lang="en-US" sz="900">
              <a:latin typeface="Calibri" pitchFamily="34" charset="0"/>
            </a:endParaRPr>
          </a:p>
        </p:txBody>
      </p:sp>
    </p:spTree>
    <p:extLst>
      <p:ext uri="{BB962C8B-B14F-4D97-AF65-F5344CB8AC3E}">
        <p14:creationId xmlns:p14="http://schemas.microsoft.com/office/powerpoint/2010/main" xmlns="" val="10207964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endParaRPr lang="en-US" b="1" dirty="0"/>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97</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xmlns="" val="7807672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endParaRPr lang="en-US" b="1" dirty="0"/>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98</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xmlns="" val="11794520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99</a:t>
            </a:fld>
            <a:endParaRPr lang="en-US"/>
          </a:p>
        </p:txBody>
      </p:sp>
    </p:spTree>
    <p:extLst>
      <p:ext uri="{BB962C8B-B14F-4D97-AF65-F5344CB8AC3E}">
        <p14:creationId xmlns:p14="http://schemas.microsoft.com/office/powerpoint/2010/main" xmlns="" val="7132509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100</a:t>
            </a:fld>
            <a:endParaRPr lang="en-US"/>
          </a:p>
        </p:txBody>
      </p:sp>
    </p:spTree>
    <p:extLst>
      <p:ext uri="{BB962C8B-B14F-4D97-AF65-F5344CB8AC3E}">
        <p14:creationId xmlns:p14="http://schemas.microsoft.com/office/powerpoint/2010/main" xmlns="" val="8369461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endParaRPr lang="en-US" b="1" dirty="0"/>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101</a:t>
            </a:fld>
            <a:endParaRPr lang="en-US" sz="900">
              <a:latin typeface="Calibri" pitchFamily="34" charset="0"/>
            </a:endParaRPr>
          </a:p>
        </p:txBody>
      </p:sp>
    </p:spTree>
    <p:extLst>
      <p:ext uri="{BB962C8B-B14F-4D97-AF65-F5344CB8AC3E}">
        <p14:creationId xmlns:p14="http://schemas.microsoft.com/office/powerpoint/2010/main" xmlns="" val="34761906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endParaRPr lang="en-US" b="1" dirty="0"/>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102</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xmlns="" val="282136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pPr/>
              <a:t>9</a:t>
            </a:fld>
            <a:endParaRPr lang="en-US"/>
          </a:p>
        </p:txBody>
      </p:sp>
    </p:spTree>
    <p:extLst>
      <p:ext uri="{BB962C8B-B14F-4D97-AF65-F5344CB8AC3E}">
        <p14:creationId xmlns:p14="http://schemas.microsoft.com/office/powerpoint/2010/main" xmlns="" val="16217326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a:buFont typeface="Arial" pitchFamily="34" charset="0"/>
              <a:buNone/>
            </a:pPr>
            <a:endParaRPr lang="en-US" b="1" dirty="0"/>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103</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p14="http://schemas.microsoft.com/office/powerpoint/2010/main" xmlns="" val="6949687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104</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p14="http://schemas.microsoft.com/office/powerpoint/2010/main" xmlns="" val="36394932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105</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xmlns="" val="5820869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106</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xmlns="" val="24115467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107</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xmlns="" val="36445399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p:txBody>
          <a:bodyPr/>
          <a:lstStyle/>
          <a:p>
            <a:pPr>
              <a:spcBef>
                <a:spcPts val="196"/>
              </a:spcBef>
            </a:pPr>
            <a:endParaRPr lang="en-US" b="1" dirty="0"/>
          </a:p>
        </p:txBody>
      </p:sp>
      <p:sp>
        <p:nvSpPr>
          <p:cNvPr id="3921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A4086C8-48FB-43AF-8735-128C2F6D7E59}" type="slidenum">
              <a:rPr lang="en-US" sz="900"/>
              <a:pPr algn="r"/>
              <a:t>108</a:t>
            </a:fld>
            <a:endParaRPr lang="en-US" sz="900"/>
          </a:p>
        </p:txBody>
      </p:sp>
    </p:spTree>
    <p:extLst>
      <p:ext uri="{BB962C8B-B14F-4D97-AF65-F5344CB8AC3E}">
        <p14:creationId xmlns:p14="http://schemas.microsoft.com/office/powerpoint/2010/main" xmlns="" val="6191516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p:txBody>
          <a:bodyPr/>
          <a:lstStyle/>
          <a:p>
            <a:endParaRPr lang="en-US" b="1" dirty="0"/>
          </a:p>
        </p:txBody>
      </p:sp>
      <p:sp>
        <p:nvSpPr>
          <p:cNvPr id="393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726678E-ED92-4AC4-B71F-BD9894EA173B}" type="slidenum">
              <a:rPr lang="en-US" sz="900"/>
              <a:pPr algn="r"/>
              <a:t>109</a:t>
            </a:fld>
            <a:endParaRPr lang="en-US" sz="900"/>
          </a:p>
        </p:txBody>
      </p:sp>
      <p:sp>
        <p:nvSpPr>
          <p:cNvPr id="39322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xmlns="" val="21461735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p:txBody>
          <a:bodyPr/>
          <a:lstStyle/>
          <a:p>
            <a:endParaRPr lang="en-US" dirty="0"/>
          </a:p>
        </p:txBody>
      </p:sp>
      <p:sp>
        <p:nvSpPr>
          <p:cNvPr id="395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4EE6B5C-11D6-4364-B079-4AC018D049EA}" type="slidenum">
              <a:rPr lang="en-US" sz="900"/>
              <a:pPr algn="r"/>
              <a:t>110</a:t>
            </a:fld>
            <a:endParaRPr lang="en-US" sz="900"/>
          </a:p>
        </p:txBody>
      </p:sp>
      <p:sp>
        <p:nvSpPr>
          <p:cNvPr id="395269"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21827831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111</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6644287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112</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399739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10</a:t>
            </a:fld>
            <a:endParaRPr lang="en-US" sz="900">
              <a:latin typeface="Calibri" pitchFamily="34" charset="0"/>
            </a:endParaRPr>
          </a:p>
        </p:txBody>
      </p:sp>
    </p:spTree>
    <p:extLst>
      <p:ext uri="{BB962C8B-B14F-4D97-AF65-F5344CB8AC3E}">
        <p14:creationId xmlns:p14="http://schemas.microsoft.com/office/powerpoint/2010/main" xmlns="" val="9067497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113</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3571794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p:txBody>
          <a:bodyPr/>
          <a:lstStyle/>
          <a:p>
            <a:pPr>
              <a:buFont typeface="Arial" pitchFamily="34" charset="0"/>
              <a:buNone/>
            </a:pPr>
            <a:endParaRPr lang="en-US" b="1" dirty="0"/>
          </a:p>
        </p:txBody>
      </p:sp>
      <p:sp>
        <p:nvSpPr>
          <p:cNvPr id="4034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CAD7619-B551-4830-846B-520D8CA714B3}" type="slidenum">
              <a:rPr lang="en-US" sz="900"/>
              <a:pPr algn="r"/>
              <a:t>115</a:t>
            </a:fld>
            <a:endParaRPr lang="en-US" sz="900"/>
          </a:p>
        </p:txBody>
      </p:sp>
      <p:sp>
        <p:nvSpPr>
          <p:cNvPr id="403461"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1):S44–S45</a:t>
            </a:r>
          </a:p>
          <a:p>
            <a:pPr>
              <a:buFont typeface="Calibri" pitchFamily="34" charset="0"/>
              <a:buNone/>
            </a:pPr>
            <a:r>
              <a:rPr lang="en-US" sz="900" dirty="0"/>
              <a:t>Klein R. Hyperglycemia and microvascular and </a:t>
            </a:r>
            <a:r>
              <a:rPr lang="en-US" sz="900" dirty="0" err="1"/>
              <a:t>macrovascular</a:t>
            </a:r>
            <a:r>
              <a:rPr lang="en-US" sz="900" dirty="0"/>
              <a:t> disease in diabetes. Diabetes Care 1995;18:258–268</a:t>
            </a:r>
          </a:p>
          <a:p>
            <a:pPr>
              <a:buFont typeface="Calibri" pitchFamily="34" charset="0"/>
              <a:buNone/>
            </a:pPr>
            <a:r>
              <a:rPr lang="en-US" sz="900" dirty="0" err="1"/>
              <a:t>Estacio</a:t>
            </a:r>
            <a:r>
              <a:rPr lang="en-US" sz="900" dirty="0"/>
              <a:t> RO, </a:t>
            </a:r>
            <a:r>
              <a:rPr lang="en-US" sz="900" dirty="0" err="1"/>
              <a:t>McFarling</a:t>
            </a:r>
            <a:r>
              <a:rPr lang="en-US" sz="900" dirty="0"/>
              <a:t> E, </a:t>
            </a:r>
            <a:r>
              <a:rPr lang="en-US" sz="900" dirty="0" err="1"/>
              <a:t>Biggerstaff</a:t>
            </a:r>
            <a:r>
              <a:rPr lang="en-US" sz="900" dirty="0"/>
              <a:t> S, Jeffers BW, Johnson D, </a:t>
            </a:r>
            <a:r>
              <a:rPr lang="en-US" sz="900" dirty="0" err="1"/>
              <a:t>Schrier</a:t>
            </a:r>
            <a:r>
              <a:rPr lang="en-US" sz="900" dirty="0"/>
              <a:t> RW. Overt albuminuria predicts diabetic retinopathy in Hispanics with NIDDM. Am J Kidney Dis 1998;31:947–953</a:t>
            </a:r>
          </a:p>
          <a:p>
            <a:pPr>
              <a:buFont typeface="Calibri" pitchFamily="34" charset="0"/>
              <a:buNone/>
            </a:pPr>
            <a:r>
              <a:rPr lang="en-US" sz="900" dirty="0" err="1"/>
              <a:t>Leske</a:t>
            </a:r>
            <a:r>
              <a:rPr lang="en-US" sz="900" dirty="0"/>
              <a:t> MC, Wu SY, </a:t>
            </a:r>
            <a:r>
              <a:rPr lang="en-US" sz="900" dirty="0" err="1"/>
              <a:t>Hennis</a:t>
            </a:r>
            <a:r>
              <a:rPr lang="en-US" sz="900" dirty="0"/>
              <a:t> A, et al., for the Barbados Eye Study Group. Hyperglycemia, blood pressure, and the 9-year incidence of diabetic retinopathy: the Barbados Eye Studies. Ophthalmology 2005;112:799–805</a:t>
            </a:r>
          </a:p>
        </p:txBody>
      </p:sp>
    </p:spTree>
    <p:extLst>
      <p:ext uri="{BB962C8B-B14F-4D97-AF65-F5344CB8AC3E}">
        <p14:creationId xmlns:p14="http://schemas.microsoft.com/office/powerpoint/2010/main" xmlns="" val="36073756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p:txBody>
          <a:bodyPr/>
          <a:lstStyle/>
          <a:p>
            <a:endParaRPr lang="en-US" b="1" dirty="0"/>
          </a:p>
        </p:txBody>
      </p:sp>
      <p:sp>
        <p:nvSpPr>
          <p:cNvPr id="4044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998DD62-F943-4C33-888F-431335AB1A44}" type="slidenum">
              <a:rPr lang="en-US" sz="900"/>
              <a:pPr algn="r"/>
              <a:t>116</a:t>
            </a:fld>
            <a:endParaRPr lang="en-US" sz="900"/>
          </a:p>
        </p:txBody>
      </p:sp>
      <p:sp>
        <p:nvSpPr>
          <p:cNvPr id="404485"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1):S44</a:t>
            </a:r>
          </a:p>
        </p:txBody>
      </p:sp>
    </p:spTree>
    <p:extLst>
      <p:ext uri="{BB962C8B-B14F-4D97-AF65-F5344CB8AC3E}">
        <p14:creationId xmlns:p14="http://schemas.microsoft.com/office/powerpoint/2010/main" xmlns="" val="3746265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p:txBody>
          <a:bodyPr/>
          <a:lstStyle/>
          <a:p>
            <a:pPr marL="285750" indent="-171450">
              <a:lnSpc>
                <a:spcPts val="2500"/>
              </a:lnSpc>
              <a:spcBef>
                <a:spcPts val="1000"/>
              </a:spcBef>
              <a:buFont typeface="Arial" panose="020B0604020202020204" pitchFamily="34" charset="0"/>
              <a:buChar char="•"/>
            </a:pPr>
            <a:endParaRPr lang="en-US" b="1" dirty="0"/>
          </a:p>
        </p:txBody>
      </p:sp>
      <p:sp>
        <p:nvSpPr>
          <p:cNvPr id="4065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endParaRPr lang="en-US" sz="900"/>
          </a:p>
          <a:p>
            <a:pPr algn="r"/>
            <a:fld id="{231D7B27-54AF-49A7-B875-92BEC2ABAADF}" type="slidenum">
              <a:rPr lang="en-US" sz="900"/>
              <a:pPr algn="r"/>
              <a:t>117</a:t>
            </a:fld>
            <a:endParaRPr lang="en-US" sz="900"/>
          </a:p>
        </p:txBody>
      </p:sp>
      <p:sp>
        <p:nvSpPr>
          <p:cNvPr id="406533" name="TextBox 5"/>
          <p:cNvSpPr txBox="1">
            <a:spLocks noChangeArrowheads="1"/>
          </p:cNvSpPr>
          <p:nvPr/>
        </p:nvSpPr>
        <p:spPr bwMode="auto">
          <a:xfrm>
            <a:off x="686422" y="8358578"/>
            <a:ext cx="5724318" cy="644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1):S45</a:t>
            </a:r>
          </a:p>
          <a:p>
            <a:pPr>
              <a:buFont typeface="Calibri" pitchFamily="34" charset="0"/>
              <a:buNone/>
            </a:pPr>
            <a:r>
              <a:rPr lang="en-US" sz="900"/>
              <a:t>Ahmed J, Ward TP, Bursell SE, Aiello LM, Cavallerano JD, Vigersky RA. The sensitivity and specificity of nonmydriatic digital stereoscopic retinal imaging in detecting diabetic retinopathy. Diabetes Care 2006;29:2205–2209</a:t>
            </a:r>
          </a:p>
        </p:txBody>
      </p:sp>
    </p:spTree>
    <p:extLst>
      <p:ext uri="{BB962C8B-B14F-4D97-AF65-F5344CB8AC3E}">
        <p14:creationId xmlns:p14="http://schemas.microsoft.com/office/powerpoint/2010/main" xmlns="" val="18452422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118</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xmlns="" val="29220114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a:ln/>
        </p:spPr>
      </p:sp>
      <p:sp>
        <p:nvSpPr>
          <p:cNvPr id="411651" name="Notes Placeholder 2"/>
          <p:cNvSpPr>
            <a:spLocks noGrp="1"/>
          </p:cNvSpPr>
          <p:nvPr>
            <p:ph type="body" idx="1"/>
          </p:nvPr>
        </p:nvSpPr>
        <p:spPr/>
        <p:txBody>
          <a:bodyPr/>
          <a:lstStyle/>
          <a:p>
            <a:endParaRPr lang="en-US" b="1" dirty="0"/>
          </a:p>
        </p:txBody>
      </p:sp>
      <p:sp>
        <p:nvSpPr>
          <p:cNvPr id="4116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A14DE32-7DE3-4EBA-A5A8-E9EE568328AA}" type="slidenum">
              <a:rPr lang="en-US" sz="900"/>
              <a:pPr algn="r"/>
              <a:t>119</a:t>
            </a:fld>
            <a:endParaRPr lang="en-US" sz="900"/>
          </a:p>
        </p:txBody>
      </p:sp>
      <p:sp>
        <p:nvSpPr>
          <p:cNvPr id="411653"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xmlns="" val="16604170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p:txBody>
          <a:bodyPr/>
          <a:lstStyle/>
          <a:p>
            <a:endParaRPr lang="en-US" b="1" dirty="0"/>
          </a:p>
        </p:txBody>
      </p:sp>
      <p:sp>
        <p:nvSpPr>
          <p:cNvPr id="412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B6CB785-48EF-4B3D-8116-04F12F07D5DA}" type="slidenum">
              <a:rPr lang="en-US" sz="900"/>
              <a:pPr algn="r"/>
              <a:t>120</a:t>
            </a:fld>
            <a:endParaRPr lang="en-US" sz="900"/>
          </a:p>
        </p:txBody>
      </p:sp>
      <p:sp>
        <p:nvSpPr>
          <p:cNvPr id="412677"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r>
              <a:rPr lang="en-US" sz="900" dirty="0"/>
              <a:t>American Diabetes Association. Standards of medical care in diabetes—2014. Diabetes Care 2014;37(</a:t>
            </a:r>
            <a:r>
              <a:rPr lang="en-US" sz="900" dirty="0" err="1"/>
              <a:t>suppl</a:t>
            </a:r>
            <a:r>
              <a:rPr lang="en-US" sz="900" dirty="0"/>
              <a:t> 1):S46</a:t>
            </a:r>
          </a:p>
          <a:p>
            <a:r>
              <a:rPr lang="en-US" sz="900" dirty="0"/>
              <a:t>Ismail-</a:t>
            </a:r>
            <a:r>
              <a:rPr lang="en-US" sz="900" dirty="0" err="1"/>
              <a:t>Beigi</a:t>
            </a:r>
            <a:r>
              <a:rPr lang="en-US" sz="900" dirty="0"/>
              <a:t> F, Craven T, </a:t>
            </a:r>
            <a:r>
              <a:rPr lang="en-US" sz="900" dirty="0" err="1"/>
              <a:t>Banerji</a:t>
            </a:r>
            <a:r>
              <a:rPr lang="en-US" sz="900" dirty="0"/>
              <a:t> MA, et al for the ACCORD Trial Group. Effect of intensive treatment of </a:t>
            </a:r>
            <a:r>
              <a:rPr lang="en-US" sz="900" dirty="0" err="1"/>
              <a:t>hyperglycaemia</a:t>
            </a:r>
            <a:r>
              <a:rPr lang="en-US" sz="900" dirty="0"/>
              <a:t> on microvascular outcomes in type 2 diabetes: an analysis of the ACCORD </a:t>
            </a:r>
            <a:r>
              <a:rPr lang="en-US" sz="900" dirty="0" err="1"/>
              <a:t>randomised</a:t>
            </a:r>
            <a:r>
              <a:rPr lang="en-US" sz="900" dirty="0"/>
              <a:t> trial. Lancet 2010;376:419–430</a:t>
            </a:r>
          </a:p>
          <a:p>
            <a:r>
              <a:rPr lang="en-US" sz="900" dirty="0" err="1"/>
              <a:t>Bril</a:t>
            </a:r>
            <a:r>
              <a:rPr lang="en-US" sz="900" dirty="0"/>
              <a:t> V, England J, Franklin GM, et al for the American Academy of Neurology; American Association of Neuromuscular and </a:t>
            </a:r>
            <a:r>
              <a:rPr lang="en-US" sz="900" dirty="0" err="1"/>
              <a:t>Electrodiagnostic</a:t>
            </a:r>
            <a:r>
              <a:rPr lang="en-US" sz="900" dirty="0"/>
              <a:t> Medicine; American Academy of Physical Medicine and Rehabilitation. Evidence-based guideline: treatment of painful diabetic neuropathy: report of the American Academy of Neurology, the American Association of Neuromuscular and </a:t>
            </a:r>
            <a:r>
              <a:rPr lang="en-US" sz="900" dirty="0" err="1"/>
              <a:t>Electrodiagnostic</a:t>
            </a:r>
            <a:r>
              <a:rPr lang="en-US" sz="900" dirty="0"/>
              <a:t> Medicine, and the American Academy of Physical Medicine and Rehabilitation. Neurology 2011;76:1758–1765</a:t>
            </a:r>
          </a:p>
        </p:txBody>
      </p:sp>
    </p:spTree>
    <p:extLst>
      <p:ext uri="{BB962C8B-B14F-4D97-AF65-F5344CB8AC3E}">
        <p14:creationId xmlns:p14="http://schemas.microsoft.com/office/powerpoint/2010/main" xmlns="" val="16063731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121</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xmlns="" val="5616258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a:buFont typeface="Arial" pitchFamily="34" charset="0"/>
              <a:buNone/>
            </a:pPr>
            <a:endParaRPr lang="en-US" b="1" dirty="0"/>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122</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xmlns="" val="25995318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endParaRPr lang="en-US" b="1" dirty="0"/>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123</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xmlns="" val="3262481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2544437"/>
            <a:ext cx="7772400" cy="110251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3334669"/>
            <a:ext cx="64008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5326857"/>
            <a:ext cx="2133600" cy="273844"/>
          </a:xfrm>
          <a:prstGeom prst="rect">
            <a:avLst/>
          </a:prstGeom>
        </p:spPr>
        <p:txBody>
          <a:bodyPr/>
          <a:lstStyle/>
          <a:p>
            <a:fld id="{1D658F4A-F559-427B-ACB8-D0F8F2C5DABF}" type="datetimeFigureOut">
              <a:rPr lang="en-US" smtClean="0"/>
              <a:pPr/>
              <a:t>12/16/2019</a:t>
            </a:fld>
            <a:endParaRPr lang="en-US"/>
          </a:p>
        </p:txBody>
      </p:sp>
      <p:sp>
        <p:nvSpPr>
          <p:cNvPr id="5" name="Footer Placeholder 4"/>
          <p:cNvSpPr>
            <a:spLocks noGrp="1"/>
          </p:cNvSpPr>
          <p:nvPr>
            <p:ph type="ftr" sz="quarter" idx="11"/>
          </p:nvPr>
        </p:nvSpPr>
        <p:spPr>
          <a:xfrm>
            <a:off x="3124200" y="5326857"/>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326857"/>
            <a:ext cx="2133600" cy="273844"/>
          </a:xfrm>
          <a:prstGeom prst="rect">
            <a:avLst/>
          </a:prstGeom>
        </p:spPr>
        <p:txBody>
          <a:bodyPr/>
          <a:lstStyle/>
          <a:p>
            <a:fld id="{264C6CBA-D564-40B2-AEAD-9022215C60D6}"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806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262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860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662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847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2538699"/>
            <a:ext cx="7772400" cy="1102519"/>
          </a:xfrm>
        </p:spPr>
        <p:txBody>
          <a:bodyPr/>
          <a:lstStyle/>
          <a:p>
            <a:r>
              <a:rPr lang="en-US" dirty="0"/>
              <a:t>Click to edit Master title style</a:t>
            </a:r>
          </a:p>
        </p:txBody>
      </p:sp>
      <p:sp>
        <p:nvSpPr>
          <p:cNvPr id="3" name="Subtitle 2"/>
          <p:cNvSpPr>
            <a:spLocks noGrp="1"/>
          </p:cNvSpPr>
          <p:nvPr>
            <p:ph type="subTitle" idx="1"/>
          </p:nvPr>
        </p:nvSpPr>
        <p:spPr>
          <a:xfrm>
            <a:off x="553596" y="333558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18986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57250"/>
          </a:xfrm>
        </p:spPr>
        <p:txBody>
          <a:bodyPr/>
          <a:lstStyle/>
          <a:p>
            <a:r>
              <a:rPr lang="en-US" dirty="0"/>
              <a:t>Click to edit Master title style</a:t>
            </a:r>
          </a:p>
        </p:txBody>
      </p:sp>
      <p:sp>
        <p:nvSpPr>
          <p:cNvPr id="3" name="Content Placeholder 2"/>
          <p:cNvSpPr>
            <a:spLocks noGrp="1"/>
          </p:cNvSpPr>
          <p:nvPr>
            <p:ph idx="1"/>
          </p:nvPr>
        </p:nvSpPr>
        <p:spPr>
          <a:xfrm>
            <a:off x="457200" y="768134"/>
            <a:ext cx="8229600" cy="382905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570123"/>
            <a:ext cx="8807355" cy="172827"/>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88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885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userDrawn="1"/>
        </p:nvGrpSpPr>
        <p:grpSpPr>
          <a:xfrm>
            <a:off x="-10098" y="570123"/>
            <a:ext cx="8807355" cy="172827"/>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7380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4"/>
          <p:cNvGrpSpPr/>
          <p:nvPr userDrawn="1"/>
        </p:nvGrpSpPr>
        <p:grpSpPr>
          <a:xfrm>
            <a:off x="-10098" y="570123"/>
            <a:ext cx="8807355" cy="172827"/>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4810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14300"/>
            <a:ext cx="9154098" cy="85725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userDrawn="1"/>
        </p:nvGrpSpPr>
        <p:grpSpPr>
          <a:xfrm>
            <a:off x="-10098" y="570123"/>
            <a:ext cx="8807355" cy="172827"/>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62429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userDrawn="1"/>
        </p:nvGrpSpPr>
        <p:grpSpPr>
          <a:xfrm>
            <a:off x="-10098" y="570123"/>
            <a:ext cx="8807355" cy="172827"/>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75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980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971550"/>
            <a:ext cx="8229600" cy="38290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652449041"/>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50" r:id="rId3"/>
    <p:sldLayoutId id="2147483651" r:id="rId4"/>
    <p:sldLayoutId id="2147483652" r:id="rId5"/>
    <p:sldLayoutId id="2147483653" r:id="rId6"/>
    <p:sldLayoutId id="2147483654" r:id="rId7"/>
    <p:sldLayoutId id="2147483655" r:id="rId8"/>
    <p:sldLayoutId id="2147483698" r:id="rId9"/>
    <p:sldLayoutId id="2147483697"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8.xml"/><Relationship Id="rId4" Type="http://schemas.openxmlformats.org/officeDocument/2006/relationships/image" Target="../media/image81.e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0.xml"/><Relationship Id="rId5" Type="http://schemas.openxmlformats.org/officeDocument/2006/relationships/image" Target="../media/image36.emf"/><Relationship Id="rId4" Type="http://schemas.openxmlformats.org/officeDocument/2006/relationships/image" Target="../media/image35.emf"/></Relationships>
</file>

<file path=ppt/slides/_rels/slide7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7.emf"/><Relationship Id="rId1" Type="http://schemas.openxmlformats.org/officeDocument/2006/relationships/slideLayout" Target="../slideLayouts/slideLayout10.xml"/><Relationship Id="rId4" Type="http://schemas.openxmlformats.org/officeDocument/2006/relationships/image" Target="../media/image38.emf"/></Relationships>
</file>

<file path=ppt/slides/_rels/slide7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emf"/><Relationship Id="rId1" Type="http://schemas.openxmlformats.org/officeDocument/2006/relationships/slideLayout" Target="../slideLayouts/slideLayout10.xml"/><Relationship Id="rId5" Type="http://schemas.openxmlformats.org/officeDocument/2006/relationships/image" Target="../media/image41.emf"/><Relationship Id="rId4" Type="http://schemas.openxmlformats.org/officeDocument/2006/relationships/image" Target="../media/image40.emf"/></Relationships>
</file>

<file path=ppt/slides/_rels/slide7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8.emf"/><Relationship Id="rId1" Type="http://schemas.openxmlformats.org/officeDocument/2006/relationships/slideLayout" Target="../slideLayouts/slideLayout10.xml"/><Relationship Id="rId5" Type="http://schemas.openxmlformats.org/officeDocument/2006/relationships/image" Target="../media/image40.emf"/><Relationship Id="rId4" Type="http://schemas.openxmlformats.org/officeDocument/2006/relationships/image" Target="../media/image43.emf"/></Relationships>
</file>

<file path=ppt/slides/_rels/slide7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36.emf"/><Relationship Id="rId1" Type="http://schemas.openxmlformats.org/officeDocument/2006/relationships/slideLayout" Target="../slideLayouts/slideLayout10.xml"/><Relationship Id="rId5" Type="http://schemas.openxmlformats.org/officeDocument/2006/relationships/image" Target="../media/image46.emf"/><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47.emf"/></Relationships>
</file>

<file path=ppt/slides/_rels/slide81.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40.emf"/><Relationship Id="rId2" Type="http://schemas.openxmlformats.org/officeDocument/2006/relationships/image" Target="../media/image45.emf"/><Relationship Id="rId1" Type="http://schemas.openxmlformats.org/officeDocument/2006/relationships/slideLayout" Target="../slideLayouts/slideLayout10.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8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6.emf"/><Relationship Id="rId1" Type="http://schemas.openxmlformats.org/officeDocument/2006/relationships/slideLayout" Target="../slideLayouts/slideLayout10.xml"/><Relationship Id="rId6" Type="http://schemas.openxmlformats.org/officeDocument/2006/relationships/image" Target="../media/image40.emf"/><Relationship Id="rId5" Type="http://schemas.openxmlformats.org/officeDocument/2006/relationships/image" Target="../media/image54.emf"/><Relationship Id="rId4" Type="http://schemas.openxmlformats.org/officeDocument/2006/relationships/image" Target="../media/image53.emf"/></Relationships>
</file>

<file path=ppt/slides/_rels/slide8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7.emf"/><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image" Target="../media/image60.emf"/><Relationship Id="rId1" Type="http://schemas.openxmlformats.org/officeDocument/2006/relationships/slideLayout" Target="../slideLayouts/slideLayout8.xml"/><Relationship Id="rId6" Type="http://schemas.openxmlformats.org/officeDocument/2006/relationships/image" Target="../media/image64.emf"/><Relationship Id="rId11" Type="http://schemas.openxmlformats.org/officeDocument/2006/relationships/image" Target="../media/image69.emf"/><Relationship Id="rId5" Type="http://schemas.openxmlformats.org/officeDocument/2006/relationships/image" Target="../media/image63.emf"/><Relationship Id="rId10" Type="http://schemas.openxmlformats.org/officeDocument/2006/relationships/image" Target="../media/image68.emf"/><Relationship Id="rId4" Type="http://schemas.openxmlformats.org/officeDocument/2006/relationships/image" Target="../media/image62.emf"/><Relationship Id="rId9" Type="http://schemas.openxmlformats.org/officeDocument/2006/relationships/image" Target="../media/image67.emf"/></Relationships>
</file>

<file path=ppt/slides/_rels/slide95.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image" Target="../media/image60.emf"/><Relationship Id="rId1" Type="http://schemas.openxmlformats.org/officeDocument/2006/relationships/slideLayout" Target="../slideLayouts/slideLayout8.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 Id="rId9" Type="http://schemas.openxmlformats.org/officeDocument/2006/relationships/image" Target="../media/image76.emf"/></Relationships>
</file>

<file path=ppt/slides/_rels/slide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14280" b="12963"/>
          <a:stretch/>
        </p:blipFill>
        <p:spPr>
          <a:xfrm>
            <a:off x="341" y="19050"/>
            <a:ext cx="9143660" cy="5143500"/>
          </a:xfrm>
          <a:prstGeom prst="rect">
            <a:avLst/>
          </a:prstGeom>
        </p:spPr>
      </p:pic>
    </p:spTree>
    <p:extLst>
      <p:ext uri="{BB962C8B-B14F-4D97-AF65-F5344CB8AC3E}">
        <p14:creationId xmlns:p14="http://schemas.microsoft.com/office/powerpoint/2010/main" xmlns="" val="788334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idx="4294967295"/>
          </p:nvPr>
        </p:nvSpPr>
        <p:spPr>
          <a:xfrm>
            <a:off x="0" y="-23404"/>
            <a:ext cx="9130229" cy="766354"/>
          </a:xfrm>
        </p:spPr>
        <p:txBody>
          <a:bodyPr>
            <a:noAutofit/>
          </a:bodyPr>
          <a:lstStyle/>
          <a:p>
            <a:r>
              <a:rPr lang="fa-IR" sz="2800" dirty="0">
                <a:cs typeface="B Nazanin" panose="00000400000000000000" pitchFamily="2" charset="-78"/>
              </a:rPr>
              <a:t>غربالگری برپایه خطر در کودکان و نوجوانان بدون علامت</a:t>
            </a:r>
          </a:p>
        </p:txBody>
      </p:sp>
      <p:sp>
        <p:nvSpPr>
          <p:cNvPr id="5" name="Rectangle 4"/>
          <p:cNvSpPr/>
          <p:nvPr/>
        </p:nvSpPr>
        <p:spPr>
          <a:xfrm>
            <a:off x="228600" y="893021"/>
            <a:ext cx="8686800" cy="3785652"/>
          </a:xfrm>
          <a:prstGeom prst="rect">
            <a:avLst/>
          </a:prstGeom>
        </p:spPr>
        <p:txBody>
          <a:bodyPr wrap="square">
            <a:spAutoFit/>
          </a:bodyPr>
          <a:lstStyle/>
          <a:p>
            <a:pPr algn="r" rtl="1"/>
            <a:r>
              <a:rPr lang="fa-IR" sz="2400" dirty="0" smtClean="0">
                <a:solidFill>
                  <a:srgbClr val="FFFF00"/>
                </a:solidFill>
                <a:cs typeface="B Nazanin" panose="00000400000000000000" pitchFamily="2" charset="-78"/>
              </a:rPr>
              <a:t>معیارها</a:t>
            </a:r>
            <a:r>
              <a:rPr lang="fa-IR" sz="2400" dirty="0" smtClean="0">
                <a:solidFill>
                  <a:schemeClr val="bg1"/>
                </a:solidFill>
                <a:cs typeface="B Nazanin" panose="00000400000000000000" pitchFamily="2" charset="-78"/>
              </a:rPr>
              <a:t>:</a:t>
            </a:r>
            <a:endParaRPr lang="fa-IR" sz="2400" dirty="0">
              <a:solidFill>
                <a:schemeClr val="bg1"/>
              </a:solidFill>
              <a:cs typeface="B Nazanin" panose="00000400000000000000" pitchFamily="2" charset="-78"/>
            </a:endParaRPr>
          </a:p>
          <a:p>
            <a:pPr algn="r" rtl="1"/>
            <a:r>
              <a:rPr lang="fa-IR" sz="2400" dirty="0">
                <a:solidFill>
                  <a:schemeClr val="bg1"/>
                </a:solidFill>
                <a:cs typeface="B Nazanin" panose="00000400000000000000" pitchFamily="2" charset="-78"/>
              </a:rPr>
              <a:t>اضافه وزن شامل </a:t>
            </a:r>
            <a:r>
              <a:rPr lang="en-US" sz="2000" dirty="0" smtClean="0">
                <a:solidFill>
                  <a:schemeClr val="bg1"/>
                </a:solidFill>
                <a:cs typeface="B Nazanin" panose="00000400000000000000" pitchFamily="2" charset="-78"/>
              </a:rPr>
              <a:t>BMI</a:t>
            </a:r>
            <a:r>
              <a:rPr lang="fa-IR" sz="2000" dirty="0" smtClean="0">
                <a:solidFill>
                  <a:schemeClr val="bg1"/>
                </a:solidFill>
                <a:cs typeface="B Nazanin" panose="00000400000000000000" pitchFamily="2" charset="-78"/>
              </a:rPr>
              <a:t> </a:t>
            </a:r>
            <a:r>
              <a:rPr lang="en-US" sz="2000" dirty="0" smtClean="0">
                <a:solidFill>
                  <a:schemeClr val="bg1"/>
                </a:solidFill>
                <a:cs typeface="B Nazanin" panose="00000400000000000000" pitchFamily="2" charset="-78"/>
              </a:rPr>
              <a:t> </a:t>
            </a:r>
            <a:r>
              <a:rPr lang="fa-IR" sz="2400" dirty="0">
                <a:solidFill>
                  <a:schemeClr val="bg1"/>
                </a:solidFill>
                <a:cs typeface="B Nazanin" panose="00000400000000000000" pitchFamily="2" charset="-78"/>
              </a:rPr>
              <a:t>بیش از پرسنتایل ۸۵ برای سن و </a:t>
            </a:r>
            <a:r>
              <a:rPr lang="fa-IR" sz="2400" dirty="0" smtClean="0">
                <a:solidFill>
                  <a:schemeClr val="bg1"/>
                </a:solidFill>
                <a:cs typeface="B Nazanin" panose="00000400000000000000" pitchFamily="2" charset="-78"/>
              </a:rPr>
              <a:t>جنس, </a:t>
            </a:r>
            <a:r>
              <a:rPr lang="fa-IR" sz="2400" dirty="0">
                <a:solidFill>
                  <a:schemeClr val="bg1"/>
                </a:solidFill>
                <a:cs typeface="B Nazanin" panose="00000400000000000000" pitchFamily="2" charset="-78"/>
              </a:rPr>
              <a:t>وزن بر اساس قد بیش از پرسنتایل ۸۵ یا وزن بیش از ۱۲۰ درصد وزن ایده آل بر اساس قد</a:t>
            </a:r>
          </a:p>
          <a:p>
            <a:pPr algn="r" rtl="1"/>
            <a:r>
              <a:rPr lang="fa-IR" sz="2400" dirty="0">
                <a:solidFill>
                  <a:srgbClr val="FFFF00"/>
                </a:solidFill>
                <a:cs typeface="B Nazanin" panose="00000400000000000000" pitchFamily="2" charset="-78"/>
              </a:rPr>
              <a:t>به اضافه یا بیشتر از عوامل خطر اضافی زیر:</a:t>
            </a:r>
          </a:p>
          <a:p>
            <a:pPr marL="342900" indent="-342900" algn="r" rtl="1">
              <a:buFont typeface="Arial" panose="020B0604020202020204" pitchFamily="34" charset="0"/>
              <a:buChar char="•"/>
            </a:pPr>
            <a:r>
              <a:rPr lang="fa-IR" sz="2400" dirty="0">
                <a:solidFill>
                  <a:schemeClr val="bg1"/>
                </a:solidFill>
                <a:cs typeface="B Nazanin" panose="00000400000000000000" pitchFamily="2" charset="-78"/>
              </a:rPr>
              <a:t>سابقه ابتلاء مادر به دیابت یا دیابت بارداری طی دوران بارداری به این کودک</a:t>
            </a:r>
          </a:p>
          <a:p>
            <a:pPr marL="342900" indent="-342900" algn="r" rtl="1">
              <a:buFont typeface="Arial" panose="020B0604020202020204" pitchFamily="34" charset="0"/>
              <a:buChar char="•"/>
            </a:pPr>
            <a:r>
              <a:rPr lang="fa-IR" sz="2400" dirty="0">
                <a:solidFill>
                  <a:schemeClr val="bg1"/>
                </a:solidFill>
                <a:cs typeface="B Nazanin" panose="00000400000000000000" pitchFamily="2" charset="-78"/>
              </a:rPr>
              <a:t>سابقه فامیلی ابتلاء به دیابت نوع ۲ در بستگان درجه اول یا دوم</a:t>
            </a:r>
          </a:p>
          <a:p>
            <a:pPr marL="342900" indent="-342900" algn="r" rtl="1">
              <a:buFont typeface="Arial" panose="020B0604020202020204" pitchFamily="34" charset="0"/>
              <a:buChar char="•"/>
            </a:pPr>
            <a:r>
              <a:rPr lang="fa-IR" sz="2400" dirty="0">
                <a:solidFill>
                  <a:schemeClr val="bg1"/>
                </a:solidFill>
                <a:cs typeface="B Nazanin" panose="00000400000000000000" pitchFamily="2" charset="-78"/>
              </a:rPr>
              <a:t>قوم یا نژاد مانند امریکایی‌های آفریقایی تبار یا آسیایی تبار</a:t>
            </a:r>
          </a:p>
          <a:p>
            <a:pPr marL="342900" indent="-342900" algn="r" rtl="1">
              <a:buFont typeface="Arial" panose="020B0604020202020204" pitchFamily="34" charset="0"/>
              <a:buChar char="•"/>
            </a:pPr>
            <a:r>
              <a:rPr lang="fa-IR" sz="2400" dirty="0">
                <a:solidFill>
                  <a:schemeClr val="bg1"/>
                </a:solidFill>
                <a:cs typeface="B Nazanin" panose="00000400000000000000" pitchFamily="2" charset="-78"/>
              </a:rPr>
              <a:t>وجود علائم مقاومت به انسولین یا شرایط وابسته به مقاومت انسولین مانند آکانتوز </a:t>
            </a:r>
            <a:r>
              <a:rPr lang="fa-IR" sz="2400" dirty="0" smtClean="0">
                <a:solidFill>
                  <a:schemeClr val="bg1"/>
                </a:solidFill>
                <a:cs typeface="B Nazanin" panose="00000400000000000000" pitchFamily="2" charset="-78"/>
              </a:rPr>
              <a:t>نیگریکانس, هایپرتنشن, </a:t>
            </a:r>
            <a:r>
              <a:rPr lang="fa-IR" sz="2400" dirty="0">
                <a:solidFill>
                  <a:schemeClr val="bg1"/>
                </a:solidFill>
                <a:cs typeface="B Nazanin" panose="00000400000000000000" pitchFamily="2" charset="-78"/>
              </a:rPr>
              <a:t>دیس </a:t>
            </a:r>
            <a:r>
              <a:rPr lang="fa-IR" sz="2400" dirty="0" smtClean="0">
                <a:solidFill>
                  <a:schemeClr val="bg1"/>
                </a:solidFill>
                <a:cs typeface="B Nazanin" panose="00000400000000000000" pitchFamily="2" charset="-78"/>
              </a:rPr>
              <a:t>لیپیدمی, </a:t>
            </a:r>
            <a:r>
              <a:rPr lang="fa-IR" sz="2400" dirty="0">
                <a:solidFill>
                  <a:schemeClr val="bg1"/>
                </a:solidFill>
                <a:cs typeface="B Nazanin" panose="00000400000000000000" pitchFamily="2" charset="-78"/>
              </a:rPr>
              <a:t>سندروم تخمدان پلی </a:t>
            </a:r>
            <a:r>
              <a:rPr lang="fa-IR" sz="2400" dirty="0" smtClean="0">
                <a:solidFill>
                  <a:schemeClr val="bg1"/>
                </a:solidFill>
                <a:cs typeface="B Nazanin" panose="00000400000000000000" pitchFamily="2" charset="-78"/>
              </a:rPr>
              <a:t>کیستیک, </a:t>
            </a:r>
            <a:r>
              <a:rPr lang="fa-IR" sz="2400" dirty="0">
                <a:solidFill>
                  <a:schemeClr val="bg1"/>
                </a:solidFill>
                <a:cs typeface="B Nazanin" panose="00000400000000000000" pitchFamily="2" charset="-78"/>
              </a:rPr>
              <a:t>کم وزنی هنگام تولد بر اساس سن بارداری</a:t>
            </a:r>
          </a:p>
        </p:txBody>
      </p:sp>
    </p:spTree>
    <p:extLst>
      <p:ext uri="{BB962C8B-B14F-4D97-AF65-F5344CB8AC3E}">
        <p14:creationId xmlns:p14="http://schemas.microsoft.com/office/powerpoint/2010/main" xmlns="" val="10697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14623852"/>
              </p:ext>
            </p:extLst>
          </p:nvPr>
        </p:nvGraphicFramePr>
        <p:xfrm>
          <a:off x="224246" y="527417"/>
          <a:ext cx="8686800" cy="1835211"/>
        </p:xfrm>
        <a:graphic>
          <a:graphicData uri="http://schemas.openxmlformats.org/drawingml/2006/table">
            <a:tbl>
              <a:tblPr firstRow="1" bandRow="1">
                <a:tableStyleId>{5C22544A-7EE6-4342-B048-85BDC9FD1C3A}</a:tableStyleId>
              </a:tblPr>
              <a:tblGrid>
                <a:gridCol w="4267201">
                  <a:extLst>
                    <a:ext uri="{9D8B030D-6E8A-4147-A177-3AD203B41FA5}">
                      <a16:colId xmlns="" xmlns:a16="http://schemas.microsoft.com/office/drawing/2014/main" val="907732381"/>
                    </a:ext>
                  </a:extLst>
                </a:gridCol>
                <a:gridCol w="3048000">
                  <a:extLst>
                    <a:ext uri="{9D8B030D-6E8A-4147-A177-3AD203B41FA5}">
                      <a16:colId xmlns="" xmlns:a16="http://schemas.microsoft.com/office/drawing/2014/main" val="3933204383"/>
                    </a:ext>
                  </a:extLst>
                </a:gridCol>
                <a:gridCol w="1371599">
                  <a:extLst>
                    <a:ext uri="{9D8B030D-6E8A-4147-A177-3AD203B41FA5}">
                      <a16:colId xmlns="" xmlns:a16="http://schemas.microsoft.com/office/drawing/2014/main" val="4212484144"/>
                    </a:ext>
                  </a:extLst>
                </a:gridCol>
              </a:tblGrid>
              <a:tr h="372171">
                <a:tc>
                  <a:txBody>
                    <a:bodyPr/>
                    <a:lstStyle/>
                    <a:p>
                      <a:pPr algn="r" rtl="1"/>
                      <a:r>
                        <a:rPr lang="fa-IR" sz="1600" b="1" kern="1200" dirty="0" smtClean="0">
                          <a:solidFill>
                            <a:schemeClr val="lt1"/>
                          </a:solidFill>
                          <a:effectLst/>
                          <a:latin typeface="+mn-lt"/>
                          <a:ea typeface="+mn-ea"/>
                          <a:cs typeface="B Nazanin" panose="00000400000000000000" pitchFamily="2" charset="-78"/>
                        </a:rPr>
                        <a:t>شدت </a:t>
                      </a:r>
                      <a:r>
                        <a:rPr lang="ar-SA" sz="1600" b="1" kern="1200" dirty="0" smtClean="0">
                          <a:solidFill>
                            <a:schemeClr val="lt1"/>
                          </a:solidFill>
                          <a:effectLst/>
                          <a:latin typeface="+mn-lt"/>
                          <a:ea typeface="+mn-ea"/>
                          <a:cs typeface="B Nazanin" panose="00000400000000000000" pitchFamily="2" charset="-78"/>
                        </a:rPr>
                        <a:t>استاتین درمانی و درمان ترکیبی توصیه شده</a:t>
                      </a:r>
                      <a:endParaRPr lang="en-US" sz="1600" dirty="0">
                        <a:cs typeface="B Nazanin" panose="00000400000000000000" pitchFamily="2" charset="-78"/>
                      </a:endParaRPr>
                    </a:p>
                  </a:txBody>
                  <a:tcPr/>
                </a:tc>
                <a:tc>
                  <a:txBody>
                    <a:bodyPr/>
                    <a:lstStyle/>
                    <a:p>
                      <a:pPr algn="r" rtl="1"/>
                      <a:r>
                        <a:rPr lang="ar-SA" sz="1400" b="1" kern="1200" dirty="0" smtClean="0">
                          <a:solidFill>
                            <a:schemeClr val="lt1"/>
                          </a:solidFill>
                          <a:effectLst/>
                          <a:latin typeface="+mn-lt"/>
                          <a:ea typeface="+mn-ea"/>
                          <a:cs typeface="B Nazanin" panose="00000400000000000000" pitchFamily="2" charset="-78"/>
                        </a:rPr>
                        <a:t>بیماری قلبی عروقی اترواسکلروتیک</a:t>
                      </a:r>
                      <a:r>
                        <a:rPr lang="ar-SA" sz="1800" b="1" kern="1200" dirty="0" smtClean="0">
                          <a:solidFill>
                            <a:schemeClr val="lt1"/>
                          </a:solidFill>
                          <a:effectLst/>
                          <a:latin typeface="+mn-lt"/>
                          <a:ea typeface="+mn-ea"/>
                          <a:cs typeface="B Nazanin" panose="00000400000000000000" pitchFamily="2" charset="-78"/>
                        </a:rPr>
                        <a:t>  </a:t>
                      </a:r>
                      <a:endParaRPr lang="en-US" sz="1800" dirty="0">
                        <a:cs typeface="B Nazanin" panose="00000400000000000000" pitchFamily="2" charset="-78"/>
                      </a:endParaRPr>
                    </a:p>
                  </a:txBody>
                  <a:tcPr/>
                </a:tc>
                <a:tc>
                  <a:txBody>
                    <a:bodyPr/>
                    <a:lstStyle/>
                    <a:p>
                      <a:pPr algn="r" rtl="1"/>
                      <a:r>
                        <a:rPr lang="ar-SA" sz="1800" b="1" kern="1200" dirty="0" smtClean="0">
                          <a:solidFill>
                            <a:schemeClr val="lt1"/>
                          </a:solidFill>
                          <a:effectLst/>
                          <a:latin typeface="+mn-lt"/>
                          <a:ea typeface="+mn-ea"/>
                          <a:cs typeface="B Nazanin" panose="00000400000000000000" pitchFamily="2" charset="-78"/>
                        </a:rPr>
                        <a:t>سن  </a:t>
                      </a:r>
                      <a:endParaRPr lang="en-US" sz="1800" dirty="0">
                        <a:cs typeface="B Nazanin" panose="00000400000000000000" pitchFamily="2" charset="-78"/>
                      </a:endParaRPr>
                    </a:p>
                  </a:txBody>
                  <a:tcPr/>
                </a:tc>
                <a:extLst>
                  <a:ext uri="{0D108BD9-81ED-4DB2-BD59-A6C34878D82A}">
                    <a16:rowId xmlns="" xmlns:a16="http://schemas.microsoft.com/office/drawing/2014/main" val="2692845802"/>
                  </a:ext>
                </a:extLst>
              </a:tr>
              <a:tr h="230392">
                <a:tc>
                  <a:txBody>
                    <a:bodyPr/>
                    <a:lstStyle/>
                    <a:p>
                      <a:pPr algn="r" rtl="1"/>
                      <a:r>
                        <a:rPr lang="ar-SA" sz="1800" kern="1200" dirty="0" smtClean="0">
                          <a:solidFill>
                            <a:schemeClr val="dk1"/>
                          </a:solidFill>
                          <a:effectLst/>
                          <a:latin typeface="+mn-lt"/>
                          <a:ea typeface="+mn-ea"/>
                          <a:cs typeface="B Nazanin" panose="00000400000000000000" pitchFamily="2" charset="-78"/>
                        </a:rPr>
                        <a:t>نیاز ندارند</a:t>
                      </a:r>
                      <a:r>
                        <a:rPr lang="fa-IR" sz="1800" kern="1200" dirty="0" smtClean="0">
                          <a:solidFill>
                            <a:schemeClr val="dk1"/>
                          </a:solidFill>
                          <a:effectLst/>
                          <a:latin typeface="+mn-lt"/>
                          <a:ea typeface="+mn-ea"/>
                          <a:cs typeface="B Nazanin" panose="00000400000000000000" pitchFamily="2" charset="-78"/>
                        </a:rPr>
                        <a:t>*</a:t>
                      </a:r>
                      <a:endParaRPr lang="en-US" sz="1800" kern="1200" dirty="0">
                        <a:solidFill>
                          <a:schemeClr val="dk1"/>
                        </a:solidFill>
                        <a:effectLst/>
                        <a:latin typeface="+mn-lt"/>
                        <a:ea typeface="+mn-ea"/>
                        <a:cs typeface="B Nazanin" panose="00000400000000000000" pitchFamily="2" charset="-78"/>
                      </a:endParaRPr>
                    </a:p>
                  </a:txBody>
                  <a:tcPr/>
                </a:tc>
                <a:tc>
                  <a:txBody>
                    <a:bodyPr/>
                    <a:lstStyle/>
                    <a:p>
                      <a:pPr algn="ctr" rtl="1"/>
                      <a:r>
                        <a:rPr lang="ar-SA" sz="1800" kern="1200" dirty="0" smtClean="0">
                          <a:solidFill>
                            <a:schemeClr val="dk1"/>
                          </a:solidFill>
                          <a:effectLst/>
                          <a:latin typeface="+mn-lt"/>
                          <a:ea typeface="+mn-ea"/>
                          <a:cs typeface="B Nazanin" panose="00000400000000000000" pitchFamily="2" charset="-78"/>
                        </a:rPr>
                        <a:t>خیر</a:t>
                      </a:r>
                      <a:endParaRPr lang="en-US" sz="1800" kern="1200" dirty="0">
                        <a:solidFill>
                          <a:schemeClr val="dk1"/>
                        </a:solidFill>
                        <a:effectLst/>
                        <a:latin typeface="+mn-lt"/>
                        <a:ea typeface="+mn-ea"/>
                        <a:cs typeface="B Nazanin" panose="00000400000000000000" pitchFamily="2" charset="-78"/>
                      </a:endParaRPr>
                    </a:p>
                  </a:txBody>
                  <a:tcPr/>
                </a:tc>
                <a:tc rowSpan="2">
                  <a:txBody>
                    <a:bodyPr/>
                    <a:lstStyle/>
                    <a:p>
                      <a:pPr algn="r" rtl="1"/>
                      <a:r>
                        <a:rPr lang="fa-IR" sz="1800" kern="1200" dirty="0" smtClean="0">
                          <a:solidFill>
                            <a:schemeClr val="dk1"/>
                          </a:solidFill>
                          <a:effectLst/>
                          <a:latin typeface="+mn-lt"/>
                          <a:ea typeface="+mn-ea"/>
                          <a:cs typeface="B Nazanin" panose="00000400000000000000" pitchFamily="2" charset="-78"/>
                        </a:rPr>
                        <a:t>&lt;</a:t>
                      </a:r>
                      <a:r>
                        <a:rPr lang="ar-SA" sz="1800" kern="1200" dirty="0" smtClean="0">
                          <a:solidFill>
                            <a:schemeClr val="dk1"/>
                          </a:solidFill>
                          <a:effectLst/>
                          <a:latin typeface="+mn-lt"/>
                          <a:ea typeface="+mn-ea"/>
                          <a:cs typeface="B Nazanin" panose="00000400000000000000" pitchFamily="2" charset="-78"/>
                        </a:rPr>
                        <a:t> </a:t>
                      </a:r>
                      <a:r>
                        <a:rPr lang="fa-IR" sz="1800" kern="1200" dirty="0" smtClean="0">
                          <a:solidFill>
                            <a:schemeClr val="dk1"/>
                          </a:solidFill>
                          <a:effectLst/>
                          <a:latin typeface="+mn-lt"/>
                          <a:ea typeface="+mn-ea"/>
                          <a:cs typeface="B Nazanin" panose="00000400000000000000" pitchFamily="2" charset="-78"/>
                        </a:rPr>
                        <a:t>۴۰</a:t>
                      </a:r>
                      <a:r>
                        <a:rPr lang="ar-SA" sz="1800" kern="1200" dirty="0" smtClean="0">
                          <a:solidFill>
                            <a:schemeClr val="dk1"/>
                          </a:solidFill>
                          <a:effectLst/>
                          <a:latin typeface="+mn-lt"/>
                          <a:ea typeface="+mn-ea"/>
                          <a:cs typeface="B Nazanin" panose="00000400000000000000" pitchFamily="2" charset="-78"/>
                        </a:rPr>
                        <a:t> سال</a:t>
                      </a:r>
                      <a:endParaRPr lang="en-US" sz="1800" kern="1200" dirty="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2697190878"/>
                  </a:ext>
                </a:extLst>
              </a:tr>
              <a:tr h="2303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Nazanin" panose="00000400000000000000" pitchFamily="2" charset="-78"/>
                        </a:rPr>
                        <a:t>با شدت بالا</a:t>
                      </a:r>
                      <a:endParaRPr lang="en-US" sz="1800" kern="1200" dirty="0" smtClean="0">
                        <a:solidFill>
                          <a:schemeClr val="dk1"/>
                        </a:solidFill>
                        <a:effectLst/>
                        <a:latin typeface="+mn-lt"/>
                        <a:ea typeface="+mn-ea"/>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Nazanin" panose="00000400000000000000" pitchFamily="2" charset="-78"/>
                        </a:rPr>
                        <a:t>بله</a:t>
                      </a:r>
                      <a:endParaRPr lang="en-US" sz="1800" kern="1200" dirty="0" smtClean="0">
                        <a:solidFill>
                          <a:schemeClr val="dk1"/>
                        </a:solidFill>
                        <a:effectLst/>
                        <a:latin typeface="+mn-lt"/>
                        <a:ea typeface="+mn-ea"/>
                        <a:cs typeface="B Nazanin" panose="00000400000000000000" pitchFamily="2" charset="-78"/>
                      </a:endParaRPr>
                    </a:p>
                  </a:txBody>
                  <a:tcPr/>
                </a:tc>
                <a:tc vMerge="1">
                  <a:txBody>
                    <a:bodyPr/>
                    <a:lstStyle/>
                    <a:p>
                      <a:endParaRPr lang="en-US" dirty="0"/>
                    </a:p>
                  </a:txBody>
                  <a:tcPr/>
                </a:tc>
                <a:extLst>
                  <a:ext uri="{0D108BD9-81ED-4DB2-BD59-A6C34878D82A}">
                    <a16:rowId xmlns="" xmlns:a16="http://schemas.microsoft.com/office/drawing/2014/main" val="531264262"/>
                  </a:ext>
                </a:extLst>
              </a:tr>
              <a:tr h="2303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Nazanin" panose="00000400000000000000" pitchFamily="2" charset="-78"/>
                        </a:rPr>
                        <a:t>با شدت متوسط</a:t>
                      </a:r>
                      <a:r>
                        <a:rPr lang="fa-IR" sz="1800" kern="1200" dirty="0" smtClean="0">
                          <a:solidFill>
                            <a:schemeClr val="dk1"/>
                          </a:solidFill>
                          <a:effectLst/>
                          <a:latin typeface="+mn-lt"/>
                          <a:ea typeface="+mn-ea"/>
                          <a:cs typeface="B Nazanin" panose="00000400000000000000" pitchFamily="2" charset="-78"/>
                        </a:rPr>
                        <a:t>**</a:t>
                      </a:r>
                      <a:endParaRPr lang="en-US" sz="1800" kern="1200" dirty="0" smtClean="0">
                        <a:solidFill>
                          <a:schemeClr val="dk1"/>
                        </a:solidFill>
                        <a:effectLst/>
                        <a:latin typeface="+mn-lt"/>
                        <a:ea typeface="+mn-ea"/>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Nazanin" panose="00000400000000000000" pitchFamily="2" charset="-78"/>
                        </a:rPr>
                        <a:t>خیر</a:t>
                      </a:r>
                      <a:endParaRPr lang="en-US" sz="1800" kern="1200" dirty="0" smtClean="0">
                        <a:solidFill>
                          <a:schemeClr val="dk1"/>
                        </a:solidFill>
                        <a:effectLst/>
                        <a:latin typeface="+mn-lt"/>
                        <a:ea typeface="+mn-ea"/>
                        <a:cs typeface="B Nazanin" panose="00000400000000000000" pitchFamily="2" charset="-78"/>
                      </a:endParaRPr>
                    </a:p>
                  </a:txBody>
                  <a:tcPr/>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Nazanin" panose="00000400000000000000" pitchFamily="2" charset="-78"/>
                        </a:rPr>
                        <a:t>≥</a:t>
                      </a:r>
                      <a:r>
                        <a:rPr lang="fa-IR" sz="1800" kern="1200" dirty="0" smtClean="0">
                          <a:solidFill>
                            <a:schemeClr val="dk1"/>
                          </a:solidFill>
                          <a:effectLst/>
                          <a:latin typeface="+mn-lt"/>
                          <a:ea typeface="+mn-ea"/>
                          <a:cs typeface="B Nazanin" panose="00000400000000000000" pitchFamily="2" charset="-78"/>
                        </a:rPr>
                        <a:t>۴۰</a:t>
                      </a:r>
                      <a:r>
                        <a:rPr lang="ar-SA" sz="1800" kern="1200" dirty="0" smtClean="0">
                          <a:solidFill>
                            <a:schemeClr val="dk1"/>
                          </a:solidFill>
                          <a:effectLst/>
                          <a:latin typeface="+mn-lt"/>
                          <a:ea typeface="+mn-ea"/>
                          <a:cs typeface="B Nazanin" panose="00000400000000000000" pitchFamily="2" charset="-78"/>
                        </a:rPr>
                        <a:t> سال</a:t>
                      </a:r>
                      <a:endParaRPr lang="en-US" sz="1800" kern="1200" dirty="0" smtClean="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2661849703"/>
                  </a:ext>
                </a:extLst>
              </a:tr>
              <a:tr h="150978">
                <a:tc>
                  <a:txBody>
                    <a:bodyPr/>
                    <a:lstStyle/>
                    <a:p>
                      <a:pPr algn="r" rtl="1"/>
                      <a:r>
                        <a:rPr lang="ar-SA" sz="1800" kern="1200" dirty="0" smtClean="0">
                          <a:solidFill>
                            <a:schemeClr val="dk1"/>
                          </a:solidFill>
                          <a:effectLst/>
                          <a:latin typeface="+mn-lt"/>
                          <a:ea typeface="+mn-ea"/>
                          <a:cs typeface="B Nazanin" panose="00000400000000000000" pitchFamily="2" charset="-78"/>
                        </a:rPr>
                        <a:t>با شدت بالا</a:t>
                      </a:r>
                      <a:endParaRPr lang="en-US" sz="1800" kern="1200" dirty="0" smtClean="0">
                        <a:solidFill>
                          <a:schemeClr val="dk1"/>
                        </a:solidFill>
                        <a:effectLst/>
                        <a:latin typeface="+mn-lt"/>
                        <a:ea typeface="+mn-ea"/>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Nazanin" panose="00000400000000000000" pitchFamily="2" charset="-78"/>
                        </a:rPr>
                        <a:t>بله</a:t>
                      </a:r>
                      <a:endParaRPr lang="en-US" sz="1800" kern="1200" dirty="0" smtClean="0">
                        <a:solidFill>
                          <a:schemeClr val="dk1"/>
                        </a:solidFill>
                        <a:effectLst/>
                        <a:latin typeface="+mn-lt"/>
                        <a:ea typeface="+mn-ea"/>
                        <a:cs typeface="B Nazanin" panose="00000400000000000000" pitchFamily="2" charset="-78"/>
                      </a:endParaRPr>
                    </a:p>
                  </a:txBody>
                  <a:tcPr/>
                </a:tc>
                <a:tc vMerge="1">
                  <a:txBody>
                    <a:bodyPr/>
                    <a:lstStyle/>
                    <a:p>
                      <a:endParaRPr lang="en-US" dirty="0"/>
                    </a:p>
                  </a:txBody>
                  <a:tcPr/>
                </a:tc>
                <a:extLst>
                  <a:ext uri="{0D108BD9-81ED-4DB2-BD59-A6C34878D82A}">
                    <a16:rowId xmlns="" xmlns:a16="http://schemas.microsoft.com/office/drawing/2014/main" val="2030150866"/>
                  </a:ext>
                </a:extLst>
              </a:tr>
            </a:tbl>
          </a:graphicData>
        </a:graphic>
      </p:graphicFrame>
      <p:sp>
        <p:nvSpPr>
          <p:cNvPr id="5" name="Rectangle 4"/>
          <p:cNvSpPr/>
          <p:nvPr/>
        </p:nvSpPr>
        <p:spPr>
          <a:xfrm>
            <a:off x="228600" y="73558"/>
            <a:ext cx="8686800" cy="461665"/>
          </a:xfrm>
          <a:prstGeom prst="rect">
            <a:avLst/>
          </a:prstGeom>
        </p:spPr>
        <p:txBody>
          <a:bodyPr wrap="square">
            <a:spAutoFit/>
          </a:bodyPr>
          <a:lstStyle/>
          <a:p>
            <a:pPr algn="ct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توصیه ها برای استاتین درمانی و درمان ترکیبی در بزرگسالان دارای دیابت</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228600" y="2396147"/>
            <a:ext cx="8682446" cy="2554545"/>
          </a:xfrm>
          <a:prstGeom prst="rect">
            <a:avLst/>
          </a:prstGeom>
        </p:spPr>
        <p:txBody>
          <a:bodyPr wrap="square">
            <a:spAutoFit/>
          </a:bodyPr>
          <a:lstStyle/>
          <a:p>
            <a:pPr marL="285750" indent="-285750"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برای بیمارانی که شدت مورد نظر استاتین را تحمل نمی‌کنند حداکثر قابل تحمل استاتین باید استفاده شود</a:t>
            </a:r>
            <a:endParaRPr lang="en-US" dirty="0">
              <a:solidFill>
                <a:schemeClr val="bg1"/>
              </a:solidFill>
              <a:latin typeface="Times New Roman" panose="02020603050405020304" pitchFamily="18" charset="0"/>
              <a:ea typeface="Times New Roman" panose="02020603050405020304" pitchFamily="18" charset="0"/>
            </a:endParaRPr>
          </a:p>
          <a:p>
            <a:pPr algn="r" rtl="1"/>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استاتین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شدت متوسط بر اساس سود - زیان و وجود عوامل خطر بیماری قلبی عروقی</a:t>
            </a:r>
            <a:r>
              <a:rPr lang="ar-SA" sz="2000" dirty="0">
                <a:solidFill>
                  <a:schemeClr val="bg1"/>
                </a:solidFill>
                <a:latin typeface="Times New Roman" panose="02020603050405020304" pitchFamily="18" charset="0"/>
                <a:ea typeface="Times New Roman" panose="02020603050405020304" pitchFamily="18" charset="0"/>
                <a:cs typeface="Calibri" panose="020F0502020204030204" pitchFamily="34" charset="0"/>
              </a:rPr>
              <a:t>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اترواسکلروتیک می‌تواند مد نظر قرار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بگیرد</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chemeClr val="bg1"/>
              </a:solidFill>
              <a:latin typeface="Times New Roman" panose="02020603050405020304" pitchFamily="18" charset="0"/>
              <a:ea typeface="Times New Roman" panose="02020603050405020304" pitchFamily="18" charset="0"/>
            </a:endParaRPr>
          </a:p>
          <a:p>
            <a:pPr algn="r" rtl="1"/>
            <a:r>
              <a:rPr lang="ar-SA" sz="2000" b="1"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عوامل خطر بیماری قلبی عروقی آترواسکلروتیک </a:t>
            </a:r>
            <a:r>
              <a:rPr lang="ar-SA" sz="2000" b="1"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شامل</a:t>
            </a:r>
            <a:r>
              <a:rPr lang="fa-IR" sz="2000" b="1"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endParaRPr lang="en-US" b="1" dirty="0">
              <a:solidFill>
                <a:schemeClr val="bg1"/>
              </a:solidFill>
              <a:latin typeface="Times New Roman" panose="02020603050405020304" pitchFamily="18" charset="0"/>
              <a:ea typeface="Times New Roman" panose="02020603050405020304" pitchFamily="18" charset="0"/>
            </a:endParaRPr>
          </a:p>
          <a:p>
            <a:pPr algn="r" rtl="1"/>
            <a:r>
              <a:rPr lang="en-US" sz="2000" b="1"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LDL</a:t>
            </a:r>
            <a:r>
              <a:rPr lang="fa-IR" sz="2000" b="1"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 ۱۰۰</a:t>
            </a:r>
            <a:r>
              <a:rPr lang="fa-IR" sz="2000" b="1"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b="1"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فشار خون بالا, سیگار کشیدن, بیماری مزمن کلیه, آلبومینوری</a:t>
            </a:r>
            <a:r>
              <a:rPr lang="ar-SA" sz="2000" b="1" dirty="0">
                <a:solidFill>
                  <a:schemeClr val="bg1"/>
                </a:solidFill>
                <a:latin typeface="Times New Roman" panose="02020603050405020304" pitchFamily="18" charset="0"/>
                <a:ea typeface="Times New Roman" panose="02020603050405020304" pitchFamily="18" charset="0"/>
                <a:cs typeface="Calibri" panose="020F0502020204030204" pitchFamily="34" charset="0"/>
              </a:rPr>
              <a:t> </a:t>
            </a:r>
            <a:r>
              <a:rPr lang="ar-SA" sz="2000" b="1"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و سابقه فامیلی بیماری قلبی عروقی اترواسکلروتیک زودرس</a:t>
            </a:r>
            <a:endParaRPr lang="en-US" b="1" dirty="0">
              <a:solidFill>
                <a:schemeClr val="bg1"/>
              </a:solidFill>
              <a:latin typeface="Times New Roman" panose="02020603050405020304" pitchFamily="18" charset="0"/>
              <a:ea typeface="Times New Roman" panose="02020603050405020304" pitchFamily="18" charset="0"/>
            </a:endParaRPr>
          </a:p>
          <a:p>
            <a:pPr algn="r" rtl="1"/>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استاتین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شدت بالا بر اساس سود - زیان و وجود عوامل خطر بیماری قلبی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عروقی</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اترواسکلروتیک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می‌تواند مد نظر قرار بگیرد</a:t>
            </a:r>
            <a:endParaRPr lang="en-US"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1911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rmAutofit/>
          </a:bodyPr>
          <a:lstStyle/>
          <a:p>
            <a:pPr>
              <a:lnSpc>
                <a:spcPts val="4000"/>
              </a:lnSpc>
            </a:pPr>
            <a:r>
              <a:rPr lang="ar-SA" dirty="0" smtClean="0">
                <a:cs typeface="B Nazanin" panose="00000400000000000000" pitchFamily="2" charset="-78"/>
              </a:rPr>
              <a:t>استاتین درمانی با شدت بالا و متوسط</a:t>
            </a:r>
            <a:endParaRPr lang="en-US" dirty="0">
              <a:cs typeface="B Nazanin" panose="00000400000000000000" pitchFamily="2" charset="-78"/>
            </a:endParaRPr>
          </a:p>
        </p:txBody>
      </p:sp>
      <p:grpSp>
        <p:nvGrpSpPr>
          <p:cNvPr id="2" name="Group 4">
            <a:extLst>
              <a:ext uri="{FF2B5EF4-FFF2-40B4-BE49-F238E27FC236}">
                <a16:creationId xmlns="" xmlns:a16="http://schemas.microsoft.com/office/drawing/2014/main" id="{D61791E4-C4AE-49CE-8907-818B846C071E}"/>
              </a:ext>
            </a:extLst>
          </p:cNvPr>
          <p:cNvGrpSpPr>
            <a:grpSpLocks noChangeAspect="1"/>
          </p:cNvGrpSpPr>
          <p:nvPr/>
        </p:nvGrpSpPr>
        <p:grpSpPr bwMode="auto">
          <a:xfrm>
            <a:off x="458787" y="1425352"/>
            <a:ext cx="8239125" cy="3238500"/>
            <a:chOff x="289" y="688"/>
            <a:chExt cx="5190" cy="2040"/>
          </a:xfrm>
        </p:grpSpPr>
        <p:sp>
          <p:nvSpPr>
            <p:cNvPr id="4" name="AutoShape 3">
              <a:extLst>
                <a:ext uri="{FF2B5EF4-FFF2-40B4-BE49-F238E27FC236}">
                  <a16:creationId xmlns="" xmlns:a16="http://schemas.microsoft.com/office/drawing/2014/main" id="{8617E9A5-D710-4A21-88D6-A1A2480A0F51}"/>
                </a:ext>
              </a:extLst>
            </p:cNvPr>
            <p:cNvSpPr>
              <a:spLocks noChangeAspect="1" noChangeArrowheads="1" noTextEdit="1"/>
            </p:cNvSpPr>
            <p:nvPr/>
          </p:nvSpPr>
          <p:spPr bwMode="auto">
            <a:xfrm>
              <a:off x="289" y="688"/>
              <a:ext cx="5182" cy="2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797" name="Picture 5">
              <a:extLst>
                <a:ext uri="{FF2B5EF4-FFF2-40B4-BE49-F238E27FC236}">
                  <a16:creationId xmlns="" xmlns:a16="http://schemas.microsoft.com/office/drawing/2014/main" id="{68F440A6-B0A0-41B3-A82E-44D4C59CDAB1}"/>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6299"/>
            <a:stretch/>
          </p:blipFill>
          <p:spPr bwMode="auto">
            <a:xfrm>
              <a:off x="289" y="1081"/>
              <a:ext cx="5190" cy="1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Rectangle 2"/>
          <p:cNvSpPr/>
          <p:nvPr/>
        </p:nvSpPr>
        <p:spPr>
          <a:xfrm>
            <a:off x="446087" y="981588"/>
            <a:ext cx="3287714" cy="1015663"/>
          </a:xfrm>
          <a:prstGeom prst="rect">
            <a:avLst/>
          </a:prstGeom>
        </p:spPr>
        <p:txBody>
          <a:bodyPr wrap="square">
            <a:spAutoFit/>
          </a:bodyPr>
          <a:lstStyle/>
          <a:p>
            <a:pPr algn="ctr" rtl="1"/>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استاتین درمانی با شدت بالا</a:t>
            </a:r>
            <a:endParaRPr lang="en-US"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ctr" rtl="1"/>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LDL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را به میزان ≥</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۵۰</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درصد کاهش میدهد</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Rectangle 4"/>
          <p:cNvSpPr/>
          <p:nvPr/>
        </p:nvSpPr>
        <p:spPr>
          <a:xfrm>
            <a:off x="4953000" y="971550"/>
            <a:ext cx="3152729" cy="1015663"/>
          </a:xfrm>
          <a:prstGeom prst="rect">
            <a:avLst/>
          </a:prstGeom>
        </p:spPr>
        <p:txBody>
          <a:bodyPr wrap="square">
            <a:spAutoFit/>
          </a:bodyPr>
          <a:lstStyle/>
          <a:p>
            <a:pPr algn="ctr" rtl="1"/>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استاتین درمانی با شدت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متوسط</a:t>
            </a:r>
            <a:endParaRPr lang="en-US"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ctr" rtl="1"/>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LDL</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را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به میزان </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30</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تا </a:t>
            </a:r>
            <a:r>
              <a:rPr lang="fa-IR"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۵۰</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درصد کاهش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می‌دهد</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endParaRPr lang="en-US"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22392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114300" indent="0" algn="r" rtl="1">
              <a:spcBef>
                <a:spcPts val="1200"/>
              </a:spcBef>
              <a:buNone/>
            </a:pPr>
            <a:r>
              <a:rPr lang="fa-IR" sz="3200" b="1" dirty="0" smtClean="0">
                <a:solidFill>
                  <a:schemeClr val="accent6"/>
                </a:solidFill>
                <a:cs typeface="B Nazanin" panose="00000400000000000000" pitchFamily="2" charset="-78"/>
              </a:rPr>
              <a:t>اهداف درمانی سایر لیپوپروتئین ها</a:t>
            </a:r>
          </a:p>
          <a:p>
            <a:pPr algn="r" rtl="1"/>
            <a:r>
              <a:rPr lang="ar-SA" sz="3200" dirty="0">
                <a:cs typeface="B Nazanin" panose="00000400000000000000" pitchFamily="2" charset="-78"/>
              </a:rPr>
              <a:t>برای بیماران دارای تری گلیسرید مساوی یا بیشتر از </a:t>
            </a:r>
            <a:r>
              <a:rPr lang="fa-IR" sz="3200" dirty="0">
                <a:cs typeface="B Nazanin" panose="00000400000000000000" pitchFamily="2" charset="-78"/>
              </a:rPr>
              <a:t>۵۰۰</a:t>
            </a:r>
            <a:r>
              <a:rPr lang="ar-SA" sz="3200" dirty="0">
                <a:cs typeface="B Nazanin" panose="00000400000000000000" pitchFamily="2" charset="-78"/>
              </a:rPr>
              <a:t> علل ثانویه هایپر گلیسریدمی را ارزیابی  نمایید و دارو درمانی را برای کاهش خطر پانکراتیت مد نظر قرار </a:t>
            </a:r>
            <a:r>
              <a:rPr lang="ar-SA" sz="3200" dirty="0" smtClean="0">
                <a:cs typeface="B Nazanin" panose="00000400000000000000" pitchFamily="2" charset="-78"/>
              </a:rPr>
              <a:t>دهی</a:t>
            </a:r>
            <a:r>
              <a:rPr lang="fa-IR" sz="3200" dirty="0" smtClean="0">
                <a:cs typeface="B Nazanin" panose="00000400000000000000" pitchFamily="2" charset="-78"/>
              </a:rPr>
              <a:t>د</a:t>
            </a:r>
            <a:endParaRPr lang="en-US" sz="3200" dirty="0">
              <a:cs typeface="B Nazanin" panose="00000400000000000000" pitchFamily="2" charset="-78"/>
            </a:endParaRPr>
          </a:p>
          <a:p>
            <a:pPr algn="r" rtl="1"/>
            <a:r>
              <a:rPr lang="ar-SA" sz="3200" dirty="0">
                <a:cs typeface="B Nazanin" panose="00000400000000000000" pitchFamily="2" charset="-78"/>
              </a:rPr>
              <a:t>درمان ترکیبی استاتین و فیبرات بهبود نتایج بیماری های قلبی عروقی آترواسکلروتیک را  نشان نمیدهد و به </a:t>
            </a:r>
            <a:r>
              <a:rPr lang="ar-SA" sz="3200" dirty="0" smtClean="0">
                <a:cs typeface="B Nazanin" panose="00000400000000000000" pitchFamily="2" charset="-78"/>
              </a:rPr>
              <a:t>طور </a:t>
            </a:r>
            <a:r>
              <a:rPr lang="ar-SA" sz="3200" dirty="0">
                <a:cs typeface="B Nazanin" panose="00000400000000000000" pitchFamily="2" charset="-78"/>
              </a:rPr>
              <a:t>عمومی توصیه نمی </a:t>
            </a:r>
            <a:r>
              <a:rPr lang="ar-SA" sz="3200" dirty="0" smtClean="0">
                <a:cs typeface="B Nazanin" panose="00000400000000000000" pitchFamily="2" charset="-78"/>
              </a:rPr>
              <a:t>شود</a:t>
            </a:r>
            <a:r>
              <a:rPr lang="fa-IR" sz="3200" dirty="0" smtClean="0">
                <a:cs typeface="B Nazanin" panose="00000400000000000000" pitchFamily="2" charset="-78"/>
              </a:rPr>
              <a:t>. </a:t>
            </a:r>
            <a:r>
              <a:rPr lang="en-US" sz="3200" dirty="0">
                <a:solidFill>
                  <a:schemeClr val="accent6"/>
                </a:solidFill>
              </a:rPr>
              <a:t>C</a:t>
            </a:r>
          </a:p>
          <a:p>
            <a:pPr algn="r" rtl="1"/>
            <a:endParaRPr lang="en-US" sz="3200" dirty="0">
              <a:cs typeface="B Nazanin" panose="00000400000000000000" pitchFamily="2" charset="-78"/>
            </a:endParaRPr>
          </a:p>
        </p:txBody>
      </p:sp>
      <p:sp>
        <p:nvSpPr>
          <p:cNvPr id="7"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ar-SA" dirty="0">
                <a:cs typeface="B Nazanin" panose="00000400000000000000" pitchFamily="2" charset="-78"/>
              </a:rPr>
              <a:t>مدیریت </a:t>
            </a:r>
            <a:r>
              <a:rPr lang="ar-SA" dirty="0" smtClean="0">
                <a:cs typeface="B Nazanin" panose="00000400000000000000" pitchFamily="2" charset="-78"/>
              </a:rPr>
              <a:t>لیپید</a:t>
            </a:r>
            <a:r>
              <a:rPr lang="en-US" dirty="0" smtClean="0">
                <a:cs typeface="B Nazanin" panose="00000400000000000000" pitchFamily="2" charset="-78"/>
              </a:rPr>
              <a:t> :</a:t>
            </a:r>
            <a:r>
              <a:rPr lang="en-US" dirty="0">
                <a:cs typeface="B Nazanin" panose="00000400000000000000" pitchFamily="2" charset="-78"/>
              </a:rPr>
              <a:t>  </a:t>
            </a:r>
            <a:r>
              <a:rPr lang="ar-SA" dirty="0">
                <a:cs typeface="B Nazanin" panose="00000400000000000000" pitchFamily="2" charset="-78"/>
              </a:rPr>
              <a:t>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0397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fade">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42">
                                            <p:txEl>
                                              <p:pRg st="1" end="1"/>
                                            </p:txEl>
                                          </p:spTgt>
                                        </p:tgtEl>
                                        <p:attrNameLst>
                                          <p:attrName>style.visibility</p:attrName>
                                        </p:attrNameLst>
                                      </p:cBhvr>
                                      <p:to>
                                        <p:strVal val="visible"/>
                                      </p:to>
                                    </p:set>
                                    <p:animEffect transition="in" filter="fade">
                                      <p:cBhvr>
                                        <p:cTn id="12" dur="500"/>
                                        <p:tgtEl>
                                          <p:spTgt spid="138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fade">
                                      <p:cBhvr>
                                        <p:cTn id="17" dur="500"/>
                                        <p:tgtEl>
                                          <p:spTgt spid="138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a:bodyPr>
          <a:lstStyle/>
          <a:p>
            <a:pPr rtl="1"/>
            <a:r>
              <a:rPr lang="ar-SA" dirty="0">
                <a:cs typeface="B Nazanin" panose="00000400000000000000" pitchFamily="2" charset="-78"/>
              </a:rPr>
              <a:t>داروهای  ضد  </a:t>
            </a:r>
            <a:r>
              <a:rPr lang="ar-SA" dirty="0" smtClean="0">
                <a:cs typeface="B Nazanin" panose="00000400000000000000" pitchFamily="2" charset="-78"/>
              </a:rPr>
              <a:t>پلاکت</a:t>
            </a:r>
            <a:r>
              <a:rPr lang="fa-IR" dirty="0">
                <a:cs typeface="B Nazanin" panose="00000400000000000000" pitchFamily="2" charset="-78"/>
              </a:rPr>
              <a:t>:</a:t>
            </a:r>
            <a:r>
              <a:rPr lang="en-US" dirty="0">
                <a:cs typeface="B Nazanin" panose="00000400000000000000" pitchFamily="2" charset="-78"/>
              </a:rPr>
              <a:t>  </a:t>
            </a:r>
            <a:r>
              <a:rPr lang="ar-SA" dirty="0">
                <a:cs typeface="B Nazanin" panose="00000400000000000000" pitchFamily="2" charset="-78"/>
              </a:rPr>
              <a:t>توصیه ها</a:t>
            </a:r>
            <a:endParaRPr lang="en-US" dirty="0">
              <a:cs typeface="B Nazanin" panose="00000400000000000000" pitchFamily="2" charset="-78"/>
            </a:endParaRPr>
          </a:p>
        </p:txBody>
      </p:sp>
      <p:sp>
        <p:nvSpPr>
          <p:cNvPr id="149506" name="Content Placeholder 3"/>
          <p:cNvSpPr>
            <a:spLocks noGrp="1"/>
          </p:cNvSpPr>
          <p:nvPr>
            <p:ph idx="1"/>
          </p:nvPr>
        </p:nvSpPr>
        <p:spPr>
          <a:xfrm>
            <a:off x="152400" y="901695"/>
            <a:ext cx="8839200" cy="3829050"/>
          </a:xfrm>
        </p:spPr>
        <p:txBody>
          <a:bodyPr>
            <a:noAutofit/>
          </a:bodyPr>
          <a:lstStyle/>
          <a:p>
            <a:pPr algn="r" rtl="1"/>
            <a:r>
              <a:rPr lang="ar-SA" dirty="0">
                <a:cs typeface="B Nazanin" panose="00000400000000000000" pitchFamily="2" charset="-78"/>
              </a:rPr>
              <a:t>از آسپرین با دوز </a:t>
            </a:r>
            <a:r>
              <a:rPr lang="fa-IR" dirty="0">
                <a:cs typeface="B Nazanin" panose="00000400000000000000" pitchFamily="2" charset="-78"/>
              </a:rPr>
              <a:t>۷۵</a:t>
            </a:r>
            <a:r>
              <a:rPr lang="ar-SA" dirty="0">
                <a:cs typeface="B Nazanin" panose="00000400000000000000" pitchFamily="2" charset="-78"/>
              </a:rPr>
              <a:t> تا </a:t>
            </a:r>
            <a:r>
              <a:rPr lang="fa-IR" dirty="0" smtClean="0">
                <a:cs typeface="B Nazanin" panose="00000400000000000000" pitchFamily="2" charset="-78"/>
              </a:rPr>
              <a:t>۱۶۲</a:t>
            </a:r>
            <a:r>
              <a:rPr lang="en-US" sz="2400" dirty="0" smtClean="0">
                <a:cs typeface="B Nazanin" panose="00000400000000000000" pitchFamily="2" charset="-78"/>
              </a:rPr>
              <a:t>mg/day</a:t>
            </a:r>
            <a:r>
              <a:rPr lang="fa-IR" sz="2400" dirty="0" smtClean="0">
                <a:cs typeface="B Nazanin" panose="00000400000000000000" pitchFamily="2" charset="-78"/>
              </a:rPr>
              <a:t> </a:t>
            </a:r>
            <a:r>
              <a:rPr lang="en-US" dirty="0" smtClean="0">
                <a:cs typeface="B Nazanin" panose="00000400000000000000" pitchFamily="2" charset="-78"/>
              </a:rPr>
              <a:t> </a:t>
            </a:r>
            <a:r>
              <a:rPr lang="ar-SA" dirty="0">
                <a:cs typeface="B Nazanin" panose="00000400000000000000" pitchFamily="2" charset="-78"/>
              </a:rPr>
              <a:t>به عنوان استراتژی </a:t>
            </a:r>
            <a:r>
              <a:rPr lang="ar-SA" b="1" dirty="0">
                <a:solidFill>
                  <a:srgbClr val="FFFF00"/>
                </a:solidFill>
                <a:cs typeface="B Nazanin" panose="00000400000000000000" pitchFamily="2" charset="-78"/>
              </a:rPr>
              <a:t>پیشگیری </a:t>
            </a:r>
            <a:r>
              <a:rPr lang="ar-SA" b="1" dirty="0" smtClean="0">
                <a:solidFill>
                  <a:srgbClr val="FFFF00"/>
                </a:solidFill>
                <a:cs typeface="B Nazanin" panose="00000400000000000000" pitchFamily="2" charset="-78"/>
              </a:rPr>
              <a:t>ثانویه</a:t>
            </a:r>
            <a:r>
              <a:rPr lang="fa-IR" b="1" dirty="0" smtClean="0">
                <a:solidFill>
                  <a:srgbClr val="FFFF00"/>
                </a:solidFill>
                <a:cs typeface="B Nazanin" panose="00000400000000000000" pitchFamily="2" charset="-78"/>
              </a:rPr>
              <a:t>:</a:t>
            </a:r>
          </a:p>
          <a:p>
            <a:pPr algn="r" rtl="1"/>
            <a:r>
              <a:rPr lang="ar-SA" b="1" dirty="0" smtClean="0">
                <a:solidFill>
                  <a:srgbClr val="FFFF00"/>
                </a:solidFill>
                <a:cs typeface="B Nazanin" panose="00000400000000000000" pitchFamily="2" charset="-78"/>
              </a:rPr>
              <a:t> </a:t>
            </a:r>
            <a:r>
              <a:rPr lang="ar-SA" dirty="0">
                <a:cs typeface="B Nazanin" panose="00000400000000000000" pitchFamily="2" charset="-78"/>
              </a:rPr>
              <a:t>در  مبتلایان به دیابت که سابقه بیماری قلبی عروقی  آترواسکلروتیک دارند استفاده </a:t>
            </a:r>
            <a:r>
              <a:rPr lang="ar-SA" dirty="0" smtClean="0">
                <a:cs typeface="B Nazanin" panose="00000400000000000000" pitchFamily="2" charset="-78"/>
              </a:rPr>
              <a:t>نمایید</a:t>
            </a:r>
            <a:r>
              <a:rPr lang="fa-IR" dirty="0" smtClean="0">
                <a:cs typeface="B Nazanin" panose="00000400000000000000" pitchFamily="2" charset="-78"/>
              </a:rPr>
              <a:t>. </a:t>
            </a:r>
            <a:r>
              <a:rPr lang="en-US" dirty="0">
                <a:solidFill>
                  <a:schemeClr val="accent6"/>
                </a:solidFill>
              </a:rPr>
              <a:t>A</a:t>
            </a:r>
            <a:endParaRPr lang="en-US" dirty="0">
              <a:cs typeface="B Nazanin" panose="00000400000000000000" pitchFamily="2" charset="-78"/>
            </a:endParaRPr>
          </a:p>
          <a:p>
            <a:pPr algn="r" rtl="1"/>
            <a:r>
              <a:rPr lang="ar-SA" dirty="0">
                <a:cs typeface="B Nazanin" panose="00000400000000000000" pitchFamily="2" charset="-78"/>
              </a:rPr>
              <a:t>در این بیماران اگر آلرژی مستند به آسپرین وجود دارد باید از کلوپیدوگرل استفاده </a:t>
            </a:r>
            <a:r>
              <a:rPr lang="ar-SA" dirty="0" smtClean="0">
                <a:cs typeface="B Nazanin" panose="00000400000000000000" pitchFamily="2" charset="-78"/>
              </a:rPr>
              <a:t>شود</a:t>
            </a:r>
            <a:r>
              <a:rPr lang="fa-IR" dirty="0" smtClean="0">
                <a:cs typeface="B Nazanin" panose="00000400000000000000" pitchFamily="2" charset="-78"/>
              </a:rPr>
              <a:t>. </a:t>
            </a:r>
            <a:r>
              <a:rPr lang="en-US" dirty="0">
                <a:solidFill>
                  <a:schemeClr val="accent6"/>
                </a:solidFill>
              </a:rPr>
              <a:t>B </a:t>
            </a:r>
            <a:endParaRPr lang="fa-IR" dirty="0" smtClean="0">
              <a:solidFill>
                <a:schemeClr val="accent6"/>
              </a:solidFill>
            </a:endParaRPr>
          </a:p>
          <a:p>
            <a:pPr algn="r" rtl="1"/>
            <a:r>
              <a:rPr lang="ar-SA" dirty="0" smtClean="0">
                <a:cs typeface="B Nazanin" panose="00000400000000000000" pitchFamily="2" charset="-78"/>
              </a:rPr>
              <a:t>درمان </a:t>
            </a:r>
            <a:r>
              <a:rPr lang="ar-SA" dirty="0">
                <a:cs typeface="B Nazanin" panose="00000400000000000000" pitchFamily="2" charset="-78"/>
              </a:rPr>
              <a:t>دوگانه ی ضد پلاکت شامل آسپرین با دوز پایین و </a:t>
            </a:r>
            <a:r>
              <a:rPr lang="ar-SA" dirty="0" smtClean="0">
                <a:cs typeface="B Nazanin" panose="00000400000000000000" pitchFamily="2" charset="-78"/>
              </a:rPr>
              <a:t>یک</a:t>
            </a:r>
            <a:r>
              <a:rPr lang="fa-IR" dirty="0" smtClean="0">
                <a:cs typeface="B Nazanin" panose="00000400000000000000" pitchFamily="2" charset="-78"/>
              </a:rPr>
              <a:t> </a:t>
            </a:r>
            <a:r>
              <a:rPr lang="ar-SA" dirty="0" smtClean="0">
                <a:cs typeface="B Nazanin" panose="00000400000000000000" pitchFamily="2" charset="-78"/>
              </a:rPr>
              <a:t>مهارکننده</a:t>
            </a:r>
            <a:r>
              <a:rPr lang="fa-IR" dirty="0" smtClean="0">
                <a:cs typeface="B Nazanin" panose="00000400000000000000" pitchFamily="2" charset="-78"/>
              </a:rPr>
              <a:t> </a:t>
            </a:r>
            <a:r>
              <a:rPr lang="ar-SA" dirty="0">
                <a:cs typeface="B Nazanin" panose="00000400000000000000" pitchFamily="2" charset="-78"/>
              </a:rPr>
              <a:t> </a:t>
            </a:r>
            <a:r>
              <a:rPr lang="en-US" dirty="0" smtClean="0">
                <a:cs typeface="B Nazanin" panose="00000400000000000000" pitchFamily="2" charset="-78"/>
              </a:rPr>
              <a:t>P2Y12</a:t>
            </a:r>
            <a:r>
              <a:rPr lang="fa-IR" dirty="0" smtClean="0">
                <a:cs typeface="B Nazanin" panose="00000400000000000000" pitchFamily="2" charset="-78"/>
              </a:rPr>
              <a:t> </a:t>
            </a:r>
            <a:r>
              <a:rPr lang="en-US" dirty="0">
                <a:cs typeface="B Nazanin" panose="00000400000000000000" pitchFamily="2" charset="-78"/>
              </a:rPr>
              <a:t>  </a:t>
            </a:r>
            <a:r>
              <a:rPr lang="ar-SA" dirty="0">
                <a:cs typeface="B Nazanin" panose="00000400000000000000" pitchFamily="2" charset="-78"/>
              </a:rPr>
              <a:t>برای یک سال بعد از سندرم کرونری </a:t>
            </a:r>
            <a:r>
              <a:rPr lang="ar-SA" dirty="0" smtClean="0">
                <a:cs typeface="B Nazanin" panose="00000400000000000000" pitchFamily="2" charset="-78"/>
              </a:rPr>
              <a:t>حاد</a:t>
            </a:r>
            <a:r>
              <a:rPr lang="en-US" dirty="0">
                <a:solidFill>
                  <a:schemeClr val="accent6"/>
                </a:solidFill>
              </a:rPr>
              <a:t> A</a:t>
            </a:r>
            <a:r>
              <a:rPr lang="ar-SA" dirty="0" smtClean="0">
                <a:cs typeface="B Nazanin" panose="00000400000000000000" pitchFamily="2" charset="-78"/>
              </a:rPr>
              <a:t> </a:t>
            </a:r>
            <a:r>
              <a:rPr lang="ar-SA" dirty="0">
                <a:cs typeface="B Nazanin" panose="00000400000000000000" pitchFamily="2" charset="-78"/>
              </a:rPr>
              <a:t>منطقی است و مصرف بیشتر از طولانی تر آن ممکن است مفید </a:t>
            </a:r>
            <a:r>
              <a:rPr lang="ar-SA" dirty="0" smtClean="0">
                <a:cs typeface="B Nazanin" panose="00000400000000000000" pitchFamily="2" charset="-78"/>
              </a:rPr>
              <a:t>باشد</a:t>
            </a:r>
            <a:r>
              <a:rPr lang="fa-IR" dirty="0" smtClean="0">
                <a:cs typeface="B Nazanin" panose="00000400000000000000" pitchFamily="2" charset="-78"/>
              </a:rPr>
              <a:t>. </a:t>
            </a:r>
            <a:r>
              <a:rPr lang="en-US" dirty="0">
                <a:solidFill>
                  <a:schemeClr val="accent6"/>
                </a:solidFill>
              </a:rPr>
              <a:t>B </a:t>
            </a:r>
            <a:r>
              <a:rPr lang="ar-SA" dirty="0">
                <a:cs typeface="B Nazanin" panose="00000400000000000000" pitchFamily="2" charset="-78"/>
              </a:rPr>
              <a:t> </a:t>
            </a:r>
            <a:endParaRPr lang="en-US" dirty="0">
              <a:cs typeface="B Nazanin" panose="00000400000000000000" pitchFamily="2" charset="-78"/>
            </a:endParaRPr>
          </a:p>
        </p:txBody>
      </p:sp>
    </p:spTree>
    <p:extLst>
      <p:ext uri="{BB962C8B-B14F-4D97-AF65-F5344CB8AC3E}">
        <p14:creationId xmlns:p14="http://schemas.microsoft.com/office/powerpoint/2010/main" xmlns="" val="387003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fade">
                                      <p:cBhvr>
                                        <p:cTn id="7" dur="500"/>
                                        <p:tgtEl>
                                          <p:spTgt spid="149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506">
                                            <p:txEl>
                                              <p:pRg st="1" end="1"/>
                                            </p:txEl>
                                          </p:spTgt>
                                        </p:tgtEl>
                                        <p:attrNameLst>
                                          <p:attrName>style.visibility</p:attrName>
                                        </p:attrNameLst>
                                      </p:cBhvr>
                                      <p:to>
                                        <p:strVal val="visible"/>
                                      </p:to>
                                    </p:set>
                                    <p:animEffect transition="in" filter="fade">
                                      <p:cBhvr>
                                        <p:cTn id="12" dur="500"/>
                                        <p:tgtEl>
                                          <p:spTgt spid="149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506">
                                            <p:txEl>
                                              <p:pRg st="2" end="2"/>
                                            </p:txEl>
                                          </p:spTgt>
                                        </p:tgtEl>
                                        <p:attrNameLst>
                                          <p:attrName>style.visibility</p:attrName>
                                        </p:attrNameLst>
                                      </p:cBhvr>
                                      <p:to>
                                        <p:strVal val="visible"/>
                                      </p:to>
                                    </p:set>
                                    <p:animEffect transition="in" filter="fade">
                                      <p:cBhvr>
                                        <p:cTn id="17" dur="500"/>
                                        <p:tgtEl>
                                          <p:spTgt spid="149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9506">
                                            <p:txEl>
                                              <p:pRg st="3" end="3"/>
                                            </p:txEl>
                                          </p:spTgt>
                                        </p:tgtEl>
                                        <p:attrNameLst>
                                          <p:attrName>style.visibility</p:attrName>
                                        </p:attrNameLst>
                                      </p:cBhvr>
                                      <p:to>
                                        <p:strVal val="visible"/>
                                      </p:to>
                                    </p:set>
                                    <p:animEffect transition="in" filter="fade">
                                      <p:cBhvr>
                                        <p:cTn id="22" dur="500"/>
                                        <p:tgtEl>
                                          <p:spTgt spid="149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3"/>
          <p:cNvSpPr>
            <a:spLocks noGrp="1"/>
          </p:cNvSpPr>
          <p:nvPr>
            <p:ph idx="1"/>
          </p:nvPr>
        </p:nvSpPr>
        <p:spPr>
          <a:xfrm>
            <a:off x="495300" y="930508"/>
            <a:ext cx="8153400" cy="3829050"/>
          </a:xfrm>
        </p:spPr>
        <p:txBody>
          <a:bodyPr>
            <a:noAutofit/>
          </a:bodyPr>
          <a:lstStyle/>
          <a:p>
            <a:pPr algn="r" rtl="1"/>
            <a:r>
              <a:rPr lang="ar-SA" dirty="0">
                <a:cs typeface="B Nazanin" panose="00000400000000000000" pitchFamily="2" charset="-78"/>
              </a:rPr>
              <a:t>درمان با  آسپرین  </a:t>
            </a:r>
            <a:r>
              <a:rPr lang="fa-IR" dirty="0">
                <a:cs typeface="B Nazanin" panose="00000400000000000000" pitchFamily="2" charset="-78"/>
              </a:rPr>
              <a:t>۷۵ </a:t>
            </a:r>
            <a:r>
              <a:rPr lang="ar-SA" dirty="0">
                <a:cs typeface="B Nazanin" panose="00000400000000000000" pitchFamily="2" charset="-78"/>
              </a:rPr>
              <a:t>تا </a:t>
            </a:r>
            <a:r>
              <a:rPr lang="fa-IR" dirty="0">
                <a:cs typeface="B Nazanin" panose="00000400000000000000" pitchFamily="2" charset="-78"/>
              </a:rPr>
              <a:t>۱۶۲</a:t>
            </a:r>
            <a:r>
              <a:rPr lang="ar-SA" dirty="0">
                <a:cs typeface="B Nazanin" panose="00000400000000000000" pitchFamily="2" charset="-78"/>
              </a:rPr>
              <a:t> میلی گرم در روز می ‌تواند به عنوان یک استراتژی </a:t>
            </a:r>
            <a:r>
              <a:rPr lang="ar-SA" b="1" dirty="0">
                <a:solidFill>
                  <a:srgbClr val="FFFF00"/>
                </a:solidFill>
                <a:cs typeface="B Nazanin" panose="00000400000000000000" pitchFamily="2" charset="-78"/>
              </a:rPr>
              <a:t>پیشگیری اولیه </a:t>
            </a:r>
            <a:r>
              <a:rPr lang="fa-IR" b="1" dirty="0" smtClean="0">
                <a:solidFill>
                  <a:srgbClr val="FFFF00"/>
                </a:solidFill>
                <a:cs typeface="B Nazanin" panose="00000400000000000000" pitchFamily="2" charset="-78"/>
              </a:rPr>
              <a:t>:</a:t>
            </a:r>
          </a:p>
          <a:p>
            <a:pPr algn="r" rtl="1"/>
            <a:r>
              <a:rPr lang="ar-SA" dirty="0" smtClean="0">
                <a:cs typeface="B Nazanin" panose="00000400000000000000" pitchFamily="2" charset="-78"/>
              </a:rPr>
              <a:t>در</a:t>
            </a:r>
            <a:r>
              <a:rPr lang="fa-IR" dirty="0" smtClean="0">
                <a:cs typeface="B Nazanin" panose="00000400000000000000" pitchFamily="2" charset="-78"/>
              </a:rPr>
              <a:t> </a:t>
            </a:r>
            <a:r>
              <a:rPr lang="ar-SA" dirty="0" smtClean="0">
                <a:cs typeface="B Nazanin" panose="00000400000000000000" pitchFamily="2" charset="-78"/>
              </a:rPr>
              <a:t>مبتلایان </a:t>
            </a:r>
            <a:r>
              <a:rPr lang="ar-SA" dirty="0">
                <a:cs typeface="B Nazanin" panose="00000400000000000000" pitchFamily="2" charset="-78"/>
              </a:rPr>
              <a:t>به دیابت نوع </a:t>
            </a:r>
            <a:r>
              <a:rPr lang="fa-IR" dirty="0">
                <a:cs typeface="B Nazanin" panose="00000400000000000000" pitchFamily="2" charset="-78"/>
              </a:rPr>
              <a:t>۱</a:t>
            </a:r>
            <a:r>
              <a:rPr lang="ar-SA" dirty="0">
                <a:cs typeface="B Nazanin" panose="00000400000000000000" pitchFamily="2" charset="-78"/>
              </a:rPr>
              <a:t> یا </a:t>
            </a:r>
            <a:r>
              <a:rPr lang="fa-IR" dirty="0">
                <a:cs typeface="B Nazanin" panose="00000400000000000000" pitchFamily="2" charset="-78"/>
              </a:rPr>
              <a:t>۲</a:t>
            </a:r>
            <a:r>
              <a:rPr lang="ar-SA" dirty="0">
                <a:cs typeface="B Nazanin" panose="00000400000000000000" pitchFamily="2" charset="-78"/>
              </a:rPr>
              <a:t> که خطر قلبی عروقی  افزایش یافته </a:t>
            </a:r>
            <a:r>
              <a:rPr lang="ar-SA" dirty="0" smtClean="0">
                <a:cs typeface="B Nazanin" panose="00000400000000000000" pitchFamily="2" charset="-78"/>
              </a:rPr>
              <a:t>دارند</a:t>
            </a:r>
            <a:r>
              <a:rPr lang="fa-IR" dirty="0" smtClean="0">
                <a:cs typeface="B Nazanin" panose="00000400000000000000" pitchFamily="2" charset="-78"/>
              </a:rPr>
              <a:t> پس از بحث با بیمار بر روی منافع آن در مقابل افزایش خطر خونریزی </a:t>
            </a:r>
            <a:r>
              <a:rPr lang="ar-SA" dirty="0">
                <a:cs typeface="B Nazanin" panose="00000400000000000000" pitchFamily="2" charset="-78"/>
              </a:rPr>
              <a:t>در نظر </a:t>
            </a:r>
            <a:r>
              <a:rPr lang="ar-SA" dirty="0" smtClean="0">
                <a:cs typeface="B Nazanin" panose="00000400000000000000" pitchFamily="2" charset="-78"/>
              </a:rPr>
              <a:t>گرفته</a:t>
            </a:r>
            <a:r>
              <a:rPr lang="fa-IR" b="1" dirty="0" smtClean="0">
                <a:solidFill>
                  <a:srgbClr val="FFFF00"/>
                </a:solidFill>
                <a:cs typeface="B Nazanin" panose="00000400000000000000" pitchFamily="2" charset="-78"/>
              </a:rPr>
              <a:t> </a:t>
            </a:r>
            <a:r>
              <a:rPr lang="fa-IR" b="1" dirty="0" smtClean="0">
                <a:cs typeface="B Nazanin" panose="00000400000000000000" pitchFamily="2" charset="-78"/>
              </a:rPr>
              <a:t>میشود</a:t>
            </a:r>
            <a:r>
              <a:rPr lang="fa-IR" b="1" dirty="0" smtClean="0">
                <a:solidFill>
                  <a:srgbClr val="FFFF00"/>
                </a:solidFill>
                <a:cs typeface="B Nazanin" panose="00000400000000000000" pitchFamily="2" charset="-78"/>
              </a:rPr>
              <a:t>. </a:t>
            </a:r>
            <a:r>
              <a:rPr lang="en-US" dirty="0" smtClean="0">
                <a:solidFill>
                  <a:schemeClr val="accent6"/>
                </a:solidFill>
              </a:rPr>
              <a:t>C</a:t>
            </a:r>
            <a:endParaRPr lang="en-US" dirty="0">
              <a:cs typeface="B Nazanin" panose="00000400000000000000" pitchFamily="2" charset="-78"/>
            </a:endParaRPr>
          </a:p>
        </p:txBody>
      </p:sp>
      <p:sp>
        <p:nvSpPr>
          <p:cNvPr id="6" name="Title 1"/>
          <p:cNvSpPr>
            <a:spLocks noGrp="1"/>
          </p:cNvSpPr>
          <p:nvPr>
            <p:ph type="title"/>
          </p:nvPr>
        </p:nvSpPr>
        <p:spPr>
          <a:xfrm>
            <a:off x="0" y="-114300"/>
            <a:ext cx="9144000" cy="857250"/>
          </a:xfrm>
        </p:spPr>
        <p:txBody>
          <a:bodyPr>
            <a:normAutofit/>
          </a:bodyPr>
          <a:lstStyle/>
          <a:p>
            <a:pPr rtl="1"/>
            <a:r>
              <a:rPr lang="ar-SA" dirty="0">
                <a:cs typeface="B Nazanin" panose="00000400000000000000" pitchFamily="2" charset="-78"/>
              </a:rPr>
              <a:t>داروهای  ضد  </a:t>
            </a:r>
            <a:r>
              <a:rPr lang="ar-SA" dirty="0" smtClean="0">
                <a:cs typeface="B Nazanin" panose="00000400000000000000" pitchFamily="2" charset="-78"/>
              </a:rPr>
              <a:t>پلاکت</a:t>
            </a:r>
            <a:r>
              <a:rPr lang="fa-IR" dirty="0">
                <a:cs typeface="B Nazanin" panose="00000400000000000000" pitchFamily="2" charset="-78"/>
              </a:rPr>
              <a:t>:</a:t>
            </a:r>
            <a:r>
              <a:rPr lang="en-US" dirty="0">
                <a:cs typeface="B Nazanin" panose="00000400000000000000" pitchFamily="2" charset="-78"/>
              </a:rPr>
              <a:t>  </a:t>
            </a:r>
            <a:r>
              <a:rPr lang="ar-SA" dirty="0">
                <a:cs typeface="B Nazanin" panose="00000400000000000000" pitchFamily="2" charset="-78"/>
              </a:rPr>
              <a:t>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1681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fade">
                                      <p:cBhvr>
                                        <p:cTn id="7" dur="500"/>
                                        <p:tgtEl>
                                          <p:spTgt spid="149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506">
                                            <p:txEl>
                                              <p:pRg st="1" end="1"/>
                                            </p:txEl>
                                          </p:spTgt>
                                        </p:tgtEl>
                                        <p:attrNameLst>
                                          <p:attrName>style.visibility</p:attrName>
                                        </p:attrNameLst>
                                      </p:cBhvr>
                                      <p:to>
                                        <p:strVal val="visible"/>
                                      </p:to>
                                    </p:set>
                                    <p:animEffect transition="in" filter="fade">
                                      <p:cBhvr>
                                        <p:cTn id="12" dur="500"/>
                                        <p:tgtEl>
                                          <p:spTgt spid="149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a:bodyPr>
          <a:lstStyle/>
          <a:p>
            <a:pPr rtl="1"/>
            <a:r>
              <a:rPr lang="ar-SA" dirty="0">
                <a:cs typeface="B Nazanin" panose="00000400000000000000" pitchFamily="2" charset="-78"/>
              </a:rPr>
              <a:t>بیماری کرونر قلبی: توصیه ها</a:t>
            </a:r>
            <a:endParaRPr lang="en-US" dirty="0">
              <a:cs typeface="B Nazanin" panose="00000400000000000000" pitchFamily="2" charset="-78"/>
            </a:endParaRPr>
          </a:p>
        </p:txBody>
      </p:sp>
      <p:sp>
        <p:nvSpPr>
          <p:cNvPr id="152578" name="Content Placeholder 2"/>
          <p:cNvSpPr>
            <a:spLocks noGrp="1"/>
          </p:cNvSpPr>
          <p:nvPr>
            <p:ph idx="1"/>
          </p:nvPr>
        </p:nvSpPr>
        <p:spPr>
          <a:xfrm>
            <a:off x="304800" y="1428750"/>
            <a:ext cx="8366760" cy="3352800"/>
          </a:xfrm>
        </p:spPr>
        <p:txBody>
          <a:bodyPr>
            <a:noAutofit/>
          </a:bodyPr>
          <a:lstStyle/>
          <a:p>
            <a:pPr marL="0" indent="0" algn="r" rtl="1">
              <a:spcBef>
                <a:spcPts val="1200"/>
              </a:spcBef>
              <a:buFont typeface="Verdana" pitchFamily="34" charset="0"/>
              <a:buNone/>
            </a:pPr>
            <a:r>
              <a:rPr lang="fa-IR" sz="3200" b="1" dirty="0" smtClean="0">
                <a:solidFill>
                  <a:schemeClr val="accent6"/>
                </a:solidFill>
                <a:cs typeface="B Nazanin" panose="00000400000000000000" pitchFamily="2" charset="-78"/>
              </a:rPr>
              <a:t>غربالگری</a:t>
            </a:r>
          </a:p>
          <a:p>
            <a:pPr algn="r" rtl="1"/>
            <a:r>
              <a:rPr lang="ar-SA" sz="3200" dirty="0">
                <a:cs typeface="B Nazanin" panose="00000400000000000000" pitchFamily="2" charset="-78"/>
              </a:rPr>
              <a:t>در بیماران بدون علامت غربالگری روتین از نظر بیماری کرونر قلبی توصیه نمی </a:t>
            </a:r>
            <a:r>
              <a:rPr lang="ar-SA" sz="3200" dirty="0" smtClean="0">
                <a:cs typeface="B Nazanin" panose="00000400000000000000" pitchFamily="2" charset="-78"/>
              </a:rPr>
              <a:t>شود</a:t>
            </a:r>
            <a:r>
              <a:rPr lang="fa-IR" sz="3200" dirty="0" smtClean="0">
                <a:cs typeface="B Nazanin" panose="00000400000000000000" pitchFamily="2" charset="-78"/>
              </a:rPr>
              <a:t>؛</a:t>
            </a:r>
          </a:p>
          <a:p>
            <a:pPr algn="r" rtl="1"/>
            <a:r>
              <a:rPr lang="ar-SA" sz="3200" dirty="0" smtClean="0">
                <a:cs typeface="B Nazanin" panose="00000400000000000000" pitchFamily="2" charset="-78"/>
              </a:rPr>
              <a:t> </a:t>
            </a:r>
            <a:r>
              <a:rPr lang="ar-SA" sz="3200" dirty="0">
                <a:cs typeface="B Nazanin" panose="00000400000000000000" pitchFamily="2" charset="-78"/>
              </a:rPr>
              <a:t>زیرا مادامی که عوامل خطربیماری قلبی عروقی اترواسکلروتیک درمان می‌شوند این کار نتایج را بهبود </a:t>
            </a:r>
            <a:r>
              <a:rPr lang="ar-SA" sz="3200" dirty="0" smtClean="0">
                <a:cs typeface="B Nazanin" panose="00000400000000000000" pitchFamily="2" charset="-78"/>
              </a:rPr>
              <a:t>نمی‌بخشد</a:t>
            </a:r>
            <a:r>
              <a:rPr lang="fa-IR" sz="3200" dirty="0" smtClean="0">
                <a:cs typeface="B Nazanin" panose="00000400000000000000" pitchFamily="2" charset="-78"/>
              </a:rPr>
              <a:t>. </a:t>
            </a:r>
            <a:r>
              <a:rPr lang="en-US" sz="3200" dirty="0">
                <a:solidFill>
                  <a:schemeClr val="accent6"/>
                </a:solidFill>
              </a:rPr>
              <a:t>A</a:t>
            </a:r>
            <a:endParaRPr lang="en-US" sz="3200" dirty="0">
              <a:cs typeface="B Nazanin" panose="00000400000000000000" pitchFamily="2" charset="-78"/>
            </a:endParaRPr>
          </a:p>
        </p:txBody>
      </p:sp>
    </p:spTree>
    <p:extLst>
      <p:ext uri="{BB962C8B-B14F-4D97-AF65-F5344CB8AC3E}">
        <p14:creationId xmlns:p14="http://schemas.microsoft.com/office/powerpoint/2010/main" xmlns="" val="23420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fade">
                                      <p:cBhvr>
                                        <p:cTn id="7" dur="500"/>
                                        <p:tgtEl>
                                          <p:spTgt spid="152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fade">
                                      <p:cBhvr>
                                        <p:cTn id="12" dur="500"/>
                                        <p:tgtEl>
                                          <p:spTgt spid="152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fade">
                                      <p:cBhvr>
                                        <p:cTn id="17"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a:bodyPr>
          <a:lstStyle/>
          <a:p>
            <a:pPr rtl="1"/>
            <a:r>
              <a:rPr lang="ar-SA" dirty="0">
                <a:cs typeface="B Nazanin" panose="00000400000000000000" pitchFamily="2" charset="-78"/>
              </a:rPr>
              <a:t>بیماری کرونر قلبی: توصیه ها</a:t>
            </a:r>
            <a:endParaRPr lang="en-US" dirty="0">
              <a:cs typeface="B Nazanin" panose="00000400000000000000" pitchFamily="2" charset="-78"/>
            </a:endParaRPr>
          </a:p>
        </p:txBody>
      </p:sp>
      <p:sp>
        <p:nvSpPr>
          <p:cNvPr id="152578" name="Content Placeholder 2"/>
          <p:cNvSpPr>
            <a:spLocks noGrp="1"/>
          </p:cNvSpPr>
          <p:nvPr>
            <p:ph idx="1"/>
          </p:nvPr>
        </p:nvSpPr>
        <p:spPr>
          <a:xfrm>
            <a:off x="1295400" y="742950"/>
            <a:ext cx="6886058" cy="3829050"/>
          </a:xfrm>
        </p:spPr>
        <p:txBody>
          <a:bodyPr>
            <a:noAutofit/>
          </a:bodyPr>
          <a:lstStyle/>
          <a:p>
            <a:pPr marL="0" indent="0" algn="r" rtl="1">
              <a:spcBef>
                <a:spcPts val="1200"/>
              </a:spcBef>
              <a:buFont typeface="Verdana" pitchFamily="34" charset="0"/>
              <a:buNone/>
            </a:pPr>
            <a:r>
              <a:rPr lang="fa-IR" sz="3200" b="1" dirty="0" smtClean="0">
                <a:solidFill>
                  <a:schemeClr val="accent6"/>
                </a:solidFill>
                <a:cs typeface="B Nazanin" panose="00000400000000000000" pitchFamily="2" charset="-78"/>
              </a:rPr>
              <a:t>غربالگری</a:t>
            </a:r>
          </a:p>
          <a:p>
            <a:pPr marL="68580" indent="0" algn="r" rtl="1">
              <a:buNone/>
            </a:pPr>
            <a:r>
              <a:rPr lang="ar-SA" dirty="0" smtClean="0">
                <a:cs typeface="B Nazanin" panose="00000400000000000000" pitchFamily="2" charset="-78"/>
              </a:rPr>
              <a:t>بررسی </a:t>
            </a:r>
            <a:r>
              <a:rPr lang="ar-SA" dirty="0">
                <a:cs typeface="B Nazanin" panose="00000400000000000000" pitchFamily="2" charset="-78"/>
              </a:rPr>
              <a:t>از نظر بیماری کرونر قلبی رادر صورت وجود موارد زیر مدنظر قرار دهید</a:t>
            </a:r>
            <a:r>
              <a:rPr lang="en-US" dirty="0">
                <a:cs typeface="B Nazanin" panose="00000400000000000000" pitchFamily="2" charset="-78"/>
              </a:rPr>
              <a:t>:</a:t>
            </a:r>
          </a:p>
          <a:p>
            <a:pPr algn="r" rtl="1"/>
            <a:r>
              <a:rPr lang="ar-SA" dirty="0">
                <a:cs typeface="B Nazanin" panose="00000400000000000000" pitchFamily="2" charset="-78"/>
              </a:rPr>
              <a:t>علائم قلبی آتیپیک</a:t>
            </a:r>
            <a:endParaRPr lang="en-US" dirty="0">
              <a:cs typeface="B Nazanin" panose="00000400000000000000" pitchFamily="2" charset="-78"/>
            </a:endParaRPr>
          </a:p>
          <a:p>
            <a:pPr algn="r" rtl="1"/>
            <a:r>
              <a:rPr lang="en-US" dirty="0">
                <a:cs typeface="B Nazanin" panose="00000400000000000000" pitchFamily="2" charset="-78"/>
              </a:rPr>
              <a:t> </a:t>
            </a:r>
            <a:r>
              <a:rPr lang="ar-SA" dirty="0">
                <a:cs typeface="B Nazanin" panose="00000400000000000000" pitchFamily="2" charset="-78"/>
              </a:rPr>
              <a:t>نشانه ها و علائم بیماری عروقی مرتبط  </a:t>
            </a:r>
            <a:r>
              <a:rPr lang="ar-SA" dirty="0" smtClean="0">
                <a:cs typeface="B Nazanin" panose="00000400000000000000" pitchFamily="2" charset="-78"/>
              </a:rPr>
              <a:t>شامل</a:t>
            </a:r>
            <a:endParaRPr lang="fa-IR" dirty="0" smtClean="0">
              <a:cs typeface="B Nazanin" panose="00000400000000000000" pitchFamily="2" charset="-78"/>
            </a:endParaRPr>
          </a:p>
          <a:p>
            <a:pPr marL="68580" indent="0" algn="r" rtl="1">
              <a:buNone/>
            </a:pPr>
            <a:r>
              <a:rPr lang="ar-SA" dirty="0" smtClean="0">
                <a:cs typeface="B Nazanin" panose="00000400000000000000" pitchFamily="2" charset="-78"/>
              </a:rPr>
              <a:t> بروی</a:t>
            </a:r>
            <a:r>
              <a:rPr lang="fa-IR" dirty="0" smtClean="0">
                <a:cs typeface="B Nazanin" panose="00000400000000000000" pitchFamily="2" charset="-78"/>
              </a:rPr>
              <a:t>ی</a:t>
            </a:r>
            <a:r>
              <a:rPr lang="ar-SA" dirty="0" smtClean="0">
                <a:cs typeface="B Nazanin" panose="00000400000000000000" pitchFamily="2" charset="-78"/>
              </a:rPr>
              <a:t> کاروتید</a:t>
            </a:r>
            <a:r>
              <a:rPr lang="en-US" dirty="0" smtClean="0">
                <a:cs typeface="B Nazanin" panose="00000400000000000000" pitchFamily="2" charset="-78"/>
              </a:rPr>
              <a:t>, </a:t>
            </a:r>
            <a:r>
              <a:rPr lang="en-US" sz="2400" dirty="0" smtClean="0">
                <a:cs typeface="B Nazanin" panose="00000400000000000000" pitchFamily="2" charset="-78"/>
              </a:rPr>
              <a:t>TIA</a:t>
            </a:r>
            <a:r>
              <a:rPr lang="en-US" dirty="0" smtClean="0">
                <a:cs typeface="B Nazanin" panose="00000400000000000000" pitchFamily="2" charset="-78"/>
              </a:rPr>
              <a:t>,  </a:t>
            </a:r>
            <a:r>
              <a:rPr lang="ar-SA" dirty="0">
                <a:cs typeface="B Nazanin" panose="00000400000000000000" pitchFamily="2" charset="-78"/>
              </a:rPr>
              <a:t>سکته </a:t>
            </a:r>
            <a:r>
              <a:rPr lang="ar-SA" dirty="0" smtClean="0">
                <a:cs typeface="B Nazanin" panose="00000400000000000000" pitchFamily="2" charset="-78"/>
              </a:rPr>
              <a:t>مغزی</a:t>
            </a:r>
            <a:r>
              <a:rPr lang="en-US" dirty="0" smtClean="0">
                <a:cs typeface="B Nazanin" panose="00000400000000000000" pitchFamily="2" charset="-78"/>
              </a:rPr>
              <a:t>,</a:t>
            </a:r>
            <a:r>
              <a:rPr lang="en-US" dirty="0">
                <a:cs typeface="B Nazanin" panose="00000400000000000000" pitchFamily="2" charset="-78"/>
              </a:rPr>
              <a:t>  </a:t>
            </a:r>
            <a:r>
              <a:rPr lang="ar-SA" dirty="0">
                <a:cs typeface="B Nazanin" panose="00000400000000000000" pitchFamily="2" charset="-78"/>
              </a:rPr>
              <a:t>لنگیدن </a:t>
            </a:r>
            <a:r>
              <a:rPr lang="ar-SA" dirty="0" smtClean="0">
                <a:cs typeface="B Nazanin" panose="00000400000000000000" pitchFamily="2" charset="-78"/>
              </a:rPr>
              <a:t>یا</a:t>
            </a:r>
            <a:r>
              <a:rPr lang="fa-IR" dirty="0" smtClean="0">
                <a:cs typeface="B Nazanin" panose="00000400000000000000" pitchFamily="2" charset="-78"/>
              </a:rPr>
              <a:t> </a:t>
            </a:r>
            <a:r>
              <a:rPr lang="en-US" dirty="0" smtClean="0">
                <a:cs typeface="B Nazanin" panose="00000400000000000000" pitchFamily="2" charset="-78"/>
              </a:rPr>
              <a:t> </a:t>
            </a:r>
            <a:r>
              <a:rPr lang="en-US" sz="2400" dirty="0">
                <a:cs typeface="B Nazanin" panose="00000400000000000000" pitchFamily="2" charset="-78"/>
              </a:rPr>
              <a:t>PAD</a:t>
            </a:r>
            <a:endParaRPr lang="en-US" dirty="0">
              <a:cs typeface="B Nazanin" panose="00000400000000000000" pitchFamily="2" charset="-78"/>
            </a:endParaRPr>
          </a:p>
          <a:p>
            <a:pPr algn="r" rtl="1"/>
            <a:r>
              <a:rPr lang="ar-SA" dirty="0">
                <a:cs typeface="B Nazanin" panose="00000400000000000000" pitchFamily="2" charset="-78"/>
              </a:rPr>
              <a:t>نوار قلب غیر طبیعی مانند </a:t>
            </a:r>
            <a:r>
              <a:rPr lang="ar-SA" dirty="0" smtClean="0">
                <a:cs typeface="B Nazanin" panose="00000400000000000000" pitchFamily="2" charset="-78"/>
              </a:rPr>
              <a:t>امواج</a:t>
            </a:r>
            <a:r>
              <a:rPr lang="fa-IR" dirty="0" smtClean="0">
                <a:cs typeface="B Nazanin" panose="00000400000000000000" pitchFamily="2" charset="-78"/>
              </a:rPr>
              <a:t> </a:t>
            </a:r>
            <a:r>
              <a:rPr lang="en-US" dirty="0" smtClean="0">
                <a:cs typeface="B Nazanin" panose="00000400000000000000" pitchFamily="2" charset="-78"/>
              </a:rPr>
              <a:t> Q</a:t>
            </a:r>
            <a:r>
              <a:rPr lang="fa-IR" dirty="0" smtClean="0">
                <a:cs typeface="B Nazanin" panose="00000400000000000000" pitchFamily="2" charset="-78"/>
              </a:rPr>
              <a:t> . </a:t>
            </a:r>
            <a:r>
              <a:rPr lang="en-US" dirty="0">
                <a:solidFill>
                  <a:schemeClr val="accent6"/>
                </a:solidFill>
              </a:rPr>
              <a:t>E</a:t>
            </a:r>
            <a:r>
              <a:rPr lang="en-US" dirty="0" smtClean="0">
                <a:cs typeface="B Nazanin" panose="00000400000000000000" pitchFamily="2" charset="-78"/>
              </a:rPr>
              <a:t> </a:t>
            </a:r>
            <a:r>
              <a:rPr lang="fa-IR" dirty="0" smtClean="0">
                <a:cs typeface="B Nazanin" panose="00000400000000000000" pitchFamily="2" charset="-78"/>
              </a:rPr>
              <a:t> </a:t>
            </a:r>
            <a:endParaRPr lang="en-US" dirty="0">
              <a:cs typeface="B Nazanin" panose="00000400000000000000" pitchFamily="2" charset="-78"/>
            </a:endParaRPr>
          </a:p>
        </p:txBody>
      </p:sp>
    </p:spTree>
    <p:extLst>
      <p:ext uri="{BB962C8B-B14F-4D97-AF65-F5344CB8AC3E}">
        <p14:creationId xmlns:p14="http://schemas.microsoft.com/office/powerpoint/2010/main" xmlns="" val="27799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fade">
                                      <p:cBhvr>
                                        <p:cTn id="7" dur="500"/>
                                        <p:tgtEl>
                                          <p:spTgt spid="152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fade">
                                      <p:cBhvr>
                                        <p:cTn id="12" dur="500"/>
                                        <p:tgtEl>
                                          <p:spTgt spid="152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fade">
                                      <p:cBhvr>
                                        <p:cTn id="17" dur="500"/>
                                        <p:tgtEl>
                                          <p:spTgt spid="152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78">
                                            <p:txEl>
                                              <p:pRg st="3" end="3"/>
                                            </p:txEl>
                                          </p:spTgt>
                                        </p:tgtEl>
                                        <p:attrNameLst>
                                          <p:attrName>style.visibility</p:attrName>
                                        </p:attrNameLst>
                                      </p:cBhvr>
                                      <p:to>
                                        <p:strVal val="visible"/>
                                      </p:to>
                                    </p:set>
                                    <p:animEffect transition="in" filter="fade">
                                      <p:cBhvr>
                                        <p:cTn id="22" dur="500"/>
                                        <p:tgtEl>
                                          <p:spTgt spid="152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78">
                                            <p:txEl>
                                              <p:pRg st="4" end="4"/>
                                            </p:txEl>
                                          </p:spTgt>
                                        </p:tgtEl>
                                        <p:attrNameLst>
                                          <p:attrName>style.visibility</p:attrName>
                                        </p:attrNameLst>
                                      </p:cBhvr>
                                      <p:to>
                                        <p:strVal val="visible"/>
                                      </p:to>
                                    </p:set>
                                    <p:animEffect transition="in" filter="fade">
                                      <p:cBhvr>
                                        <p:cTn id="27" dur="500"/>
                                        <p:tgtEl>
                                          <p:spTgt spid="1525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2578">
                                            <p:txEl>
                                              <p:pRg st="5" end="5"/>
                                            </p:txEl>
                                          </p:spTgt>
                                        </p:tgtEl>
                                        <p:attrNameLst>
                                          <p:attrName>style.visibility</p:attrName>
                                        </p:attrNameLst>
                                      </p:cBhvr>
                                      <p:to>
                                        <p:strVal val="visible"/>
                                      </p:to>
                                    </p:set>
                                    <p:animEffect transition="in" filter="fade">
                                      <p:cBhvr>
                                        <p:cTn id="32" dur="500"/>
                                        <p:tgtEl>
                                          <p:spTgt spid="152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38100" y="777147"/>
            <a:ext cx="9067800" cy="3829050"/>
          </a:xfrm>
        </p:spPr>
        <p:txBody>
          <a:bodyPr>
            <a:noAutofit/>
          </a:bodyPr>
          <a:lstStyle/>
          <a:p>
            <a:pPr marL="0" indent="0" algn="r" rtl="1">
              <a:spcBef>
                <a:spcPts val="1200"/>
              </a:spcBef>
              <a:buFont typeface="Verdana" pitchFamily="34" charset="0"/>
              <a:buNone/>
            </a:pPr>
            <a:r>
              <a:rPr lang="fa-IR" sz="3200" dirty="0">
                <a:solidFill>
                  <a:schemeClr val="accent6"/>
                </a:solidFill>
                <a:cs typeface="B Nazanin" panose="00000400000000000000" pitchFamily="2" charset="-78"/>
              </a:rPr>
              <a:t> </a:t>
            </a:r>
            <a:r>
              <a:rPr lang="fa-IR" sz="3600" b="1" dirty="0" smtClean="0">
                <a:solidFill>
                  <a:schemeClr val="accent6"/>
                </a:solidFill>
                <a:cs typeface="B Nazanin" panose="00000400000000000000" pitchFamily="2" charset="-78"/>
              </a:rPr>
              <a:t>درمان</a:t>
            </a:r>
            <a:endParaRPr lang="fa-IR" sz="3200" b="1" dirty="0" smtClean="0">
              <a:solidFill>
                <a:schemeClr val="accent6"/>
              </a:solidFill>
              <a:cs typeface="B Nazanin" panose="00000400000000000000" pitchFamily="2" charset="-78"/>
            </a:endParaRPr>
          </a:p>
          <a:p>
            <a:pPr algn="r" rtl="1"/>
            <a:r>
              <a:rPr lang="ar-SA" sz="3200" dirty="0">
                <a:cs typeface="B Nazanin" panose="00000400000000000000" pitchFamily="2" charset="-78"/>
              </a:rPr>
              <a:t>در بیماران دارای بیماری قلبی عروقی اترواسکلروتیک شناخته شده برای کاهش خطر حوادث قلبی عروقی درمان با  مهارکننده</a:t>
            </a:r>
            <a:r>
              <a:rPr lang="en-US" sz="3200" dirty="0">
                <a:cs typeface="B Nazanin" panose="00000400000000000000" pitchFamily="2" charset="-78"/>
              </a:rPr>
              <a:t> </a:t>
            </a:r>
            <a:r>
              <a:rPr lang="en-US" sz="2400" dirty="0">
                <a:cs typeface="B Nazanin" panose="00000400000000000000" pitchFamily="2" charset="-78"/>
              </a:rPr>
              <a:t>ACE</a:t>
            </a:r>
            <a:r>
              <a:rPr lang="en-US" sz="3200" dirty="0">
                <a:cs typeface="B Nazanin" panose="00000400000000000000" pitchFamily="2" charset="-78"/>
              </a:rPr>
              <a:t>  </a:t>
            </a:r>
            <a:r>
              <a:rPr lang="ar-SA" sz="3200" dirty="0">
                <a:cs typeface="B Nazanin" panose="00000400000000000000" pitchFamily="2" charset="-78"/>
              </a:rPr>
              <a:t>یا</a:t>
            </a:r>
            <a:r>
              <a:rPr lang="en-US" sz="3200" dirty="0">
                <a:cs typeface="B Nazanin" panose="00000400000000000000" pitchFamily="2" charset="-78"/>
              </a:rPr>
              <a:t> </a:t>
            </a:r>
            <a:r>
              <a:rPr lang="en-US" sz="2400" dirty="0" smtClean="0">
                <a:cs typeface="B Nazanin" panose="00000400000000000000" pitchFamily="2" charset="-78"/>
              </a:rPr>
              <a:t>ARB</a:t>
            </a:r>
            <a:r>
              <a:rPr lang="en-US" sz="3200" dirty="0" smtClean="0">
                <a:cs typeface="B Nazanin" panose="00000400000000000000" pitchFamily="2" charset="-78"/>
              </a:rPr>
              <a:t> </a:t>
            </a:r>
            <a:r>
              <a:rPr lang="fa-IR" sz="3200" dirty="0" smtClean="0">
                <a:cs typeface="B Nazanin" panose="00000400000000000000" pitchFamily="2" charset="-78"/>
              </a:rPr>
              <a:t> </a:t>
            </a:r>
            <a:r>
              <a:rPr lang="ar-SA" sz="3200" dirty="0" smtClean="0">
                <a:cs typeface="B Nazanin" panose="00000400000000000000" pitchFamily="2" charset="-78"/>
              </a:rPr>
              <a:t>را </a:t>
            </a:r>
            <a:r>
              <a:rPr lang="ar-SA" sz="3200" dirty="0">
                <a:cs typeface="B Nazanin" panose="00000400000000000000" pitchFamily="2" charset="-78"/>
              </a:rPr>
              <a:t>مد نظر قرار  </a:t>
            </a:r>
            <a:r>
              <a:rPr lang="ar-SA" sz="3200" dirty="0" smtClean="0">
                <a:cs typeface="B Nazanin" panose="00000400000000000000" pitchFamily="2" charset="-78"/>
              </a:rPr>
              <a:t>دهید</a:t>
            </a:r>
            <a:r>
              <a:rPr lang="fa-IR" sz="3200" dirty="0" smtClean="0">
                <a:cs typeface="B Nazanin" panose="00000400000000000000" pitchFamily="2" charset="-78"/>
              </a:rPr>
              <a:t>. </a:t>
            </a:r>
            <a:r>
              <a:rPr lang="en-US" sz="3200" dirty="0">
                <a:solidFill>
                  <a:schemeClr val="accent6"/>
                </a:solidFill>
              </a:rPr>
              <a:t>A</a:t>
            </a:r>
            <a:endParaRPr lang="en-US" sz="3200" dirty="0">
              <a:cs typeface="B Nazanin" panose="00000400000000000000" pitchFamily="2" charset="-78"/>
            </a:endParaRPr>
          </a:p>
          <a:p>
            <a:pPr algn="r" rtl="1"/>
            <a:r>
              <a:rPr lang="ar-SA" sz="3200" dirty="0">
                <a:cs typeface="B Nazanin" panose="00000400000000000000" pitchFamily="2" charset="-78"/>
              </a:rPr>
              <a:t>در </a:t>
            </a:r>
            <a:r>
              <a:rPr lang="ar-SA" sz="3200" dirty="0" smtClean="0">
                <a:cs typeface="B Nazanin" panose="00000400000000000000" pitchFamily="2" charset="-78"/>
              </a:rPr>
              <a:t>بیماران </a:t>
            </a:r>
            <a:r>
              <a:rPr lang="ar-SA" sz="3200" dirty="0">
                <a:cs typeface="B Nazanin" panose="00000400000000000000" pitchFamily="2" charset="-78"/>
              </a:rPr>
              <a:t>با سابقه انفارکتوس میوکارد قبلی بتابلوکرها برای حداقل دو سال بعد از حمله باید ادامه پیدا </a:t>
            </a:r>
            <a:r>
              <a:rPr lang="ar-SA" sz="3200" dirty="0" smtClean="0">
                <a:cs typeface="B Nazanin" panose="00000400000000000000" pitchFamily="2" charset="-78"/>
              </a:rPr>
              <a:t>کند</a:t>
            </a:r>
            <a:r>
              <a:rPr lang="fa-IR" sz="3200" dirty="0" smtClean="0">
                <a:cs typeface="B Nazanin" panose="00000400000000000000" pitchFamily="2" charset="-78"/>
              </a:rPr>
              <a:t>. </a:t>
            </a:r>
            <a:r>
              <a:rPr lang="en-US" sz="3200" dirty="0">
                <a:solidFill>
                  <a:schemeClr val="accent6"/>
                </a:solidFill>
              </a:rPr>
              <a:t>B</a:t>
            </a:r>
            <a:endParaRPr lang="en-US" sz="3200" dirty="0">
              <a:cs typeface="B Nazanin" panose="00000400000000000000" pitchFamily="2" charset="-78"/>
            </a:endParaRPr>
          </a:p>
          <a:p>
            <a:pPr marL="285750" indent="-171450" algn="r" rtl="1">
              <a:spcBef>
                <a:spcPts val="1200"/>
              </a:spcBef>
            </a:pPr>
            <a:endParaRPr lang="en-US" dirty="0">
              <a:solidFill>
                <a:schemeClr val="accent6"/>
              </a:solidFill>
              <a:cs typeface="B Nazanin" panose="00000400000000000000" pitchFamily="2" charset="-78"/>
            </a:endParaRPr>
          </a:p>
        </p:txBody>
      </p:sp>
      <p:sp>
        <p:nvSpPr>
          <p:cNvPr id="6" name="Title 1"/>
          <p:cNvSpPr>
            <a:spLocks noGrp="1"/>
          </p:cNvSpPr>
          <p:nvPr>
            <p:ph type="title"/>
          </p:nvPr>
        </p:nvSpPr>
        <p:spPr>
          <a:xfrm>
            <a:off x="0" y="-114300"/>
            <a:ext cx="9144000" cy="857250"/>
          </a:xfrm>
        </p:spPr>
        <p:txBody>
          <a:bodyPr>
            <a:normAutofit/>
          </a:bodyPr>
          <a:lstStyle/>
          <a:p>
            <a:pPr rtl="1"/>
            <a:r>
              <a:rPr lang="ar-SA" dirty="0">
                <a:cs typeface="B Nazanin" panose="00000400000000000000" pitchFamily="2" charset="-78"/>
              </a:rPr>
              <a:t>بیماری کرونر قلبی: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36651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fade">
                                      <p:cBhvr>
                                        <p:cTn id="7" dur="500"/>
                                        <p:tgtEl>
                                          <p:spTgt spid="152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8">
                                            <p:txEl>
                                              <p:pRg st="1" end="1"/>
                                            </p:txEl>
                                          </p:spTgt>
                                        </p:tgtEl>
                                        <p:attrNameLst>
                                          <p:attrName>style.visibility</p:attrName>
                                        </p:attrNameLst>
                                      </p:cBhvr>
                                      <p:to>
                                        <p:strVal val="visible"/>
                                      </p:to>
                                    </p:set>
                                    <p:animEffect transition="in" filter="fade">
                                      <p:cBhvr>
                                        <p:cTn id="12" dur="500"/>
                                        <p:tgtEl>
                                          <p:spTgt spid="152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8">
                                            <p:txEl>
                                              <p:pRg st="2" end="2"/>
                                            </p:txEl>
                                          </p:spTgt>
                                        </p:tgtEl>
                                        <p:attrNameLst>
                                          <p:attrName>style.visibility</p:attrName>
                                        </p:attrNameLst>
                                      </p:cBhvr>
                                      <p:to>
                                        <p:strVal val="visible"/>
                                      </p:to>
                                    </p:set>
                                    <p:animEffect transition="in" filter="fade">
                                      <p:cBhvr>
                                        <p:cTn id="17" dur="500"/>
                                        <p:tgtEl>
                                          <p:spTgt spid="152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txBox="1">
            <a:spLocks/>
          </p:cNvSpPr>
          <p:nvPr/>
        </p:nvSpPr>
        <p:spPr bwMode="auto">
          <a:xfrm>
            <a:off x="762000" y="1581150"/>
            <a:ext cx="73152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fa-IR" sz="6000" dirty="0">
                <a:solidFill>
                  <a:schemeClr val="accent6"/>
                </a:solidFill>
                <a:latin typeface="Helvetica" panose="020B0604020202020204" pitchFamily="34" charset="0"/>
                <a:cs typeface="B Nazanin" panose="00000400000000000000" pitchFamily="2" charset="-78"/>
              </a:rPr>
              <a:t>عوارض </a:t>
            </a:r>
            <a:r>
              <a:rPr lang="fa-IR" sz="6000" dirty="0" smtClean="0">
                <a:solidFill>
                  <a:schemeClr val="accent6"/>
                </a:solidFill>
                <a:latin typeface="Helvetica" panose="020B0604020202020204" pitchFamily="34" charset="0"/>
                <a:cs typeface="B Nazanin" panose="00000400000000000000" pitchFamily="2" charset="-78"/>
              </a:rPr>
              <a:t>میکروواسکولار و </a:t>
            </a:r>
            <a:r>
              <a:rPr lang="fa-IR" sz="6000" dirty="0">
                <a:solidFill>
                  <a:schemeClr val="accent6"/>
                </a:solidFill>
                <a:latin typeface="Helvetica" panose="020B0604020202020204" pitchFamily="34" charset="0"/>
                <a:cs typeface="B Nazanin" panose="00000400000000000000" pitchFamily="2" charset="-78"/>
              </a:rPr>
              <a:t>مراقبت از پا</a:t>
            </a:r>
            <a:endParaRPr lang="en-US" sz="6000" dirty="0">
              <a:solidFill>
                <a:schemeClr val="accent6"/>
              </a:solidFill>
              <a:latin typeface="Helvetica" panose="020B0604020202020204" pitchFamily="34" charset="0"/>
              <a:cs typeface="B Nazanin" panose="00000400000000000000" pitchFamily="2" charset="-78"/>
            </a:endParaRPr>
          </a:p>
        </p:txBody>
      </p:sp>
    </p:spTree>
    <p:extLst>
      <p:ext uri="{BB962C8B-B14F-4D97-AF65-F5344CB8AC3E}">
        <p14:creationId xmlns:p14="http://schemas.microsoft.com/office/powerpoint/2010/main" xmlns="" val="36998238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itle 2"/>
          <p:cNvSpPr>
            <a:spLocks noGrp="1"/>
          </p:cNvSpPr>
          <p:nvPr>
            <p:ph type="title"/>
          </p:nvPr>
        </p:nvSpPr>
        <p:spPr/>
        <p:txBody>
          <a:bodyPr>
            <a:normAutofit/>
          </a:bodyPr>
          <a:lstStyle/>
          <a:p>
            <a:pPr rtl="1">
              <a:lnSpc>
                <a:spcPts val="4000"/>
              </a:lnSpc>
            </a:pPr>
            <a:r>
              <a:rPr lang="ar-SA" dirty="0">
                <a:cs typeface="B Nazanin" panose="00000400000000000000" pitchFamily="2" charset="-78"/>
              </a:rPr>
              <a:t>بیماری دیابتی </a:t>
            </a:r>
            <a:r>
              <a:rPr lang="ar-SA" dirty="0" smtClean="0">
                <a:cs typeface="B Nazanin" panose="00000400000000000000" pitchFamily="2" charset="-78"/>
              </a:rPr>
              <a:t>کلیه</a:t>
            </a:r>
            <a:r>
              <a:rPr lang="en-US" dirty="0" smtClean="0">
                <a:cs typeface="B Nazanin" panose="00000400000000000000" pitchFamily="2" charset="-78"/>
              </a:rPr>
              <a:t> </a:t>
            </a:r>
            <a:r>
              <a:rPr lang="fa-IR" dirty="0" smtClean="0">
                <a:cs typeface="B Nazanin" panose="00000400000000000000" pitchFamily="2" charset="-78"/>
              </a:rPr>
              <a:t>(</a:t>
            </a:r>
            <a:r>
              <a:rPr lang="en-US" sz="2800" dirty="0">
                <a:cs typeface="B Nazanin" panose="00000400000000000000" pitchFamily="2" charset="-78"/>
              </a:rPr>
              <a:t>DKD</a:t>
            </a:r>
            <a:r>
              <a:rPr lang="fa-IR" dirty="0" smtClean="0">
                <a:cs typeface="B Nazanin" panose="00000400000000000000" pitchFamily="2" charset="-78"/>
              </a:rPr>
              <a:t> ) </a:t>
            </a:r>
            <a:r>
              <a:rPr lang="ar-SA" dirty="0">
                <a:cs typeface="B Nazanin" panose="00000400000000000000" pitchFamily="2" charset="-78"/>
              </a:rPr>
              <a:t>: توصیه ها</a:t>
            </a:r>
            <a:endParaRPr lang="en-US" dirty="0">
              <a:cs typeface="B Nazanin" panose="00000400000000000000" pitchFamily="2" charset="-78"/>
            </a:endParaRPr>
          </a:p>
        </p:txBody>
      </p:sp>
      <p:sp>
        <p:nvSpPr>
          <p:cNvPr id="156674" name="Content Placeholder 3"/>
          <p:cNvSpPr>
            <a:spLocks noGrp="1"/>
          </p:cNvSpPr>
          <p:nvPr>
            <p:ph idx="1"/>
          </p:nvPr>
        </p:nvSpPr>
        <p:spPr>
          <a:xfrm>
            <a:off x="13771" y="764065"/>
            <a:ext cx="8977829" cy="3829050"/>
          </a:xfrm>
        </p:spPr>
        <p:txBody>
          <a:bodyPr>
            <a:noAutofit/>
          </a:bodyPr>
          <a:lstStyle/>
          <a:p>
            <a:pPr marL="0" indent="0" algn="r" rtl="1">
              <a:spcBef>
                <a:spcPts val="1200"/>
              </a:spcBef>
              <a:buFont typeface="Verdana" pitchFamily="34" charset="0"/>
              <a:buNone/>
            </a:pPr>
            <a:r>
              <a:rPr lang="fa-IR" sz="3200" b="1" dirty="0" smtClean="0">
                <a:solidFill>
                  <a:schemeClr val="accent6"/>
                </a:solidFill>
                <a:cs typeface="B Nazanin" panose="00000400000000000000" pitchFamily="2" charset="-78"/>
              </a:rPr>
              <a:t>غربالگری</a:t>
            </a:r>
            <a:endParaRPr lang="en-US" sz="3200" b="1" dirty="0">
              <a:solidFill>
                <a:schemeClr val="accent6"/>
              </a:solidFill>
              <a:cs typeface="B Nazanin" panose="00000400000000000000" pitchFamily="2" charset="-78"/>
            </a:endParaRPr>
          </a:p>
          <a:p>
            <a:pPr algn="r" rtl="1"/>
            <a:r>
              <a:rPr lang="ar-SA" sz="3200" dirty="0">
                <a:cs typeface="B Nazanin" panose="00000400000000000000" pitchFamily="2" charset="-78"/>
              </a:rPr>
              <a:t>حداقل یک بار در </a:t>
            </a:r>
            <a:r>
              <a:rPr lang="ar-SA" sz="3200" dirty="0" smtClean="0">
                <a:cs typeface="B Nazanin" panose="00000400000000000000" pitchFamily="2" charset="-78"/>
              </a:rPr>
              <a:t>سال </a:t>
            </a:r>
            <a:r>
              <a:rPr lang="ar-SA" sz="3200" dirty="0">
                <a:cs typeface="B Nazanin" panose="00000400000000000000" pitchFamily="2" charset="-78"/>
              </a:rPr>
              <a:t>آلبومین </a:t>
            </a:r>
            <a:r>
              <a:rPr lang="ar-SA" sz="3200" dirty="0" smtClean="0">
                <a:cs typeface="B Nazanin" panose="00000400000000000000" pitchFamily="2" charset="-78"/>
              </a:rPr>
              <a:t>ادرار</a:t>
            </a:r>
            <a:endParaRPr lang="fa-IR" sz="3200" dirty="0" smtClean="0">
              <a:cs typeface="B Nazanin" panose="00000400000000000000" pitchFamily="2" charset="-78"/>
            </a:endParaRPr>
          </a:p>
          <a:p>
            <a:pPr marL="68580" indent="0" algn="r" rtl="1">
              <a:buNone/>
            </a:pPr>
            <a:r>
              <a:rPr lang="en-US" sz="3200" dirty="0" smtClean="0">
                <a:cs typeface="B Nazanin" panose="00000400000000000000" pitchFamily="2" charset="-78"/>
              </a:rPr>
              <a:t> </a:t>
            </a:r>
            <a:r>
              <a:rPr lang="en-US" sz="3200" dirty="0">
                <a:cs typeface="B Nazanin" panose="00000400000000000000" pitchFamily="2" charset="-78"/>
              </a:rPr>
              <a:t>(</a:t>
            </a:r>
            <a:r>
              <a:rPr lang="en-US" dirty="0">
                <a:cs typeface="B Nazanin" panose="00000400000000000000" pitchFamily="2" charset="-78"/>
              </a:rPr>
              <a:t>spot urine albumin-to-creatinine ratio [</a:t>
            </a:r>
            <a:r>
              <a:rPr lang="en-US" sz="2400" b="1" dirty="0">
                <a:solidFill>
                  <a:srgbClr val="C00000"/>
                </a:solidFill>
                <a:cs typeface="B Nazanin" panose="00000400000000000000" pitchFamily="2" charset="-78"/>
              </a:rPr>
              <a:t>UACR</a:t>
            </a:r>
            <a:r>
              <a:rPr lang="en-US" sz="3200" dirty="0">
                <a:cs typeface="B Nazanin" panose="00000400000000000000" pitchFamily="2" charset="-78"/>
              </a:rPr>
              <a:t>]) </a:t>
            </a:r>
            <a:r>
              <a:rPr lang="fa-IR" sz="3200" dirty="0" smtClean="0">
                <a:cs typeface="B Nazanin" panose="00000400000000000000" pitchFamily="2" charset="-78"/>
              </a:rPr>
              <a:t> </a:t>
            </a:r>
            <a:r>
              <a:rPr lang="ar-SA" sz="3200" dirty="0" smtClean="0">
                <a:cs typeface="B Nazanin" panose="00000400000000000000" pitchFamily="2" charset="-78"/>
              </a:rPr>
              <a:t>و</a:t>
            </a:r>
            <a:r>
              <a:rPr lang="ar-SA" sz="3200" dirty="0">
                <a:cs typeface="B Nazanin" panose="00000400000000000000" pitchFamily="2" charset="-78"/>
              </a:rPr>
              <a:t> </a:t>
            </a:r>
            <a:r>
              <a:rPr lang="en-US" b="1" dirty="0" err="1" smtClean="0">
                <a:solidFill>
                  <a:srgbClr val="C00000"/>
                </a:solidFill>
                <a:cs typeface="B Nazanin" panose="00000400000000000000" pitchFamily="2" charset="-78"/>
              </a:rPr>
              <a:t>eGFR</a:t>
            </a:r>
            <a:r>
              <a:rPr lang="fa-IR" dirty="0" smtClean="0">
                <a:solidFill>
                  <a:srgbClr val="C00000"/>
                </a:solidFill>
                <a:cs typeface="B Nazanin" panose="00000400000000000000" pitchFamily="2" charset="-78"/>
              </a:rPr>
              <a:t> </a:t>
            </a:r>
            <a:r>
              <a:rPr lang="en-US" sz="3200" dirty="0">
                <a:cs typeface="B Nazanin" panose="00000400000000000000" pitchFamily="2" charset="-78"/>
              </a:rPr>
              <a:t> </a:t>
            </a:r>
            <a:r>
              <a:rPr lang="ar-SA" sz="3200" dirty="0">
                <a:cs typeface="B Nazanin" panose="00000400000000000000" pitchFamily="2" charset="-78"/>
              </a:rPr>
              <a:t>را ارزیابی </a:t>
            </a:r>
            <a:r>
              <a:rPr lang="ar-SA" sz="3200" dirty="0" smtClean="0">
                <a:cs typeface="B Nazanin" panose="00000400000000000000" pitchFamily="2" charset="-78"/>
              </a:rPr>
              <a:t>نمایید</a:t>
            </a:r>
            <a:r>
              <a:rPr lang="fa-IR" sz="3200" dirty="0" smtClean="0">
                <a:cs typeface="B Nazanin" panose="00000400000000000000" pitchFamily="2" charset="-78"/>
              </a:rPr>
              <a:t>:</a:t>
            </a:r>
            <a:endParaRPr lang="en-US" sz="3200" dirty="0">
              <a:cs typeface="B Nazanin" panose="00000400000000000000" pitchFamily="2" charset="-78"/>
            </a:endParaRPr>
          </a:p>
          <a:p>
            <a:pPr algn="r" rtl="1"/>
            <a:r>
              <a:rPr lang="ar-SA" sz="3200" dirty="0">
                <a:cs typeface="B Nazanin" panose="00000400000000000000" pitchFamily="2" charset="-78"/>
              </a:rPr>
              <a:t>در </a:t>
            </a:r>
            <a:r>
              <a:rPr lang="ar-SA" sz="3200" dirty="0" smtClean="0">
                <a:cs typeface="B Nazanin" panose="00000400000000000000" pitchFamily="2" charset="-78"/>
              </a:rPr>
              <a:t>مبتلا</a:t>
            </a:r>
            <a:r>
              <a:rPr lang="fa-IR" sz="3200" dirty="0" smtClean="0">
                <a:cs typeface="B Nazanin" panose="00000400000000000000" pitchFamily="2" charset="-78"/>
              </a:rPr>
              <a:t>یان</a:t>
            </a:r>
            <a:r>
              <a:rPr lang="ar-SA" sz="3200" dirty="0" smtClean="0">
                <a:cs typeface="B Nazanin" panose="00000400000000000000" pitchFamily="2" charset="-78"/>
              </a:rPr>
              <a:t> </a:t>
            </a:r>
            <a:r>
              <a:rPr lang="ar-SA" sz="3200" dirty="0">
                <a:cs typeface="B Nazanin" panose="00000400000000000000" pitchFamily="2" charset="-78"/>
              </a:rPr>
              <a:t>به دیابت نوع </a:t>
            </a:r>
            <a:r>
              <a:rPr lang="fa-IR" sz="3200" dirty="0" smtClean="0">
                <a:cs typeface="B Nazanin" panose="00000400000000000000" pitchFamily="2" charset="-78"/>
              </a:rPr>
              <a:t>۱</a:t>
            </a:r>
            <a:r>
              <a:rPr lang="en-US" sz="3200" dirty="0" smtClean="0">
                <a:cs typeface="B Nazanin" panose="00000400000000000000" pitchFamily="2" charset="-78"/>
              </a:rPr>
              <a:t> </a:t>
            </a:r>
            <a:r>
              <a:rPr lang="ar-SA" sz="3200" dirty="0" smtClean="0">
                <a:cs typeface="B Nazanin" panose="00000400000000000000" pitchFamily="2" charset="-78"/>
              </a:rPr>
              <a:t>با </a:t>
            </a:r>
            <a:r>
              <a:rPr lang="ar-SA" sz="3200" dirty="0">
                <a:cs typeface="B Nazanin" panose="00000400000000000000" pitchFamily="2" charset="-78"/>
              </a:rPr>
              <a:t>طول بیماری مساوی بیش از </a:t>
            </a:r>
            <a:r>
              <a:rPr lang="fa-IR" sz="3200" dirty="0">
                <a:cs typeface="B Nazanin" panose="00000400000000000000" pitchFamily="2" charset="-78"/>
              </a:rPr>
              <a:t>۵</a:t>
            </a:r>
            <a:r>
              <a:rPr lang="ar-SA" sz="3200" dirty="0">
                <a:cs typeface="B Nazanin" panose="00000400000000000000" pitchFamily="2" charset="-78"/>
              </a:rPr>
              <a:t> </a:t>
            </a:r>
            <a:r>
              <a:rPr lang="ar-SA" sz="3200" dirty="0" smtClean="0">
                <a:cs typeface="B Nazanin" panose="00000400000000000000" pitchFamily="2" charset="-78"/>
              </a:rPr>
              <a:t>سال</a:t>
            </a:r>
            <a:r>
              <a:rPr lang="fa-IR" sz="3200" dirty="0" smtClean="0">
                <a:cs typeface="B Nazanin" panose="00000400000000000000" pitchFamily="2" charset="-78"/>
              </a:rPr>
              <a:t> </a:t>
            </a:r>
            <a:r>
              <a:rPr lang="en-US" sz="3200" dirty="0">
                <a:solidFill>
                  <a:schemeClr val="accent6"/>
                </a:solidFill>
              </a:rPr>
              <a:t>B</a:t>
            </a:r>
            <a:endParaRPr lang="en-US" sz="3200" dirty="0">
              <a:cs typeface="B Nazanin" panose="00000400000000000000" pitchFamily="2" charset="-78"/>
            </a:endParaRPr>
          </a:p>
          <a:p>
            <a:pPr algn="r" rtl="1"/>
            <a:r>
              <a:rPr lang="ar-SA" sz="3200" dirty="0">
                <a:cs typeface="B Nazanin" panose="00000400000000000000" pitchFamily="2" charset="-78"/>
              </a:rPr>
              <a:t>درتمام بیماران مبتلا به دیابت نوع </a:t>
            </a:r>
            <a:r>
              <a:rPr lang="fa-IR" sz="3200" dirty="0" smtClean="0">
                <a:cs typeface="B Nazanin" panose="00000400000000000000" pitchFamily="2" charset="-78"/>
              </a:rPr>
              <a:t>۲ </a:t>
            </a:r>
            <a:r>
              <a:rPr lang="en-US" sz="3200" dirty="0">
                <a:solidFill>
                  <a:schemeClr val="accent6"/>
                </a:solidFill>
              </a:rPr>
              <a:t>B</a:t>
            </a:r>
            <a:endParaRPr lang="en-US" sz="3200" dirty="0">
              <a:cs typeface="B Nazanin" panose="00000400000000000000" pitchFamily="2" charset="-78"/>
            </a:endParaRPr>
          </a:p>
          <a:p>
            <a:pPr algn="r" rtl="1"/>
            <a:r>
              <a:rPr lang="ar-SA" sz="3200" dirty="0">
                <a:cs typeface="B Nazanin" panose="00000400000000000000" pitchFamily="2" charset="-78"/>
              </a:rPr>
              <a:t>در تمام بیماران دارای هایپرتنشن </a:t>
            </a:r>
            <a:r>
              <a:rPr lang="ar-SA" sz="3200" dirty="0" smtClean="0">
                <a:cs typeface="B Nazanin" panose="00000400000000000000" pitchFamily="2" charset="-78"/>
              </a:rPr>
              <a:t>همراه</a:t>
            </a:r>
            <a:r>
              <a:rPr lang="fa-IR" sz="3200" dirty="0" smtClean="0">
                <a:cs typeface="B Nazanin" panose="00000400000000000000" pitchFamily="2" charset="-78"/>
              </a:rPr>
              <a:t> </a:t>
            </a:r>
            <a:r>
              <a:rPr lang="en-US" sz="3200" dirty="0">
                <a:solidFill>
                  <a:schemeClr val="accent6"/>
                </a:solidFill>
              </a:rPr>
              <a:t>B</a:t>
            </a:r>
            <a:endParaRPr lang="en-US" sz="3200" dirty="0">
              <a:cs typeface="B Nazanin" panose="00000400000000000000" pitchFamily="2" charset="-78"/>
            </a:endParaRPr>
          </a:p>
        </p:txBody>
      </p:sp>
    </p:spTree>
    <p:extLst>
      <p:ext uri="{BB962C8B-B14F-4D97-AF65-F5344CB8AC3E}">
        <p14:creationId xmlns:p14="http://schemas.microsoft.com/office/powerpoint/2010/main" xmlns="" val="356511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Effect transition="in" filter="fade">
                                      <p:cBhvr>
                                        <p:cTn id="7" dur="500"/>
                                        <p:tgtEl>
                                          <p:spTgt spid="156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674">
                                            <p:txEl>
                                              <p:pRg st="1" end="1"/>
                                            </p:txEl>
                                          </p:spTgt>
                                        </p:tgtEl>
                                        <p:attrNameLst>
                                          <p:attrName>style.visibility</p:attrName>
                                        </p:attrNameLst>
                                      </p:cBhvr>
                                      <p:to>
                                        <p:strVal val="visible"/>
                                      </p:to>
                                    </p:set>
                                    <p:animEffect transition="in" filter="fade">
                                      <p:cBhvr>
                                        <p:cTn id="12" dur="500"/>
                                        <p:tgtEl>
                                          <p:spTgt spid="156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6674">
                                            <p:txEl>
                                              <p:pRg st="2" end="2"/>
                                            </p:txEl>
                                          </p:spTgt>
                                        </p:tgtEl>
                                        <p:attrNameLst>
                                          <p:attrName>style.visibility</p:attrName>
                                        </p:attrNameLst>
                                      </p:cBhvr>
                                      <p:to>
                                        <p:strVal val="visible"/>
                                      </p:to>
                                    </p:set>
                                    <p:animEffect transition="in" filter="fade">
                                      <p:cBhvr>
                                        <p:cTn id="17" dur="500"/>
                                        <p:tgtEl>
                                          <p:spTgt spid="156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6674">
                                            <p:txEl>
                                              <p:pRg st="3" end="3"/>
                                            </p:txEl>
                                          </p:spTgt>
                                        </p:tgtEl>
                                        <p:attrNameLst>
                                          <p:attrName>style.visibility</p:attrName>
                                        </p:attrNameLst>
                                      </p:cBhvr>
                                      <p:to>
                                        <p:strVal val="visible"/>
                                      </p:to>
                                    </p:set>
                                    <p:animEffect transition="in" filter="fade">
                                      <p:cBhvr>
                                        <p:cTn id="22" dur="500"/>
                                        <p:tgtEl>
                                          <p:spTgt spid="1566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6674">
                                            <p:txEl>
                                              <p:pRg st="4" end="4"/>
                                            </p:txEl>
                                          </p:spTgt>
                                        </p:tgtEl>
                                        <p:attrNameLst>
                                          <p:attrName>style.visibility</p:attrName>
                                        </p:attrNameLst>
                                      </p:cBhvr>
                                      <p:to>
                                        <p:strVal val="visible"/>
                                      </p:to>
                                    </p:set>
                                    <p:animEffect transition="in" filter="fade">
                                      <p:cBhvr>
                                        <p:cTn id="27" dur="500"/>
                                        <p:tgtEl>
                                          <p:spTgt spid="1566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6674">
                                            <p:txEl>
                                              <p:pRg st="5" end="5"/>
                                            </p:txEl>
                                          </p:spTgt>
                                        </p:tgtEl>
                                        <p:attrNameLst>
                                          <p:attrName>style.visibility</p:attrName>
                                        </p:attrNameLst>
                                      </p:cBhvr>
                                      <p:to>
                                        <p:strVal val="visible"/>
                                      </p:to>
                                    </p:set>
                                    <p:animEffect transition="in" filter="fade">
                                      <p:cBhvr>
                                        <p:cTn id="32" dur="500"/>
                                        <p:tgtEl>
                                          <p:spTgt spid="156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normAutofit/>
          </a:bodyPr>
          <a:lstStyle/>
          <a:p>
            <a:r>
              <a:rPr lang="fa-IR" sz="2800" dirty="0">
                <a:cs typeface="B Nazanin" panose="00000400000000000000" pitchFamily="2" charset="-78"/>
              </a:rPr>
              <a:t> غربالگری و تشخیص دیابت بارداری: </a:t>
            </a:r>
            <a:r>
              <a:rPr lang="fa-IR" sz="2800" b="1" dirty="0">
                <a:solidFill>
                  <a:srgbClr val="F79646"/>
                </a:solidFill>
                <a:cs typeface="B Nazanin" panose="00000400000000000000" pitchFamily="2" charset="-78"/>
              </a:rPr>
              <a:t>استراتژی یک مرحله ای</a:t>
            </a:r>
          </a:p>
        </p:txBody>
      </p:sp>
      <p:sp>
        <p:nvSpPr>
          <p:cNvPr id="3" name="Rectangle 2"/>
          <p:cNvSpPr/>
          <p:nvPr/>
        </p:nvSpPr>
        <p:spPr>
          <a:xfrm>
            <a:off x="571500" y="827421"/>
            <a:ext cx="8001000" cy="3785652"/>
          </a:xfrm>
          <a:prstGeom prst="rect">
            <a:avLst/>
          </a:prstGeom>
        </p:spPr>
        <p:txBody>
          <a:bodyPr wrap="square">
            <a:spAutoFit/>
          </a:bodyPr>
          <a:lstStyle/>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انجام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یک تست تحمل گلوکز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۷۵</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گرمی با اندازه گیری قند پلاسما هنگامی که بیمار ناشتا ست , یک ساعت و دو ساعت پس از خوردن محلول </a:t>
            </a:r>
            <a:r>
              <a:rPr lang="ar-SA" sz="2400" dirty="0">
                <a:solidFill>
                  <a:schemeClr val="bg1"/>
                </a:solidFill>
                <a:latin typeface="Tahoma" panose="020B0604030504040204" pitchFamily="34" charset="0"/>
                <a:ea typeface="Times New Roman" panose="02020603050405020304" pitchFamily="18" charset="0"/>
                <a:cs typeface="B Nazanin" panose="00000400000000000000" pitchFamily="2" charset="-78"/>
              </a:rPr>
              <a:t>در</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هفته‌های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۲۴</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تا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۲۸</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بارداری در زنانی که از قبل تشخیص دیابت برای آنها گذاشته نشده است</a:t>
            </a:r>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تست تحمل گلوکز خوراکی باید صبح و پس از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۸</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ساعت ناشتایی انجام شود</a:t>
            </a:r>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تشخیص دیابت بارداری هنگامی گذاشته میشود که هر یک از مقادیر قند زیر تحقق یابد یا از آن بالاتر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رود</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algn="r" rtl="1"/>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قند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ناشتا</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۹۲ </a:t>
            </a:r>
            <a:r>
              <a:rPr lang="en-US" sz="2400" dirty="0">
                <a:solidFill>
                  <a:schemeClr val="bg1"/>
                </a:solidFill>
                <a:cs typeface="B Nazanin" panose="00000400000000000000" pitchFamily="2" charset="-78"/>
              </a:rPr>
              <a:t>mg/</a:t>
            </a:r>
            <a:r>
              <a:rPr lang="en-US" sz="2400" dirty="0" err="1">
                <a:solidFill>
                  <a:schemeClr val="bg1"/>
                </a:solidFill>
                <a:cs typeface="B Nazanin" panose="00000400000000000000" pitchFamily="2" charset="-78"/>
              </a:rPr>
              <a:t>dL</a:t>
            </a:r>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یک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ساعته</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۱۸۰ </a:t>
            </a:r>
            <a:r>
              <a:rPr lang="en-US" sz="2400" dirty="0">
                <a:solidFill>
                  <a:schemeClr val="bg1"/>
                </a:solidFill>
                <a:cs typeface="B Nazanin" panose="00000400000000000000" pitchFamily="2" charset="-78"/>
              </a:rPr>
              <a:t>mg/</a:t>
            </a:r>
            <a:r>
              <a:rPr lang="en-US" sz="2400" dirty="0" err="1">
                <a:solidFill>
                  <a:schemeClr val="bg1"/>
                </a:solidFill>
                <a:cs typeface="B Nazanin" panose="00000400000000000000" pitchFamily="2" charset="-78"/>
              </a:rPr>
              <a:t>dL</a:t>
            </a:r>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دو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ساعته</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۱۵۳ </a:t>
            </a:r>
            <a:r>
              <a:rPr lang="en-US" sz="2400" dirty="0">
                <a:solidFill>
                  <a:schemeClr val="bg1"/>
                </a:solidFill>
                <a:cs typeface="B Nazanin" panose="00000400000000000000" pitchFamily="2" charset="-78"/>
              </a:rPr>
              <a:t>mg/</a:t>
            </a:r>
            <a:r>
              <a:rPr lang="en-US" sz="2400" dirty="0" err="1">
                <a:solidFill>
                  <a:schemeClr val="bg1"/>
                </a:solidFill>
                <a:cs typeface="B Nazanin" panose="00000400000000000000" pitchFamily="2" charset="-78"/>
              </a:rPr>
              <a:t>dL</a:t>
            </a:r>
            <a:endParaRPr lang="en-US"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10088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247650" y="514350"/>
            <a:ext cx="8648700" cy="4157865"/>
          </a:xfrm>
        </p:spPr>
        <p:txBody>
          <a:bodyPr>
            <a:noAutofit/>
          </a:bodyPr>
          <a:lstStyle/>
          <a:p>
            <a:pPr marL="0" indent="0" algn="r" rtl="1">
              <a:spcBef>
                <a:spcPts val="1200"/>
              </a:spcBef>
              <a:buFont typeface="Verdana" pitchFamily="34" charset="0"/>
              <a:buNone/>
            </a:pPr>
            <a:r>
              <a:rPr lang="fa-IR" sz="2100" b="1" dirty="0">
                <a:solidFill>
                  <a:schemeClr val="accent6"/>
                </a:solidFill>
                <a:cs typeface="B Nazanin" panose="00000400000000000000" pitchFamily="2" charset="-78"/>
              </a:rPr>
              <a:t>درمان</a:t>
            </a:r>
            <a:endParaRPr lang="en-US" sz="2100" b="1" dirty="0">
              <a:solidFill>
                <a:schemeClr val="accent6"/>
              </a:solidFill>
              <a:cs typeface="B Nazanin" panose="00000400000000000000" pitchFamily="2" charset="-78"/>
            </a:endParaRPr>
          </a:p>
          <a:p>
            <a:pPr algn="r" rtl="1">
              <a:lnSpc>
                <a:spcPct val="170000"/>
              </a:lnSpc>
            </a:pPr>
            <a:r>
              <a:rPr lang="ar-SA" sz="2100" dirty="0">
                <a:cs typeface="B Nazanin" panose="00000400000000000000" pitchFamily="2" charset="-78"/>
              </a:rPr>
              <a:t>کنترل قند رادقیق تر کنید تا پیشرفت بیماری دیابتی کلیه را کند </a:t>
            </a:r>
            <a:r>
              <a:rPr lang="ar-SA" sz="2100" dirty="0" smtClean="0">
                <a:cs typeface="B Nazanin" panose="00000400000000000000" pitchFamily="2" charset="-78"/>
              </a:rPr>
              <a:t>یا </a:t>
            </a:r>
            <a:r>
              <a:rPr lang="ar-SA" sz="2100" dirty="0">
                <a:cs typeface="B Nazanin" panose="00000400000000000000" pitchFamily="2" charset="-78"/>
              </a:rPr>
              <a:t>خطر آن را کم </a:t>
            </a:r>
            <a:r>
              <a:rPr lang="ar-SA" sz="2100" dirty="0" smtClean="0">
                <a:cs typeface="B Nazanin" panose="00000400000000000000" pitchFamily="2" charset="-78"/>
              </a:rPr>
              <a:t>کنید</a:t>
            </a:r>
            <a:r>
              <a:rPr lang="fa-IR" sz="2100" dirty="0" smtClean="0">
                <a:cs typeface="B Nazanin" panose="00000400000000000000" pitchFamily="2" charset="-78"/>
              </a:rPr>
              <a:t>. </a:t>
            </a:r>
            <a:r>
              <a:rPr lang="en-US" sz="2100" dirty="0" smtClean="0">
                <a:solidFill>
                  <a:schemeClr val="accent6"/>
                </a:solidFill>
              </a:rPr>
              <a:t>A</a:t>
            </a:r>
            <a:endParaRPr lang="fa-IR" sz="2100" dirty="0" smtClean="0">
              <a:solidFill>
                <a:schemeClr val="accent6"/>
              </a:solidFill>
            </a:endParaRPr>
          </a:p>
          <a:p>
            <a:pPr algn="r" rtl="1">
              <a:lnSpc>
                <a:spcPct val="170000"/>
              </a:lnSpc>
            </a:pPr>
            <a:r>
              <a:rPr lang="fa-IR" sz="2100" dirty="0" smtClean="0">
                <a:cs typeface="B Nazanin" panose="00000400000000000000" pitchFamily="2" charset="-78"/>
              </a:rPr>
              <a:t>برای بیماران مبتلا به دیابت و </a:t>
            </a:r>
            <a:r>
              <a:rPr lang="en-US" sz="2100" dirty="0" smtClean="0">
                <a:cs typeface="B Nazanin" panose="00000400000000000000" pitchFamily="2" charset="-78"/>
              </a:rPr>
              <a:t>CKD</a:t>
            </a:r>
            <a:r>
              <a:rPr lang="fa-IR" sz="2100" dirty="0" smtClean="0">
                <a:cs typeface="B Nazanin" panose="00000400000000000000" pitchFamily="2" charset="-78"/>
              </a:rPr>
              <a:t> , نشان داده شده است که استفاده از یک </a:t>
            </a:r>
            <a:r>
              <a:rPr lang="en-US" sz="2100" dirty="0" smtClean="0">
                <a:cs typeface="B Nazanin" panose="00000400000000000000" pitchFamily="2" charset="-78"/>
              </a:rPr>
              <a:t>SGLT2i</a:t>
            </a:r>
            <a:r>
              <a:rPr lang="en-US" sz="2100" b="1" dirty="0" smtClean="0">
                <a:cs typeface="B Nazanin" panose="00000400000000000000" pitchFamily="2" charset="-78"/>
              </a:rPr>
              <a:t> </a:t>
            </a:r>
            <a:r>
              <a:rPr lang="fa-IR" sz="2100" b="1" dirty="0" smtClean="0">
                <a:cs typeface="B Nazanin" panose="00000400000000000000" pitchFamily="2" charset="-78"/>
              </a:rPr>
              <a:t>یا </a:t>
            </a:r>
            <a:r>
              <a:rPr lang="en-US" sz="2100" b="1" dirty="0" smtClean="0">
                <a:latin typeface="+mn-lt"/>
                <a:cs typeface="B Nazanin" panose="00000400000000000000" pitchFamily="2" charset="-78"/>
              </a:rPr>
              <a:t>GLP-1 RA</a:t>
            </a:r>
            <a:r>
              <a:rPr lang="fa-IR" sz="2100" b="1" dirty="0" smtClean="0">
                <a:latin typeface="+mn-lt"/>
                <a:cs typeface="B Nazanin" panose="00000400000000000000" pitchFamily="2" charset="-78"/>
              </a:rPr>
              <a:t> </a:t>
            </a:r>
            <a:r>
              <a:rPr lang="fa-IR" sz="2100" dirty="0" smtClean="0">
                <a:cs typeface="B Nazanin" panose="00000400000000000000" pitchFamily="2" charset="-78"/>
              </a:rPr>
              <a:t>خطر پیشرفت </a:t>
            </a:r>
            <a:r>
              <a:rPr lang="en-US" sz="2100" dirty="0">
                <a:cs typeface="B Nazanin" panose="00000400000000000000" pitchFamily="2" charset="-78"/>
              </a:rPr>
              <a:t>CKD</a:t>
            </a:r>
            <a:r>
              <a:rPr lang="fa-IR" sz="2100" dirty="0">
                <a:cs typeface="B Nazanin" panose="00000400000000000000" pitchFamily="2" charset="-78"/>
              </a:rPr>
              <a:t> </a:t>
            </a:r>
            <a:r>
              <a:rPr lang="fa-IR" sz="2100" dirty="0" smtClean="0">
                <a:cs typeface="B Nazanin" panose="00000400000000000000" pitchFamily="2" charset="-78"/>
              </a:rPr>
              <a:t>, حوادث قلبی عروقی یا هر دو را کاهش می دهد.</a:t>
            </a:r>
            <a:r>
              <a:rPr lang="en-US" sz="2100" dirty="0" smtClean="0">
                <a:solidFill>
                  <a:srgbClr val="F79646"/>
                </a:solidFill>
                <a:cs typeface="B Nazanin" panose="00000400000000000000" pitchFamily="2" charset="-78"/>
              </a:rPr>
              <a:t>C</a:t>
            </a:r>
            <a:endParaRPr lang="en-US" sz="2100" dirty="0">
              <a:solidFill>
                <a:srgbClr val="F79646"/>
              </a:solidFill>
              <a:cs typeface="B Nazanin" panose="00000400000000000000" pitchFamily="2" charset="-78"/>
            </a:endParaRPr>
          </a:p>
          <a:p>
            <a:pPr algn="r" rtl="1">
              <a:lnSpc>
                <a:spcPct val="170000"/>
              </a:lnSpc>
            </a:pPr>
            <a:r>
              <a:rPr lang="ar-SA" sz="2100" dirty="0">
                <a:cs typeface="B Nazanin" panose="00000400000000000000" pitchFamily="2" charset="-78"/>
              </a:rPr>
              <a:t>کنترل فشار خون را دقیق تر کنید تا پیشرفت بیماری دیابتی کلیه را کند کنید یا خطر آن را کم </a:t>
            </a:r>
            <a:r>
              <a:rPr lang="ar-SA" sz="2100" dirty="0" smtClean="0">
                <a:cs typeface="B Nazanin" panose="00000400000000000000" pitchFamily="2" charset="-78"/>
              </a:rPr>
              <a:t>کنید</a:t>
            </a:r>
            <a:r>
              <a:rPr lang="fa-IR" sz="2100" dirty="0" smtClean="0">
                <a:cs typeface="B Nazanin" panose="00000400000000000000" pitchFamily="2" charset="-78"/>
              </a:rPr>
              <a:t>. </a:t>
            </a:r>
            <a:r>
              <a:rPr lang="en-US" sz="2100" dirty="0">
                <a:solidFill>
                  <a:schemeClr val="accent6"/>
                </a:solidFill>
              </a:rPr>
              <a:t>A</a:t>
            </a:r>
            <a:endParaRPr lang="en-US" sz="2100" dirty="0">
              <a:cs typeface="B Nazanin" panose="00000400000000000000" pitchFamily="2" charset="-78"/>
            </a:endParaRPr>
          </a:p>
          <a:p>
            <a:pPr algn="r" rtl="1">
              <a:lnSpc>
                <a:spcPct val="170000"/>
              </a:lnSpc>
            </a:pPr>
            <a:r>
              <a:rPr lang="ar-SA" sz="2100" dirty="0">
                <a:cs typeface="B Nazanin" panose="00000400000000000000" pitchFamily="2" charset="-78"/>
              </a:rPr>
              <a:t>برای بیماران دیابتی کلیه غیر وابسته به دیالیز مصرف پروتئین روزانه بایستی حدود </a:t>
            </a:r>
            <a:r>
              <a:rPr lang="en-US" sz="2100" dirty="0">
                <a:cs typeface="B Nazanin" panose="00000400000000000000" pitchFamily="2" charset="-78"/>
              </a:rPr>
              <a:t>0.8 </a:t>
            </a:r>
            <a:r>
              <a:rPr lang="en-US" sz="2100" dirty="0" smtClean="0">
                <a:cs typeface="B Nazanin" panose="00000400000000000000" pitchFamily="2" charset="-78"/>
              </a:rPr>
              <a:t>g/kg</a:t>
            </a:r>
            <a:r>
              <a:rPr lang="fa-IR" sz="2100" dirty="0" smtClean="0">
                <a:cs typeface="B Nazanin" panose="00000400000000000000" pitchFamily="2" charset="-78"/>
              </a:rPr>
              <a:t> </a:t>
            </a:r>
            <a:r>
              <a:rPr lang="en-US" sz="2100" dirty="0">
                <a:cs typeface="B Nazanin" panose="00000400000000000000" pitchFamily="2" charset="-78"/>
              </a:rPr>
              <a:t>  </a:t>
            </a:r>
            <a:r>
              <a:rPr lang="ar-SA" sz="2100" dirty="0" smtClean="0">
                <a:cs typeface="B Nazanin" panose="00000400000000000000" pitchFamily="2" charset="-78"/>
              </a:rPr>
              <a:t>باشد</a:t>
            </a:r>
            <a:r>
              <a:rPr lang="fa-IR" sz="2100" dirty="0" smtClean="0">
                <a:cs typeface="B Nazanin" panose="00000400000000000000" pitchFamily="2" charset="-78"/>
              </a:rPr>
              <a:t>. </a:t>
            </a:r>
            <a:r>
              <a:rPr lang="en-US" sz="2100" dirty="0">
                <a:solidFill>
                  <a:schemeClr val="accent6"/>
                </a:solidFill>
              </a:rPr>
              <a:t>B</a:t>
            </a:r>
            <a:endParaRPr lang="en-US" sz="2100" dirty="0">
              <a:cs typeface="B Nazanin" panose="00000400000000000000" pitchFamily="2" charset="-78"/>
            </a:endParaRPr>
          </a:p>
        </p:txBody>
      </p:sp>
      <p:sp>
        <p:nvSpPr>
          <p:cNvPr id="9" name="Title 2"/>
          <p:cNvSpPr>
            <a:spLocks noGrp="1"/>
          </p:cNvSpPr>
          <p:nvPr>
            <p:ph type="title"/>
          </p:nvPr>
        </p:nvSpPr>
        <p:spPr>
          <a:xfrm>
            <a:off x="0" y="-114300"/>
            <a:ext cx="9144000" cy="857250"/>
          </a:xfrm>
        </p:spPr>
        <p:txBody>
          <a:bodyPr>
            <a:normAutofit/>
          </a:bodyPr>
          <a:lstStyle/>
          <a:p>
            <a:pPr rtl="1">
              <a:lnSpc>
                <a:spcPts val="4000"/>
              </a:lnSpc>
            </a:pPr>
            <a:r>
              <a:rPr lang="ar-SA" dirty="0">
                <a:cs typeface="B Nazanin" panose="00000400000000000000" pitchFamily="2" charset="-78"/>
              </a:rPr>
              <a:t>بیماری دیابتی </a:t>
            </a:r>
            <a:r>
              <a:rPr lang="ar-SA" dirty="0" smtClean="0">
                <a:cs typeface="B Nazanin" panose="00000400000000000000" pitchFamily="2" charset="-78"/>
              </a:rPr>
              <a:t>کلیه</a:t>
            </a:r>
            <a:r>
              <a:rPr lang="en-US" dirty="0" smtClean="0">
                <a:cs typeface="B Nazanin" panose="00000400000000000000" pitchFamily="2" charset="-78"/>
              </a:rPr>
              <a:t> </a:t>
            </a:r>
            <a:r>
              <a:rPr lang="fa-IR" dirty="0" smtClean="0">
                <a:cs typeface="B Nazanin" panose="00000400000000000000" pitchFamily="2" charset="-78"/>
              </a:rPr>
              <a:t>(</a:t>
            </a:r>
            <a:r>
              <a:rPr lang="en-US" sz="2800" dirty="0">
                <a:cs typeface="B Nazanin" panose="00000400000000000000" pitchFamily="2" charset="-78"/>
              </a:rPr>
              <a:t>DKD</a:t>
            </a:r>
            <a:r>
              <a:rPr lang="fa-IR" dirty="0" smtClean="0">
                <a:cs typeface="B Nazanin" panose="00000400000000000000" pitchFamily="2" charset="-78"/>
              </a:rPr>
              <a:t> ) </a:t>
            </a:r>
            <a:r>
              <a:rPr lang="ar-SA" dirty="0">
                <a:cs typeface="B Nazanin" panose="00000400000000000000" pitchFamily="2" charset="-78"/>
              </a:rPr>
              <a:t>: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1806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Effect transition="in" filter="fade">
                                      <p:cBhvr>
                                        <p:cTn id="7" dur="500"/>
                                        <p:tgtEl>
                                          <p:spTgt spid="158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722">
                                            <p:txEl>
                                              <p:pRg st="1" end="1"/>
                                            </p:txEl>
                                          </p:spTgt>
                                        </p:tgtEl>
                                        <p:attrNameLst>
                                          <p:attrName>style.visibility</p:attrName>
                                        </p:attrNameLst>
                                      </p:cBhvr>
                                      <p:to>
                                        <p:strVal val="visible"/>
                                      </p:to>
                                    </p:set>
                                    <p:animEffect transition="in" filter="fade">
                                      <p:cBhvr>
                                        <p:cTn id="12" dur="500"/>
                                        <p:tgtEl>
                                          <p:spTgt spid="158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8722">
                                            <p:txEl>
                                              <p:pRg st="2" end="2"/>
                                            </p:txEl>
                                          </p:spTgt>
                                        </p:tgtEl>
                                        <p:attrNameLst>
                                          <p:attrName>style.visibility</p:attrName>
                                        </p:attrNameLst>
                                      </p:cBhvr>
                                      <p:to>
                                        <p:strVal val="visible"/>
                                      </p:to>
                                    </p:set>
                                    <p:animEffect transition="in" filter="fade">
                                      <p:cBhvr>
                                        <p:cTn id="17" dur="500"/>
                                        <p:tgtEl>
                                          <p:spTgt spid="158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8722">
                                            <p:txEl>
                                              <p:pRg st="3" end="3"/>
                                            </p:txEl>
                                          </p:spTgt>
                                        </p:tgtEl>
                                        <p:attrNameLst>
                                          <p:attrName>style.visibility</p:attrName>
                                        </p:attrNameLst>
                                      </p:cBhvr>
                                      <p:to>
                                        <p:strVal val="visible"/>
                                      </p:to>
                                    </p:set>
                                    <p:animEffect transition="in" filter="fade">
                                      <p:cBhvr>
                                        <p:cTn id="22" dur="500"/>
                                        <p:tgtEl>
                                          <p:spTgt spid="1587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8722">
                                            <p:txEl>
                                              <p:pRg st="4" end="4"/>
                                            </p:txEl>
                                          </p:spTgt>
                                        </p:tgtEl>
                                        <p:attrNameLst>
                                          <p:attrName>style.visibility</p:attrName>
                                        </p:attrNameLst>
                                      </p:cBhvr>
                                      <p:to>
                                        <p:strVal val="visible"/>
                                      </p:to>
                                    </p:set>
                                    <p:animEffect transition="in" filter="fade">
                                      <p:cBhvr>
                                        <p:cTn id="27" dur="500"/>
                                        <p:tgtEl>
                                          <p:spTgt spid="158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805722"/>
            <a:ext cx="8229600" cy="3829050"/>
          </a:xfrm>
        </p:spPr>
        <p:txBody>
          <a:bodyPr>
            <a:normAutofit/>
          </a:bodyPr>
          <a:lstStyle/>
          <a:p>
            <a:pPr marL="68580" indent="0" algn="r" rtl="1">
              <a:buNone/>
            </a:pPr>
            <a:r>
              <a:rPr lang="fa-IR" sz="3600" b="1" dirty="0">
                <a:solidFill>
                  <a:schemeClr val="accent6"/>
                </a:solidFill>
                <a:cs typeface="B Nazanin" panose="00000400000000000000" pitchFamily="2" charset="-78"/>
              </a:rPr>
              <a:t>درمان</a:t>
            </a:r>
            <a:r>
              <a:rPr lang="fa-IR" b="1" dirty="0">
                <a:solidFill>
                  <a:schemeClr val="accent6"/>
                </a:solidFill>
                <a:cs typeface="B Nazanin" panose="00000400000000000000" pitchFamily="2" charset="-78"/>
              </a:rPr>
              <a:t> </a:t>
            </a:r>
            <a:endParaRPr lang="fa-IR" b="1" dirty="0" smtClean="0">
              <a:solidFill>
                <a:schemeClr val="accent6"/>
              </a:solidFill>
              <a:cs typeface="B Nazanin" panose="00000400000000000000" pitchFamily="2" charset="-78"/>
            </a:endParaRPr>
          </a:p>
          <a:p>
            <a:pPr algn="r" rtl="1"/>
            <a:r>
              <a:rPr lang="ar-SA" dirty="0" smtClean="0">
                <a:cs typeface="B Nazanin" panose="00000400000000000000" pitchFamily="2" charset="-78"/>
              </a:rPr>
              <a:t>در </a:t>
            </a:r>
            <a:r>
              <a:rPr lang="ar-SA" dirty="0">
                <a:cs typeface="B Nazanin" panose="00000400000000000000" pitchFamily="2" charset="-78"/>
              </a:rPr>
              <a:t>مبتلایان به دیابت و هایپرتنشن غیرباردار یک </a:t>
            </a:r>
            <a:r>
              <a:rPr lang="ar-SA" dirty="0" smtClean="0">
                <a:cs typeface="B Nazanin" panose="00000400000000000000" pitchFamily="2" charset="-78"/>
              </a:rPr>
              <a:t>مهارکننده</a:t>
            </a:r>
            <a:r>
              <a:rPr lang="fa-IR" dirty="0" smtClean="0">
                <a:cs typeface="B Nazanin" panose="00000400000000000000" pitchFamily="2" charset="-78"/>
              </a:rPr>
              <a:t> </a:t>
            </a:r>
            <a:r>
              <a:rPr lang="en-US" sz="2400" dirty="0" smtClean="0">
                <a:cs typeface="B Nazanin" panose="00000400000000000000" pitchFamily="2" charset="-78"/>
              </a:rPr>
              <a:t>ACE</a:t>
            </a:r>
            <a:r>
              <a:rPr lang="fa-IR" dirty="0" smtClean="0">
                <a:cs typeface="B Nazanin" panose="00000400000000000000" pitchFamily="2" charset="-78"/>
              </a:rPr>
              <a:t> </a:t>
            </a:r>
            <a:r>
              <a:rPr lang="en-US" dirty="0" smtClean="0">
                <a:cs typeface="B Nazanin" panose="00000400000000000000" pitchFamily="2" charset="-78"/>
              </a:rPr>
              <a:t> </a:t>
            </a:r>
            <a:r>
              <a:rPr lang="ar-SA" dirty="0">
                <a:cs typeface="B Nazanin" panose="00000400000000000000" pitchFamily="2" charset="-78"/>
              </a:rPr>
              <a:t>یا</a:t>
            </a:r>
            <a:r>
              <a:rPr lang="en-US" dirty="0">
                <a:cs typeface="B Nazanin" panose="00000400000000000000" pitchFamily="2" charset="-78"/>
              </a:rPr>
              <a:t> </a:t>
            </a:r>
            <a:r>
              <a:rPr lang="en-US" sz="2400" dirty="0" smtClean="0">
                <a:cs typeface="B Nazanin" panose="00000400000000000000" pitchFamily="2" charset="-78"/>
              </a:rPr>
              <a:t>ARB</a:t>
            </a:r>
            <a:r>
              <a:rPr lang="fa-IR" dirty="0" smtClean="0">
                <a:cs typeface="B Nazanin" panose="00000400000000000000" pitchFamily="2" charset="-78"/>
              </a:rPr>
              <a:t> </a:t>
            </a:r>
            <a:r>
              <a:rPr lang="ar-SA" dirty="0" smtClean="0">
                <a:cs typeface="B Nazanin" panose="00000400000000000000" pitchFamily="2" charset="-78"/>
              </a:rPr>
              <a:t>برای </a:t>
            </a:r>
            <a:r>
              <a:rPr lang="ar-SA" dirty="0">
                <a:cs typeface="B Nazanin" panose="00000400000000000000" pitchFamily="2" charset="-78"/>
              </a:rPr>
              <a:t>آنهایی که افزایش </a:t>
            </a:r>
            <a:r>
              <a:rPr lang="ar-SA" dirty="0" smtClean="0">
                <a:cs typeface="B Nazanin" panose="00000400000000000000" pitchFamily="2" charset="-78"/>
              </a:rPr>
              <a:t>متوسط</a:t>
            </a:r>
            <a:r>
              <a:rPr lang="ar-SA" dirty="0">
                <a:cs typeface="B Nazanin" panose="00000400000000000000" pitchFamily="2" charset="-78"/>
              </a:rPr>
              <a:t> </a:t>
            </a:r>
            <a:r>
              <a:rPr lang="en-US" sz="2400" dirty="0" smtClean="0">
                <a:cs typeface="B Nazanin" panose="00000400000000000000" pitchFamily="2" charset="-78"/>
              </a:rPr>
              <a:t>UACR</a:t>
            </a:r>
            <a:r>
              <a:rPr lang="fa-IR" dirty="0" smtClean="0">
                <a:cs typeface="B Nazanin" panose="00000400000000000000" pitchFamily="2" charset="-78"/>
              </a:rPr>
              <a:t> (</a:t>
            </a:r>
            <a:r>
              <a:rPr lang="fa-IR" dirty="0">
                <a:cs typeface="B Nazanin" panose="00000400000000000000" pitchFamily="2" charset="-78"/>
              </a:rPr>
              <a:t>30 تا </a:t>
            </a:r>
            <a:r>
              <a:rPr lang="fa-IR" dirty="0" smtClean="0">
                <a:cs typeface="B Nazanin" panose="00000400000000000000" pitchFamily="2" charset="-78"/>
              </a:rPr>
              <a:t>299 ) </a:t>
            </a:r>
            <a:r>
              <a:rPr lang="en-US" dirty="0" smtClean="0">
                <a:cs typeface="B Nazanin" panose="00000400000000000000" pitchFamily="2" charset="-78"/>
              </a:rPr>
              <a:t> </a:t>
            </a:r>
            <a:r>
              <a:rPr lang="ar-SA" dirty="0" smtClean="0">
                <a:cs typeface="B Nazanin" panose="00000400000000000000" pitchFamily="2" charset="-78"/>
              </a:rPr>
              <a:t>دارند</a:t>
            </a:r>
            <a:r>
              <a:rPr lang="fa-IR" dirty="0" smtClean="0">
                <a:cs typeface="B Nazanin" panose="00000400000000000000" pitchFamily="2" charset="-78"/>
              </a:rPr>
              <a:t> </a:t>
            </a:r>
            <a:r>
              <a:rPr lang="ar-SA" dirty="0">
                <a:cs typeface="B Nazanin" panose="00000400000000000000" pitchFamily="2" charset="-78"/>
              </a:rPr>
              <a:t>توصیه می </a:t>
            </a:r>
            <a:r>
              <a:rPr lang="ar-SA" dirty="0" smtClean="0">
                <a:cs typeface="B Nazanin" panose="00000400000000000000" pitchFamily="2" charset="-78"/>
              </a:rPr>
              <a:t>شود</a:t>
            </a:r>
            <a:r>
              <a:rPr lang="fa-IR" dirty="0" smtClean="0">
                <a:cs typeface="B Nazanin" panose="00000400000000000000" pitchFamily="2" charset="-78"/>
              </a:rPr>
              <a:t>. </a:t>
            </a:r>
            <a:r>
              <a:rPr lang="en-US" dirty="0">
                <a:solidFill>
                  <a:schemeClr val="accent6"/>
                </a:solidFill>
              </a:rPr>
              <a:t>B</a:t>
            </a:r>
            <a:endParaRPr lang="fa-IR" dirty="0" smtClean="0">
              <a:cs typeface="B Nazanin" panose="00000400000000000000" pitchFamily="2" charset="-78"/>
            </a:endParaRPr>
          </a:p>
          <a:p>
            <a:pPr algn="r" rtl="1"/>
            <a:r>
              <a:rPr lang="ar-SA" dirty="0" smtClean="0">
                <a:cs typeface="B Nazanin" panose="00000400000000000000" pitchFamily="2" charset="-78"/>
              </a:rPr>
              <a:t>برای </a:t>
            </a:r>
            <a:r>
              <a:rPr lang="ar-SA" dirty="0">
                <a:cs typeface="B Nazanin" panose="00000400000000000000" pitchFamily="2" charset="-78"/>
              </a:rPr>
              <a:t>آنهایی که </a:t>
            </a:r>
            <a:r>
              <a:rPr lang="en-US" sz="2400" dirty="0">
                <a:cs typeface="B Nazanin" panose="00000400000000000000" pitchFamily="2" charset="-78"/>
              </a:rPr>
              <a:t>UACR</a:t>
            </a:r>
            <a:r>
              <a:rPr lang="ar-SA" dirty="0">
                <a:cs typeface="B Nazanin" panose="00000400000000000000" pitchFamily="2" charset="-78"/>
              </a:rPr>
              <a:t> مساوی </a:t>
            </a:r>
            <a:r>
              <a:rPr lang="ar-SA" dirty="0" smtClean="0">
                <a:cs typeface="B Nazanin" panose="00000400000000000000" pitchFamily="2" charset="-78"/>
              </a:rPr>
              <a:t>یا بیشتر </a:t>
            </a:r>
            <a:r>
              <a:rPr lang="ar-SA" dirty="0">
                <a:cs typeface="B Nazanin" panose="00000400000000000000" pitchFamily="2" charset="-78"/>
              </a:rPr>
              <a:t>از </a:t>
            </a:r>
            <a:r>
              <a:rPr lang="fa-IR" dirty="0">
                <a:cs typeface="B Nazanin" panose="00000400000000000000" pitchFamily="2" charset="-78"/>
              </a:rPr>
              <a:t>۳۰۰</a:t>
            </a:r>
            <a:r>
              <a:rPr lang="ar-SA" dirty="0">
                <a:cs typeface="B Nazanin" panose="00000400000000000000" pitchFamily="2" charset="-78"/>
              </a:rPr>
              <a:t> دارند و/یا </a:t>
            </a:r>
            <a:r>
              <a:rPr lang="en-US" sz="2400" dirty="0" err="1">
                <a:cs typeface="B Nazanin" panose="00000400000000000000" pitchFamily="2" charset="-78"/>
              </a:rPr>
              <a:t>eGFR</a:t>
            </a:r>
            <a:r>
              <a:rPr lang="en-US" dirty="0">
                <a:cs typeface="B Nazanin" panose="00000400000000000000" pitchFamily="2" charset="-78"/>
              </a:rPr>
              <a:t> </a:t>
            </a:r>
            <a:r>
              <a:rPr lang="ar-SA" dirty="0">
                <a:cs typeface="B Nazanin" panose="00000400000000000000" pitchFamily="2" charset="-78"/>
              </a:rPr>
              <a:t>کمتر از </a:t>
            </a:r>
            <a:r>
              <a:rPr lang="fa-IR" dirty="0" smtClean="0">
                <a:cs typeface="B Nazanin" panose="00000400000000000000" pitchFamily="2" charset="-78"/>
              </a:rPr>
              <a:t>۶۰ </a:t>
            </a:r>
            <a:r>
              <a:rPr lang="ar-SA" dirty="0" smtClean="0">
                <a:cs typeface="B Nazanin" panose="00000400000000000000" pitchFamily="2" charset="-78"/>
              </a:rPr>
              <a:t>دارند</a:t>
            </a:r>
            <a:r>
              <a:rPr lang="fa-IR" dirty="0" smtClean="0">
                <a:cs typeface="B Nazanin" panose="00000400000000000000" pitchFamily="2" charset="-78"/>
              </a:rPr>
              <a:t> </a:t>
            </a:r>
            <a:r>
              <a:rPr lang="ar-SA" dirty="0">
                <a:cs typeface="B Nazanin" panose="00000400000000000000" pitchFamily="2" charset="-78"/>
              </a:rPr>
              <a:t>به طور قوی توصیه می شود</a:t>
            </a:r>
            <a:r>
              <a:rPr lang="fa-IR" dirty="0">
                <a:cs typeface="B Nazanin" panose="00000400000000000000" pitchFamily="2" charset="-78"/>
              </a:rPr>
              <a:t> </a:t>
            </a:r>
            <a:r>
              <a:rPr lang="fa-IR" dirty="0" smtClean="0">
                <a:cs typeface="B Nazanin" panose="00000400000000000000" pitchFamily="2" charset="-78"/>
              </a:rPr>
              <a:t>. </a:t>
            </a:r>
            <a:r>
              <a:rPr lang="en-US" dirty="0">
                <a:solidFill>
                  <a:schemeClr val="accent6"/>
                </a:solidFill>
              </a:rPr>
              <a:t>A</a:t>
            </a:r>
            <a:endParaRPr lang="en-US" dirty="0">
              <a:cs typeface="B Nazanin" panose="00000400000000000000" pitchFamily="2" charset="-78"/>
            </a:endParaRPr>
          </a:p>
        </p:txBody>
      </p:sp>
      <p:sp>
        <p:nvSpPr>
          <p:cNvPr id="8" name="Title 2"/>
          <p:cNvSpPr>
            <a:spLocks noGrp="1"/>
          </p:cNvSpPr>
          <p:nvPr>
            <p:ph type="title"/>
          </p:nvPr>
        </p:nvSpPr>
        <p:spPr>
          <a:xfrm>
            <a:off x="0" y="-114300"/>
            <a:ext cx="9144000" cy="857250"/>
          </a:xfrm>
        </p:spPr>
        <p:txBody>
          <a:bodyPr>
            <a:normAutofit/>
          </a:bodyPr>
          <a:lstStyle/>
          <a:p>
            <a:pPr rtl="1">
              <a:lnSpc>
                <a:spcPts val="4000"/>
              </a:lnSpc>
            </a:pPr>
            <a:r>
              <a:rPr lang="ar-SA" dirty="0">
                <a:cs typeface="B Nazanin" panose="00000400000000000000" pitchFamily="2" charset="-78"/>
              </a:rPr>
              <a:t>بیماری دیابتی </a:t>
            </a:r>
            <a:r>
              <a:rPr lang="ar-SA" dirty="0" smtClean="0">
                <a:cs typeface="B Nazanin" panose="00000400000000000000" pitchFamily="2" charset="-78"/>
              </a:rPr>
              <a:t>کلیه</a:t>
            </a:r>
            <a:r>
              <a:rPr lang="en-US" dirty="0" smtClean="0">
                <a:cs typeface="B Nazanin" panose="00000400000000000000" pitchFamily="2" charset="-78"/>
              </a:rPr>
              <a:t> </a:t>
            </a:r>
            <a:r>
              <a:rPr lang="fa-IR" dirty="0" smtClean="0">
                <a:cs typeface="B Nazanin" panose="00000400000000000000" pitchFamily="2" charset="-78"/>
              </a:rPr>
              <a:t>(</a:t>
            </a:r>
            <a:r>
              <a:rPr lang="en-US" sz="2800" dirty="0">
                <a:cs typeface="B Nazanin" panose="00000400000000000000" pitchFamily="2" charset="-78"/>
              </a:rPr>
              <a:t>DKD</a:t>
            </a:r>
            <a:r>
              <a:rPr lang="fa-IR" dirty="0" smtClean="0">
                <a:cs typeface="B Nazanin" panose="00000400000000000000" pitchFamily="2" charset="-78"/>
              </a:rPr>
              <a:t> ) </a:t>
            </a:r>
            <a:r>
              <a:rPr lang="ar-SA" dirty="0">
                <a:cs typeface="B Nazanin" panose="00000400000000000000" pitchFamily="2" charset="-78"/>
              </a:rPr>
              <a:t>: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9973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0">
                                            <p:txEl>
                                              <p:pRg st="0" end="0"/>
                                            </p:txEl>
                                          </p:spTgt>
                                        </p:tgtEl>
                                        <p:attrNameLst>
                                          <p:attrName>style.visibility</p:attrName>
                                        </p:attrNameLst>
                                      </p:cBhvr>
                                      <p:to>
                                        <p:strVal val="visible"/>
                                      </p:to>
                                    </p:set>
                                    <p:animEffect transition="in" filter="fade">
                                      <p:cBhvr>
                                        <p:cTn id="7" dur="500"/>
                                        <p:tgtEl>
                                          <p:spTgt spid="160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770">
                                            <p:txEl>
                                              <p:pRg st="1" end="1"/>
                                            </p:txEl>
                                          </p:spTgt>
                                        </p:tgtEl>
                                        <p:attrNameLst>
                                          <p:attrName>style.visibility</p:attrName>
                                        </p:attrNameLst>
                                      </p:cBhvr>
                                      <p:to>
                                        <p:strVal val="visible"/>
                                      </p:to>
                                    </p:set>
                                    <p:animEffect transition="in" filter="fade">
                                      <p:cBhvr>
                                        <p:cTn id="12" dur="500"/>
                                        <p:tgtEl>
                                          <p:spTgt spid="160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0770">
                                            <p:txEl>
                                              <p:pRg st="2" end="2"/>
                                            </p:txEl>
                                          </p:spTgt>
                                        </p:tgtEl>
                                        <p:attrNameLst>
                                          <p:attrName>style.visibility</p:attrName>
                                        </p:attrNameLst>
                                      </p:cBhvr>
                                      <p:to>
                                        <p:strVal val="visible"/>
                                      </p:to>
                                    </p:set>
                                    <p:animEffect transition="in" filter="fade">
                                      <p:cBhvr>
                                        <p:cTn id="17" dur="500"/>
                                        <p:tgtEl>
                                          <p:spTgt spid="160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a:bodyPr>
          <a:lstStyle/>
          <a:p>
            <a:pPr marL="68580" indent="0" algn="r" rtl="1">
              <a:buNone/>
            </a:pPr>
            <a:r>
              <a:rPr lang="fa-IR" sz="3600" b="1" dirty="0">
                <a:solidFill>
                  <a:schemeClr val="accent6"/>
                </a:solidFill>
                <a:cs typeface="B Nazanin" panose="00000400000000000000" pitchFamily="2" charset="-78"/>
              </a:rPr>
              <a:t>درمان</a:t>
            </a:r>
            <a:r>
              <a:rPr lang="fa-IR" sz="3200" b="1" dirty="0">
                <a:solidFill>
                  <a:schemeClr val="accent6"/>
                </a:solidFill>
                <a:cs typeface="B Nazanin" panose="00000400000000000000" pitchFamily="2" charset="-78"/>
              </a:rPr>
              <a:t> </a:t>
            </a:r>
            <a:endParaRPr lang="fa-IR" sz="3200" b="1" dirty="0" smtClean="0">
              <a:solidFill>
                <a:schemeClr val="accent6"/>
              </a:solidFill>
              <a:cs typeface="B Nazanin" panose="00000400000000000000" pitchFamily="2" charset="-78"/>
            </a:endParaRPr>
          </a:p>
          <a:p>
            <a:pPr algn="r" rtl="1"/>
            <a:r>
              <a:rPr lang="ar-SA" sz="3200" dirty="0" smtClean="0">
                <a:cs typeface="B Nazanin" panose="00000400000000000000" pitchFamily="2" charset="-78"/>
              </a:rPr>
              <a:t>در </a:t>
            </a:r>
            <a:r>
              <a:rPr lang="ar-SA" sz="3200" dirty="0">
                <a:cs typeface="B Nazanin" panose="00000400000000000000" pitchFamily="2" charset="-78"/>
              </a:rPr>
              <a:t>بیماران دریافت کننده  مهارکننده</a:t>
            </a:r>
            <a:r>
              <a:rPr lang="en-US" sz="3200" dirty="0">
                <a:cs typeface="B Nazanin" panose="00000400000000000000" pitchFamily="2" charset="-78"/>
              </a:rPr>
              <a:t> </a:t>
            </a:r>
            <a:r>
              <a:rPr lang="en-US" sz="2400" dirty="0">
                <a:cs typeface="B Nazanin" panose="00000400000000000000" pitchFamily="2" charset="-78"/>
              </a:rPr>
              <a:t>ACE</a:t>
            </a:r>
            <a:r>
              <a:rPr lang="en-US" sz="3200" dirty="0">
                <a:cs typeface="B Nazanin" panose="00000400000000000000" pitchFamily="2" charset="-78"/>
              </a:rPr>
              <a:t> , </a:t>
            </a:r>
            <a:r>
              <a:rPr lang="en-US" sz="2400" dirty="0">
                <a:cs typeface="B Nazanin" panose="00000400000000000000" pitchFamily="2" charset="-78"/>
              </a:rPr>
              <a:t>ARB</a:t>
            </a:r>
            <a:r>
              <a:rPr lang="en-US" sz="3200" dirty="0">
                <a:cs typeface="B Nazanin" panose="00000400000000000000" pitchFamily="2" charset="-78"/>
              </a:rPr>
              <a:t>  </a:t>
            </a:r>
            <a:r>
              <a:rPr lang="ar-SA" sz="3200" dirty="0">
                <a:cs typeface="B Nazanin" panose="00000400000000000000" pitchFamily="2" charset="-78"/>
              </a:rPr>
              <a:t>یا دیورتیک, به طور دوره ای</a:t>
            </a:r>
            <a:r>
              <a:rPr lang="ar-SA" sz="3200" dirty="0">
                <a:solidFill>
                  <a:srgbClr val="FFFF00"/>
                </a:solidFill>
                <a:cs typeface="B Nazanin" panose="00000400000000000000" pitchFamily="2" charset="-78"/>
              </a:rPr>
              <a:t> کراتینین سرم</a:t>
            </a:r>
            <a:r>
              <a:rPr lang="ar-SA" sz="3200" dirty="0">
                <a:cs typeface="B Nazanin" panose="00000400000000000000" pitchFamily="2" charset="-78"/>
              </a:rPr>
              <a:t> و </a:t>
            </a:r>
            <a:r>
              <a:rPr lang="ar-SA" sz="3200" dirty="0">
                <a:solidFill>
                  <a:srgbClr val="FFFF00"/>
                </a:solidFill>
                <a:cs typeface="B Nazanin" panose="00000400000000000000" pitchFamily="2" charset="-78"/>
              </a:rPr>
              <a:t>پتاسیم</a:t>
            </a:r>
            <a:r>
              <a:rPr lang="ar-SA" sz="3200" dirty="0">
                <a:cs typeface="B Nazanin" panose="00000400000000000000" pitchFamily="2" charset="-78"/>
              </a:rPr>
              <a:t> را پایش </a:t>
            </a:r>
            <a:r>
              <a:rPr lang="ar-SA" sz="3200" dirty="0" smtClean="0">
                <a:cs typeface="B Nazanin" panose="00000400000000000000" pitchFamily="2" charset="-78"/>
              </a:rPr>
              <a:t>نمایید</a:t>
            </a:r>
            <a:r>
              <a:rPr lang="fa-IR" sz="3200" dirty="0" smtClean="0">
                <a:cs typeface="B Nazanin" panose="00000400000000000000" pitchFamily="2" charset="-78"/>
              </a:rPr>
              <a:t>. </a:t>
            </a:r>
            <a:r>
              <a:rPr lang="en-US" sz="3200" dirty="0">
                <a:solidFill>
                  <a:schemeClr val="accent6"/>
                </a:solidFill>
              </a:rPr>
              <a:t>B</a:t>
            </a:r>
            <a:endParaRPr lang="en-US" sz="3200" dirty="0">
              <a:cs typeface="B Nazanin" panose="00000400000000000000" pitchFamily="2" charset="-78"/>
            </a:endParaRPr>
          </a:p>
          <a:p>
            <a:pPr algn="r" rtl="1"/>
            <a:r>
              <a:rPr lang="ar-SA" sz="3200" dirty="0">
                <a:cs typeface="B Nazanin" panose="00000400000000000000" pitchFamily="2" charset="-78"/>
              </a:rPr>
              <a:t>ادامه </a:t>
            </a:r>
            <a:r>
              <a:rPr lang="ar-SA" sz="3200" dirty="0" smtClean="0">
                <a:cs typeface="B Nazanin" panose="00000400000000000000" pitchFamily="2" charset="-78"/>
              </a:rPr>
              <a:t>پایش</a:t>
            </a:r>
            <a:r>
              <a:rPr lang="en-US" sz="2400" dirty="0" smtClean="0">
                <a:cs typeface="B Nazanin" panose="00000400000000000000" pitchFamily="2" charset="-78"/>
              </a:rPr>
              <a:t>UACR</a:t>
            </a:r>
            <a:r>
              <a:rPr lang="fa-IR" dirty="0" smtClean="0">
                <a:cs typeface="B Nazanin" panose="00000400000000000000" pitchFamily="2" charset="-78"/>
              </a:rPr>
              <a:t> </a:t>
            </a:r>
            <a:r>
              <a:rPr lang="en-US" sz="3200" dirty="0" smtClean="0">
                <a:cs typeface="B Nazanin" panose="00000400000000000000" pitchFamily="2" charset="-78"/>
              </a:rPr>
              <a:t> </a:t>
            </a:r>
            <a:r>
              <a:rPr lang="ar-SA" sz="3200" dirty="0">
                <a:cs typeface="B Nazanin" panose="00000400000000000000" pitchFamily="2" charset="-78"/>
              </a:rPr>
              <a:t>در بیماران دارای آلبومینوری تحت درمان با مهار </a:t>
            </a:r>
            <a:r>
              <a:rPr lang="ar-SA" sz="3200" dirty="0" smtClean="0">
                <a:cs typeface="B Nazanin" panose="00000400000000000000" pitchFamily="2" charset="-78"/>
              </a:rPr>
              <a:t>کننده</a:t>
            </a:r>
            <a:r>
              <a:rPr lang="en-US" sz="2400" dirty="0" smtClean="0">
                <a:cs typeface="B Nazanin" panose="00000400000000000000" pitchFamily="2" charset="-78"/>
              </a:rPr>
              <a:t>ACE</a:t>
            </a:r>
            <a:r>
              <a:rPr lang="fa-IR" dirty="0" smtClean="0">
                <a:cs typeface="B Nazanin" panose="00000400000000000000" pitchFamily="2" charset="-78"/>
              </a:rPr>
              <a:t> </a:t>
            </a:r>
            <a:r>
              <a:rPr lang="en-US" sz="3200" dirty="0">
                <a:cs typeface="B Nazanin" panose="00000400000000000000" pitchFamily="2" charset="-78"/>
              </a:rPr>
              <a:t> </a:t>
            </a:r>
            <a:r>
              <a:rPr lang="ar-SA" sz="3200" dirty="0" smtClean="0">
                <a:cs typeface="B Nazanin" panose="00000400000000000000" pitchFamily="2" charset="-78"/>
              </a:rPr>
              <a:t>یا</a:t>
            </a:r>
            <a:r>
              <a:rPr lang="en-US" sz="3200" dirty="0" smtClean="0">
                <a:cs typeface="B Nazanin" panose="00000400000000000000" pitchFamily="2" charset="-78"/>
              </a:rPr>
              <a:t> </a:t>
            </a:r>
            <a:r>
              <a:rPr lang="en-US" sz="2400" dirty="0" smtClean="0">
                <a:cs typeface="B Nazanin" panose="00000400000000000000" pitchFamily="2" charset="-78"/>
              </a:rPr>
              <a:t>ARB</a:t>
            </a:r>
            <a:r>
              <a:rPr lang="en-US" sz="3200" dirty="0" smtClean="0">
                <a:cs typeface="B Nazanin" panose="00000400000000000000" pitchFamily="2" charset="-78"/>
              </a:rPr>
              <a:t> </a:t>
            </a:r>
            <a:r>
              <a:rPr lang="ar-SA" sz="3200" dirty="0">
                <a:cs typeface="B Nazanin" panose="00000400000000000000" pitchFamily="2" charset="-78"/>
              </a:rPr>
              <a:t>برای ارزیابی پاسخ به درمان و پیشرفت بیماری دیابتی کلیه منطقی </a:t>
            </a:r>
            <a:r>
              <a:rPr lang="ar-SA" sz="3200" dirty="0" smtClean="0">
                <a:cs typeface="B Nazanin" panose="00000400000000000000" pitchFamily="2" charset="-78"/>
              </a:rPr>
              <a:t>است</a:t>
            </a:r>
            <a:r>
              <a:rPr lang="fa-IR" sz="3200" dirty="0" smtClean="0">
                <a:cs typeface="B Nazanin" panose="00000400000000000000" pitchFamily="2" charset="-78"/>
              </a:rPr>
              <a:t>. </a:t>
            </a:r>
            <a:r>
              <a:rPr lang="en-US" sz="3200" dirty="0">
                <a:solidFill>
                  <a:schemeClr val="accent6"/>
                </a:solidFill>
              </a:rPr>
              <a:t>E</a:t>
            </a:r>
            <a:endParaRPr lang="en-US" sz="3200" dirty="0">
              <a:cs typeface="B Nazanin" panose="00000400000000000000" pitchFamily="2" charset="-78"/>
            </a:endParaRPr>
          </a:p>
        </p:txBody>
      </p:sp>
      <p:sp>
        <p:nvSpPr>
          <p:cNvPr id="8" name="Title 2"/>
          <p:cNvSpPr>
            <a:spLocks noGrp="1"/>
          </p:cNvSpPr>
          <p:nvPr>
            <p:ph type="title"/>
          </p:nvPr>
        </p:nvSpPr>
        <p:spPr>
          <a:xfrm>
            <a:off x="0" y="-114300"/>
            <a:ext cx="9144000" cy="857250"/>
          </a:xfrm>
        </p:spPr>
        <p:txBody>
          <a:bodyPr>
            <a:normAutofit/>
          </a:bodyPr>
          <a:lstStyle/>
          <a:p>
            <a:pPr rtl="1">
              <a:lnSpc>
                <a:spcPts val="4000"/>
              </a:lnSpc>
            </a:pPr>
            <a:r>
              <a:rPr lang="ar-SA" dirty="0">
                <a:cs typeface="B Nazanin" panose="00000400000000000000" pitchFamily="2" charset="-78"/>
              </a:rPr>
              <a:t>بیماری دیابتی </a:t>
            </a:r>
            <a:r>
              <a:rPr lang="ar-SA" dirty="0" smtClean="0">
                <a:cs typeface="B Nazanin" panose="00000400000000000000" pitchFamily="2" charset="-78"/>
              </a:rPr>
              <a:t>کلیه</a:t>
            </a:r>
            <a:r>
              <a:rPr lang="fa-IR" dirty="0" smtClean="0">
                <a:cs typeface="B Nazanin" panose="00000400000000000000" pitchFamily="2" charset="-78"/>
              </a:rPr>
              <a:t>(</a:t>
            </a:r>
            <a:r>
              <a:rPr lang="en-US" sz="2800" dirty="0">
                <a:cs typeface="B Nazanin" panose="00000400000000000000" pitchFamily="2" charset="-78"/>
              </a:rPr>
              <a:t>DKD</a:t>
            </a:r>
            <a:r>
              <a:rPr lang="fa-IR" dirty="0" smtClean="0">
                <a:cs typeface="B Nazanin" panose="00000400000000000000" pitchFamily="2" charset="-78"/>
              </a:rPr>
              <a:t> ) </a:t>
            </a:r>
            <a:r>
              <a:rPr lang="ar-SA" dirty="0">
                <a:cs typeface="B Nazanin" panose="00000400000000000000" pitchFamily="2" charset="-78"/>
              </a:rPr>
              <a:t>: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34507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0">
                                            <p:txEl>
                                              <p:pRg st="0" end="0"/>
                                            </p:txEl>
                                          </p:spTgt>
                                        </p:tgtEl>
                                        <p:attrNameLst>
                                          <p:attrName>style.visibility</p:attrName>
                                        </p:attrNameLst>
                                      </p:cBhvr>
                                      <p:to>
                                        <p:strVal val="visible"/>
                                      </p:to>
                                    </p:set>
                                    <p:animEffect transition="in" filter="fade">
                                      <p:cBhvr>
                                        <p:cTn id="7" dur="500"/>
                                        <p:tgtEl>
                                          <p:spTgt spid="160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770">
                                            <p:txEl>
                                              <p:pRg st="1" end="1"/>
                                            </p:txEl>
                                          </p:spTgt>
                                        </p:tgtEl>
                                        <p:attrNameLst>
                                          <p:attrName>style.visibility</p:attrName>
                                        </p:attrNameLst>
                                      </p:cBhvr>
                                      <p:to>
                                        <p:strVal val="visible"/>
                                      </p:to>
                                    </p:set>
                                    <p:animEffect transition="in" filter="fade">
                                      <p:cBhvr>
                                        <p:cTn id="12" dur="500"/>
                                        <p:tgtEl>
                                          <p:spTgt spid="160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0770">
                                            <p:txEl>
                                              <p:pRg st="2" end="2"/>
                                            </p:txEl>
                                          </p:spTgt>
                                        </p:tgtEl>
                                        <p:attrNameLst>
                                          <p:attrName>style.visibility</p:attrName>
                                        </p:attrNameLst>
                                      </p:cBhvr>
                                      <p:to>
                                        <p:strVal val="visible"/>
                                      </p:to>
                                    </p:set>
                                    <p:animEffect transition="in" filter="fade">
                                      <p:cBhvr>
                                        <p:cTn id="17" dur="500"/>
                                        <p:tgtEl>
                                          <p:spTgt spid="160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a:bodyPr>
          <a:lstStyle/>
          <a:p>
            <a:pPr marL="68580" indent="0" algn="r" rtl="1">
              <a:buNone/>
            </a:pPr>
            <a:r>
              <a:rPr lang="fa-IR" sz="3600" b="1" dirty="0">
                <a:solidFill>
                  <a:schemeClr val="accent6"/>
                </a:solidFill>
                <a:cs typeface="B Nazanin" panose="00000400000000000000" pitchFamily="2" charset="-78"/>
              </a:rPr>
              <a:t>درمان </a:t>
            </a:r>
            <a:endParaRPr lang="fa-IR" sz="3600" b="1" dirty="0" smtClean="0">
              <a:solidFill>
                <a:schemeClr val="accent6"/>
              </a:solidFill>
              <a:cs typeface="B Nazanin" panose="00000400000000000000" pitchFamily="2" charset="-78"/>
            </a:endParaRPr>
          </a:p>
          <a:p>
            <a:pPr algn="r" rtl="1"/>
            <a:r>
              <a:rPr lang="ar-SA" dirty="0" smtClean="0">
                <a:cs typeface="B Nazanin" panose="00000400000000000000" pitchFamily="2" charset="-78"/>
              </a:rPr>
              <a:t>یک </a:t>
            </a:r>
            <a:r>
              <a:rPr lang="ar-SA" dirty="0">
                <a:cs typeface="B Nazanin" panose="00000400000000000000" pitchFamily="2" charset="-78"/>
              </a:rPr>
              <a:t>مهارکننده</a:t>
            </a:r>
            <a:r>
              <a:rPr lang="en-US" dirty="0">
                <a:cs typeface="B Nazanin" panose="00000400000000000000" pitchFamily="2" charset="-78"/>
              </a:rPr>
              <a:t> </a:t>
            </a:r>
            <a:r>
              <a:rPr lang="en-US" sz="2400" dirty="0">
                <a:cs typeface="B Nazanin" panose="00000400000000000000" pitchFamily="2" charset="-78"/>
              </a:rPr>
              <a:t>ACE</a:t>
            </a:r>
            <a:r>
              <a:rPr lang="en-US" dirty="0">
                <a:cs typeface="B Nazanin" panose="00000400000000000000" pitchFamily="2" charset="-78"/>
              </a:rPr>
              <a:t> </a:t>
            </a:r>
            <a:r>
              <a:rPr lang="ar-SA" dirty="0">
                <a:cs typeface="B Nazanin" panose="00000400000000000000" pitchFamily="2" charset="-78"/>
              </a:rPr>
              <a:t>یا</a:t>
            </a:r>
            <a:r>
              <a:rPr lang="en-US" dirty="0">
                <a:cs typeface="B Nazanin" panose="00000400000000000000" pitchFamily="2" charset="-78"/>
              </a:rPr>
              <a:t> </a:t>
            </a:r>
            <a:r>
              <a:rPr lang="en-US" sz="2400" dirty="0">
                <a:cs typeface="B Nazanin" panose="00000400000000000000" pitchFamily="2" charset="-78"/>
              </a:rPr>
              <a:t>ARB</a:t>
            </a:r>
            <a:r>
              <a:rPr lang="en-US" dirty="0">
                <a:cs typeface="B Nazanin" panose="00000400000000000000" pitchFamily="2" charset="-78"/>
              </a:rPr>
              <a:t>  </a:t>
            </a:r>
            <a:r>
              <a:rPr lang="ar-SA" dirty="0">
                <a:cs typeface="B Nazanin" panose="00000400000000000000" pitchFamily="2" charset="-78"/>
              </a:rPr>
              <a:t>به عنوان پیشگیری اولیه از بیماری دیابتی کلیه در بیماران مبتلا به دیابت که فشار خون  طبیعی دارند</a:t>
            </a:r>
            <a:r>
              <a:rPr lang="en-US" dirty="0">
                <a:cs typeface="B Nazanin" panose="00000400000000000000" pitchFamily="2" charset="-78"/>
              </a:rPr>
              <a:t> </a:t>
            </a:r>
            <a:r>
              <a:rPr lang="fa-IR" dirty="0" smtClean="0">
                <a:cs typeface="B Nazanin" panose="00000400000000000000" pitchFamily="2" charset="-78"/>
              </a:rPr>
              <a:t> </a:t>
            </a:r>
            <a:r>
              <a:rPr lang="en-US" sz="2400" dirty="0" smtClean="0">
                <a:cs typeface="B Nazanin" panose="00000400000000000000" pitchFamily="2" charset="-78"/>
              </a:rPr>
              <a:t>UACR</a:t>
            </a:r>
            <a:r>
              <a:rPr lang="en-US" dirty="0">
                <a:cs typeface="B Nazanin" panose="00000400000000000000" pitchFamily="2" charset="-78"/>
              </a:rPr>
              <a:t> </a:t>
            </a:r>
            <a:r>
              <a:rPr lang="ar-SA" dirty="0" smtClean="0">
                <a:cs typeface="B Nazanin" panose="00000400000000000000" pitchFamily="2" charset="-78"/>
              </a:rPr>
              <a:t> </a:t>
            </a:r>
            <a:r>
              <a:rPr lang="ar-SA" dirty="0">
                <a:cs typeface="B Nazanin" panose="00000400000000000000" pitchFamily="2" charset="-78"/>
              </a:rPr>
              <a:t>طبیعی </a:t>
            </a:r>
            <a:r>
              <a:rPr lang="ar-SA" dirty="0" smtClean="0">
                <a:cs typeface="B Nazanin" panose="00000400000000000000" pitchFamily="2" charset="-78"/>
              </a:rPr>
              <a:t>دارند</a:t>
            </a:r>
            <a:r>
              <a:rPr lang="fa-IR" dirty="0" smtClean="0">
                <a:cs typeface="B Nazanin" panose="00000400000000000000" pitchFamily="2" charset="-78"/>
              </a:rPr>
              <a:t> </a:t>
            </a:r>
            <a:r>
              <a:rPr lang="ar-SA" dirty="0" smtClean="0">
                <a:cs typeface="B Nazanin" panose="00000400000000000000" pitchFamily="2" charset="-78"/>
              </a:rPr>
              <a:t>( </a:t>
            </a:r>
            <a:r>
              <a:rPr lang="ar-SA" dirty="0">
                <a:cs typeface="B Nazanin" panose="00000400000000000000" pitchFamily="2" charset="-78"/>
              </a:rPr>
              <a:t>کمتر از </a:t>
            </a:r>
            <a:r>
              <a:rPr lang="fa-IR" dirty="0" smtClean="0">
                <a:cs typeface="B Nazanin" panose="00000400000000000000" pitchFamily="2" charset="-78"/>
              </a:rPr>
              <a:t>۳۰ )</a:t>
            </a:r>
            <a:r>
              <a:rPr lang="en-US" dirty="0" smtClean="0">
                <a:cs typeface="B Nazanin" panose="00000400000000000000" pitchFamily="2" charset="-78"/>
              </a:rPr>
              <a:t> </a:t>
            </a:r>
            <a:r>
              <a:rPr lang="ar-SA" dirty="0">
                <a:cs typeface="B Nazanin" panose="00000400000000000000" pitchFamily="2" charset="-78"/>
              </a:rPr>
              <a:t>و  </a:t>
            </a:r>
            <a:r>
              <a:rPr lang="en-US" sz="2400" dirty="0" err="1" smtClean="0">
                <a:cs typeface="B Nazanin" panose="00000400000000000000" pitchFamily="2" charset="-78"/>
              </a:rPr>
              <a:t>eGFR</a:t>
            </a:r>
            <a:r>
              <a:rPr lang="fa-IR" sz="2400" dirty="0" smtClean="0">
                <a:cs typeface="B Nazanin" panose="00000400000000000000" pitchFamily="2" charset="-78"/>
              </a:rPr>
              <a:t> </a:t>
            </a:r>
            <a:r>
              <a:rPr lang="en-US" dirty="0">
                <a:cs typeface="B Nazanin" panose="00000400000000000000" pitchFamily="2" charset="-78"/>
              </a:rPr>
              <a:t>  </a:t>
            </a:r>
            <a:r>
              <a:rPr lang="ar-SA" dirty="0">
                <a:cs typeface="B Nazanin" panose="00000400000000000000" pitchFamily="2" charset="-78"/>
              </a:rPr>
              <a:t>آنها طبیعی است  توصیه نمی </a:t>
            </a:r>
            <a:r>
              <a:rPr lang="ar-SA" dirty="0" smtClean="0">
                <a:cs typeface="B Nazanin" panose="00000400000000000000" pitchFamily="2" charset="-78"/>
              </a:rPr>
              <a:t>شود</a:t>
            </a:r>
            <a:r>
              <a:rPr lang="fa-IR" dirty="0" smtClean="0">
                <a:cs typeface="B Nazanin" panose="00000400000000000000" pitchFamily="2" charset="-78"/>
              </a:rPr>
              <a:t>. </a:t>
            </a:r>
            <a:r>
              <a:rPr lang="en-US" dirty="0">
                <a:solidFill>
                  <a:schemeClr val="accent6"/>
                </a:solidFill>
              </a:rPr>
              <a:t>B</a:t>
            </a:r>
            <a:endParaRPr lang="en-US" dirty="0">
              <a:cs typeface="B Nazanin" panose="00000400000000000000" pitchFamily="2" charset="-78"/>
            </a:endParaRPr>
          </a:p>
          <a:p>
            <a:pPr algn="r" rtl="1"/>
            <a:r>
              <a:rPr lang="ar-SA" dirty="0">
                <a:cs typeface="B Nazanin" panose="00000400000000000000" pitchFamily="2" charset="-78"/>
              </a:rPr>
              <a:t>هنگامی </a:t>
            </a:r>
            <a:r>
              <a:rPr lang="ar-SA" dirty="0" smtClean="0">
                <a:cs typeface="B Nazanin" panose="00000400000000000000" pitchFamily="2" charset="-78"/>
              </a:rPr>
              <a:t>که</a:t>
            </a:r>
            <a:r>
              <a:rPr lang="fa-IR" dirty="0" smtClean="0">
                <a:cs typeface="B Nazanin" panose="00000400000000000000" pitchFamily="2" charset="-78"/>
              </a:rPr>
              <a:t> </a:t>
            </a:r>
            <a:r>
              <a:rPr lang="en-US" sz="2400" dirty="0" err="1" smtClean="0">
                <a:cs typeface="B Nazanin" panose="00000400000000000000" pitchFamily="2" charset="-78"/>
              </a:rPr>
              <a:t>eGFR</a:t>
            </a:r>
            <a:r>
              <a:rPr lang="fa-IR" sz="2400" dirty="0" smtClean="0">
                <a:cs typeface="B Nazanin" panose="00000400000000000000" pitchFamily="2" charset="-78"/>
              </a:rPr>
              <a:t> </a:t>
            </a:r>
            <a:r>
              <a:rPr lang="en-US" dirty="0">
                <a:cs typeface="B Nazanin" panose="00000400000000000000" pitchFamily="2" charset="-78"/>
              </a:rPr>
              <a:t>  </a:t>
            </a:r>
            <a:r>
              <a:rPr lang="ar-SA" dirty="0">
                <a:cs typeface="B Nazanin" panose="00000400000000000000" pitchFamily="2" charset="-78"/>
              </a:rPr>
              <a:t>کمتر از 60 </a:t>
            </a:r>
            <a:r>
              <a:rPr lang="fa-IR" dirty="0" smtClean="0">
                <a:cs typeface="B Nazanin" panose="00000400000000000000" pitchFamily="2" charset="-78"/>
              </a:rPr>
              <a:t>ا</a:t>
            </a:r>
            <a:r>
              <a:rPr lang="ar-SA" dirty="0" smtClean="0">
                <a:cs typeface="B Nazanin" panose="00000400000000000000" pitchFamily="2" charset="-78"/>
              </a:rPr>
              <a:t>ست </a:t>
            </a:r>
            <a:r>
              <a:rPr lang="ar-SA" dirty="0">
                <a:cs typeface="B Nazanin" panose="00000400000000000000" pitchFamily="2" charset="-78"/>
              </a:rPr>
              <a:t>عوارض بالقوه</a:t>
            </a:r>
            <a:r>
              <a:rPr lang="en-US" dirty="0">
                <a:cs typeface="B Nazanin" panose="00000400000000000000" pitchFamily="2" charset="-78"/>
              </a:rPr>
              <a:t> </a:t>
            </a:r>
            <a:r>
              <a:rPr lang="en-US" sz="2400" dirty="0">
                <a:cs typeface="B Nazanin" panose="00000400000000000000" pitchFamily="2" charset="-78"/>
              </a:rPr>
              <a:t>DKD</a:t>
            </a:r>
            <a:r>
              <a:rPr lang="en-US" dirty="0">
                <a:cs typeface="B Nazanin" panose="00000400000000000000" pitchFamily="2" charset="-78"/>
              </a:rPr>
              <a:t>  </a:t>
            </a:r>
            <a:r>
              <a:rPr lang="ar-SA" dirty="0">
                <a:cs typeface="B Nazanin" panose="00000400000000000000" pitchFamily="2" charset="-78"/>
              </a:rPr>
              <a:t>را ارزیابی و مدیریت </a:t>
            </a:r>
            <a:r>
              <a:rPr lang="ar-SA" dirty="0" smtClean="0">
                <a:cs typeface="B Nazanin" panose="00000400000000000000" pitchFamily="2" charset="-78"/>
              </a:rPr>
              <a:t>نمایید</a:t>
            </a:r>
            <a:r>
              <a:rPr lang="fa-IR" dirty="0" smtClean="0">
                <a:cs typeface="B Nazanin" panose="00000400000000000000" pitchFamily="2" charset="-78"/>
              </a:rPr>
              <a:t>. </a:t>
            </a:r>
            <a:r>
              <a:rPr lang="en-US" dirty="0">
                <a:solidFill>
                  <a:schemeClr val="accent6"/>
                </a:solidFill>
              </a:rPr>
              <a:t>E</a:t>
            </a:r>
            <a:endParaRPr lang="en-US" dirty="0">
              <a:cs typeface="B Nazanin" panose="00000400000000000000" pitchFamily="2" charset="-78"/>
            </a:endParaRPr>
          </a:p>
        </p:txBody>
      </p:sp>
      <p:sp>
        <p:nvSpPr>
          <p:cNvPr id="8" name="Title 2"/>
          <p:cNvSpPr>
            <a:spLocks noGrp="1"/>
          </p:cNvSpPr>
          <p:nvPr>
            <p:ph type="title"/>
          </p:nvPr>
        </p:nvSpPr>
        <p:spPr>
          <a:xfrm>
            <a:off x="0" y="-114300"/>
            <a:ext cx="9144000" cy="857250"/>
          </a:xfrm>
        </p:spPr>
        <p:txBody>
          <a:bodyPr>
            <a:normAutofit/>
          </a:bodyPr>
          <a:lstStyle/>
          <a:p>
            <a:pPr rtl="1">
              <a:lnSpc>
                <a:spcPts val="4000"/>
              </a:lnSpc>
            </a:pPr>
            <a:r>
              <a:rPr lang="ar-SA" dirty="0">
                <a:cs typeface="B Nazanin" panose="00000400000000000000" pitchFamily="2" charset="-78"/>
              </a:rPr>
              <a:t>بیماری دیابتی </a:t>
            </a:r>
            <a:r>
              <a:rPr lang="ar-SA" dirty="0" smtClean="0">
                <a:cs typeface="B Nazanin" panose="00000400000000000000" pitchFamily="2" charset="-78"/>
              </a:rPr>
              <a:t>کلیه</a:t>
            </a:r>
            <a:r>
              <a:rPr lang="fa-IR" dirty="0" smtClean="0">
                <a:cs typeface="B Nazanin" panose="00000400000000000000" pitchFamily="2" charset="-78"/>
              </a:rPr>
              <a:t>(</a:t>
            </a:r>
            <a:r>
              <a:rPr lang="en-US" sz="2800" dirty="0">
                <a:cs typeface="B Nazanin" panose="00000400000000000000" pitchFamily="2" charset="-78"/>
              </a:rPr>
              <a:t>DKD</a:t>
            </a:r>
            <a:r>
              <a:rPr lang="fa-IR" dirty="0" smtClean="0">
                <a:cs typeface="B Nazanin" panose="00000400000000000000" pitchFamily="2" charset="-78"/>
              </a:rPr>
              <a:t> ) </a:t>
            </a:r>
            <a:r>
              <a:rPr lang="ar-SA" dirty="0">
                <a:cs typeface="B Nazanin" panose="00000400000000000000" pitchFamily="2" charset="-78"/>
              </a:rPr>
              <a:t>: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3007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0">
                                            <p:txEl>
                                              <p:pRg st="0" end="0"/>
                                            </p:txEl>
                                          </p:spTgt>
                                        </p:tgtEl>
                                        <p:attrNameLst>
                                          <p:attrName>style.visibility</p:attrName>
                                        </p:attrNameLst>
                                      </p:cBhvr>
                                      <p:to>
                                        <p:strVal val="visible"/>
                                      </p:to>
                                    </p:set>
                                    <p:animEffect transition="in" filter="fade">
                                      <p:cBhvr>
                                        <p:cTn id="7" dur="500"/>
                                        <p:tgtEl>
                                          <p:spTgt spid="160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770">
                                            <p:txEl>
                                              <p:pRg st="1" end="1"/>
                                            </p:txEl>
                                          </p:spTgt>
                                        </p:tgtEl>
                                        <p:attrNameLst>
                                          <p:attrName>style.visibility</p:attrName>
                                        </p:attrNameLst>
                                      </p:cBhvr>
                                      <p:to>
                                        <p:strVal val="visible"/>
                                      </p:to>
                                    </p:set>
                                    <p:animEffect transition="in" filter="fade">
                                      <p:cBhvr>
                                        <p:cTn id="12" dur="500"/>
                                        <p:tgtEl>
                                          <p:spTgt spid="160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0770">
                                            <p:txEl>
                                              <p:pRg st="2" end="2"/>
                                            </p:txEl>
                                          </p:spTgt>
                                        </p:tgtEl>
                                        <p:attrNameLst>
                                          <p:attrName>style.visibility</p:attrName>
                                        </p:attrNameLst>
                                      </p:cBhvr>
                                      <p:to>
                                        <p:strVal val="visible"/>
                                      </p:to>
                                    </p:set>
                                    <p:animEffect transition="in" filter="fade">
                                      <p:cBhvr>
                                        <p:cTn id="17" dur="500"/>
                                        <p:tgtEl>
                                          <p:spTgt spid="160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9683" y="22045"/>
            <a:ext cx="3327761" cy="381938"/>
          </a:xfrm>
          <a:prstGeom prst="rect">
            <a:avLst/>
          </a:prstGeom>
        </p:spPr>
      </p:pic>
      <p:pic>
        <p:nvPicPr>
          <p:cNvPr id="3" name="Picture 2"/>
          <p:cNvPicPr>
            <a:picLocks noChangeAspect="1"/>
          </p:cNvPicPr>
          <p:nvPr/>
        </p:nvPicPr>
        <p:blipFill>
          <a:blip r:embed="rId3"/>
          <a:stretch>
            <a:fillRect/>
          </a:stretch>
        </p:blipFill>
        <p:spPr>
          <a:xfrm>
            <a:off x="1099768" y="523582"/>
            <a:ext cx="7027591" cy="3762113"/>
          </a:xfrm>
          <a:prstGeom prst="rect">
            <a:avLst/>
          </a:prstGeom>
        </p:spPr>
      </p:pic>
      <p:pic>
        <p:nvPicPr>
          <p:cNvPr id="4" name="Picture 3"/>
          <p:cNvPicPr>
            <a:picLocks noChangeAspect="1"/>
          </p:cNvPicPr>
          <p:nvPr/>
        </p:nvPicPr>
        <p:blipFill>
          <a:blip r:embed="rId4"/>
          <a:stretch>
            <a:fillRect/>
          </a:stretch>
        </p:blipFill>
        <p:spPr>
          <a:xfrm>
            <a:off x="549331" y="4405294"/>
            <a:ext cx="8128463" cy="695672"/>
          </a:xfrm>
          <a:prstGeom prst="rect">
            <a:avLst/>
          </a:prstGeom>
        </p:spPr>
      </p:pic>
    </p:spTree>
    <p:extLst>
      <p:ext uri="{BB962C8B-B14F-4D97-AF65-F5344CB8AC3E}">
        <p14:creationId xmlns:p14="http://schemas.microsoft.com/office/powerpoint/2010/main" xmlns="" val="16725566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itle 1"/>
          <p:cNvSpPr>
            <a:spLocks noGrp="1"/>
          </p:cNvSpPr>
          <p:nvPr>
            <p:ph type="title"/>
          </p:nvPr>
        </p:nvSpPr>
        <p:spPr/>
        <p:txBody>
          <a:bodyPr>
            <a:normAutofit/>
          </a:bodyPr>
          <a:lstStyle/>
          <a:p>
            <a:pPr rtl="1"/>
            <a:r>
              <a:rPr lang="ar-SA" dirty="0">
                <a:cs typeface="B Nazanin" panose="00000400000000000000" pitchFamily="2" charset="-78"/>
              </a:rPr>
              <a:t>رتینوپاتی دیابتی:توصیه ها</a:t>
            </a:r>
            <a:endParaRPr lang="en-US" dirty="0">
              <a:cs typeface="B Nazanin" panose="00000400000000000000" pitchFamily="2" charset="-78"/>
            </a:endParaRPr>
          </a:p>
        </p:txBody>
      </p:sp>
      <p:sp>
        <p:nvSpPr>
          <p:cNvPr id="166914" name="Content Placeholder 2"/>
          <p:cNvSpPr>
            <a:spLocks noGrp="1"/>
          </p:cNvSpPr>
          <p:nvPr>
            <p:ph idx="1"/>
          </p:nvPr>
        </p:nvSpPr>
        <p:spPr>
          <a:xfrm>
            <a:off x="381000" y="1581150"/>
            <a:ext cx="8229600" cy="2609850"/>
          </a:xfrm>
        </p:spPr>
        <p:txBody>
          <a:bodyPr>
            <a:normAutofit/>
          </a:bodyPr>
          <a:lstStyle/>
          <a:p>
            <a:pPr marL="68580" indent="0" algn="r" rtl="1">
              <a:buNone/>
            </a:pPr>
            <a:r>
              <a:rPr lang="ar-SA" sz="3200" dirty="0">
                <a:cs typeface="B Nazanin" panose="00000400000000000000" pitchFamily="2" charset="-78"/>
              </a:rPr>
              <a:t>به منظور کاهش خطر کردن پیشرفت رتینوپاتی دیابتی</a:t>
            </a:r>
            <a:r>
              <a:rPr lang="en-US" sz="3200" dirty="0">
                <a:cs typeface="B Nazanin" panose="00000400000000000000" pitchFamily="2" charset="-78"/>
              </a:rPr>
              <a:t>:</a:t>
            </a:r>
          </a:p>
          <a:p>
            <a:pPr marL="1314450" indent="-342900" algn="r" rtl="1"/>
            <a:r>
              <a:rPr lang="ar-SA" sz="3200" dirty="0">
                <a:cs typeface="B Nazanin" panose="00000400000000000000" pitchFamily="2" charset="-78"/>
              </a:rPr>
              <a:t>کنترل قند را  </a:t>
            </a:r>
            <a:r>
              <a:rPr lang="ar-SA" sz="3200" dirty="0" smtClean="0">
                <a:cs typeface="B Nazanin" panose="00000400000000000000" pitchFamily="2" charset="-78"/>
              </a:rPr>
              <a:t>موثرترکنید</a:t>
            </a:r>
            <a:r>
              <a:rPr lang="fa-IR" sz="3200" dirty="0" smtClean="0">
                <a:cs typeface="B Nazanin" panose="00000400000000000000" pitchFamily="2" charset="-78"/>
              </a:rPr>
              <a:t>. </a:t>
            </a:r>
            <a:r>
              <a:rPr lang="en-US" sz="3200" dirty="0">
                <a:solidFill>
                  <a:schemeClr val="accent6"/>
                </a:solidFill>
              </a:rPr>
              <a:t>A</a:t>
            </a:r>
            <a:endParaRPr lang="en-US" sz="3200" dirty="0">
              <a:cs typeface="B Nazanin" panose="00000400000000000000" pitchFamily="2" charset="-78"/>
            </a:endParaRPr>
          </a:p>
          <a:p>
            <a:pPr marL="1314450" indent="-342900" algn="r" rtl="1"/>
            <a:r>
              <a:rPr lang="ar-SA" sz="3200" dirty="0">
                <a:cs typeface="B Nazanin" panose="00000400000000000000" pitchFamily="2" charset="-78"/>
              </a:rPr>
              <a:t>کنترل فشار خون و لیپید سرم را </a:t>
            </a:r>
            <a:r>
              <a:rPr lang="ar-SA" sz="3200" dirty="0" smtClean="0">
                <a:cs typeface="B Nazanin" panose="00000400000000000000" pitchFamily="2" charset="-78"/>
              </a:rPr>
              <a:t>موثرترکنید</a:t>
            </a:r>
            <a:r>
              <a:rPr lang="fa-IR" sz="3200" dirty="0" smtClean="0">
                <a:cs typeface="B Nazanin" panose="00000400000000000000" pitchFamily="2" charset="-78"/>
              </a:rPr>
              <a:t>. </a:t>
            </a:r>
            <a:r>
              <a:rPr lang="en-US" sz="3200" dirty="0">
                <a:solidFill>
                  <a:schemeClr val="accent6"/>
                </a:solidFill>
              </a:rPr>
              <a:t>A</a:t>
            </a:r>
            <a:endParaRPr lang="en-US" sz="3200" dirty="0">
              <a:cs typeface="B Nazanin" panose="00000400000000000000" pitchFamily="2" charset="-78"/>
            </a:endParaRPr>
          </a:p>
        </p:txBody>
      </p:sp>
    </p:spTree>
    <p:extLst>
      <p:ext uri="{BB962C8B-B14F-4D97-AF65-F5344CB8AC3E}">
        <p14:creationId xmlns:p14="http://schemas.microsoft.com/office/powerpoint/2010/main" xmlns="" val="21887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fade">
                                      <p:cBhvr>
                                        <p:cTn id="7" dur="500"/>
                                        <p:tgtEl>
                                          <p:spTgt spid="166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914">
                                            <p:txEl>
                                              <p:pRg st="1" end="1"/>
                                            </p:txEl>
                                          </p:spTgt>
                                        </p:tgtEl>
                                        <p:attrNameLst>
                                          <p:attrName>style.visibility</p:attrName>
                                        </p:attrNameLst>
                                      </p:cBhvr>
                                      <p:to>
                                        <p:strVal val="visible"/>
                                      </p:to>
                                    </p:set>
                                    <p:animEffect transition="in" filter="fade">
                                      <p:cBhvr>
                                        <p:cTn id="12" dur="500"/>
                                        <p:tgtEl>
                                          <p:spTgt spid="166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914">
                                            <p:txEl>
                                              <p:pRg st="2" end="2"/>
                                            </p:txEl>
                                          </p:spTgt>
                                        </p:tgtEl>
                                        <p:attrNameLst>
                                          <p:attrName>style.visibility</p:attrName>
                                        </p:attrNameLst>
                                      </p:cBhvr>
                                      <p:to>
                                        <p:strVal val="visible"/>
                                      </p:to>
                                    </p:set>
                                    <p:animEffect transition="in" filter="fade">
                                      <p:cBhvr>
                                        <p:cTn id="17" dur="500"/>
                                        <p:tgtEl>
                                          <p:spTgt spid="166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Content Placeholder 2"/>
          <p:cNvSpPr>
            <a:spLocks noGrp="1"/>
          </p:cNvSpPr>
          <p:nvPr>
            <p:ph idx="1"/>
          </p:nvPr>
        </p:nvSpPr>
        <p:spPr>
          <a:xfrm>
            <a:off x="342900" y="805722"/>
            <a:ext cx="8458200" cy="3829050"/>
          </a:xfrm>
        </p:spPr>
        <p:txBody>
          <a:bodyPr/>
          <a:lstStyle/>
          <a:p>
            <a:pPr marL="0" indent="0" algn="r" rtl="1">
              <a:spcBef>
                <a:spcPts val="1200"/>
              </a:spcBef>
              <a:buFont typeface="Verdana" pitchFamily="34" charset="0"/>
              <a:buNone/>
            </a:pPr>
            <a:r>
              <a:rPr lang="fa-IR" sz="3200" b="1" dirty="0">
                <a:solidFill>
                  <a:schemeClr val="accent6"/>
                </a:solidFill>
                <a:cs typeface="B Nazanin" panose="00000400000000000000" pitchFamily="2" charset="-78"/>
              </a:rPr>
              <a:t>غربالگری</a:t>
            </a:r>
            <a:r>
              <a:rPr lang="fa-IR" b="1" dirty="0">
                <a:solidFill>
                  <a:schemeClr val="accent6"/>
                </a:solidFill>
                <a:cs typeface="B Nazanin" panose="00000400000000000000" pitchFamily="2" charset="-78"/>
              </a:rPr>
              <a:t> </a:t>
            </a:r>
            <a:endParaRPr lang="fa-IR" b="1" dirty="0" smtClean="0">
              <a:solidFill>
                <a:schemeClr val="accent6"/>
              </a:solidFill>
              <a:cs typeface="B Nazanin" panose="00000400000000000000" pitchFamily="2" charset="-78"/>
            </a:endParaRPr>
          </a:p>
          <a:p>
            <a:pPr marL="0" indent="0" algn="r" rtl="1">
              <a:spcBef>
                <a:spcPts val="1200"/>
              </a:spcBef>
              <a:buFont typeface="Verdana" pitchFamily="34" charset="0"/>
              <a:buNone/>
            </a:pPr>
            <a:r>
              <a:rPr lang="ar-SA" dirty="0" smtClean="0">
                <a:cs typeface="B Nazanin" panose="00000400000000000000" pitchFamily="2" charset="-78"/>
              </a:rPr>
              <a:t>معاینه </a:t>
            </a:r>
            <a:r>
              <a:rPr lang="ar-SA" dirty="0">
                <a:cs typeface="B Nazanin" panose="00000400000000000000" pitchFamily="2" charset="-78"/>
              </a:rPr>
              <a:t>اولیه کامل و</a:t>
            </a:r>
            <a:r>
              <a:rPr lang="en-US" dirty="0">
                <a:cs typeface="B Nazanin" panose="00000400000000000000" pitchFamily="2" charset="-78"/>
              </a:rPr>
              <a:t> dilated  </a:t>
            </a:r>
            <a:r>
              <a:rPr lang="ar-SA" dirty="0">
                <a:cs typeface="B Nazanin" panose="00000400000000000000" pitchFamily="2" charset="-78"/>
              </a:rPr>
              <a:t>چشم  توسط چشم پزشک اپتومتریست</a:t>
            </a:r>
            <a:r>
              <a:rPr lang="en-US" dirty="0">
                <a:cs typeface="B Nazanin" panose="00000400000000000000" pitchFamily="2" charset="-78"/>
              </a:rPr>
              <a:t>:</a:t>
            </a:r>
          </a:p>
          <a:p>
            <a:pPr algn="r" rtl="1"/>
            <a:r>
              <a:rPr lang="ar-SA" dirty="0">
                <a:cs typeface="B Nazanin" panose="00000400000000000000" pitchFamily="2" charset="-78"/>
              </a:rPr>
              <a:t>در  بزرگسالان مبتلا به دیابت نوع </a:t>
            </a:r>
            <a:r>
              <a:rPr lang="fa-IR" dirty="0">
                <a:cs typeface="B Nazanin" panose="00000400000000000000" pitchFamily="2" charset="-78"/>
              </a:rPr>
              <a:t>۱ </a:t>
            </a:r>
            <a:r>
              <a:rPr lang="ar-SA" dirty="0">
                <a:cs typeface="B Nazanin" panose="00000400000000000000" pitchFamily="2" charset="-78"/>
              </a:rPr>
              <a:t>پنج سال از شروع </a:t>
            </a:r>
            <a:r>
              <a:rPr lang="ar-SA" dirty="0" smtClean="0">
                <a:cs typeface="B Nazanin" panose="00000400000000000000" pitchFamily="2" charset="-78"/>
              </a:rPr>
              <a:t>دیابت</a:t>
            </a:r>
            <a:r>
              <a:rPr lang="fa-IR" dirty="0" smtClean="0">
                <a:cs typeface="B Nazanin" panose="00000400000000000000" pitchFamily="2" charset="-78"/>
              </a:rPr>
              <a:t> </a:t>
            </a:r>
            <a:r>
              <a:rPr lang="en-US" dirty="0">
                <a:solidFill>
                  <a:schemeClr val="accent6"/>
                </a:solidFill>
              </a:rPr>
              <a:t>B</a:t>
            </a:r>
            <a:endParaRPr lang="en-US" dirty="0">
              <a:cs typeface="B Nazanin" panose="00000400000000000000" pitchFamily="2" charset="-78"/>
            </a:endParaRPr>
          </a:p>
          <a:p>
            <a:pPr algn="r" rtl="1"/>
            <a:r>
              <a:rPr lang="ar-SA" dirty="0">
                <a:cs typeface="B Nazanin" panose="00000400000000000000" pitchFamily="2" charset="-78"/>
              </a:rPr>
              <a:t>در بیماران مبتلا به دیابت نوع </a:t>
            </a:r>
            <a:r>
              <a:rPr lang="fa-IR" dirty="0">
                <a:cs typeface="B Nazanin" panose="00000400000000000000" pitchFamily="2" charset="-78"/>
              </a:rPr>
              <a:t>۲</a:t>
            </a:r>
            <a:r>
              <a:rPr lang="ar-SA" dirty="0">
                <a:cs typeface="B Nazanin" panose="00000400000000000000" pitchFamily="2" charset="-78"/>
              </a:rPr>
              <a:t> هنگام تشخیص </a:t>
            </a:r>
            <a:r>
              <a:rPr lang="ar-SA" dirty="0" smtClean="0">
                <a:cs typeface="B Nazanin" panose="00000400000000000000" pitchFamily="2" charset="-78"/>
              </a:rPr>
              <a:t>دیابت</a:t>
            </a:r>
            <a:r>
              <a:rPr lang="fa-IR" dirty="0" smtClean="0">
                <a:cs typeface="B Nazanin" panose="00000400000000000000" pitchFamily="2" charset="-78"/>
              </a:rPr>
              <a:t> </a:t>
            </a:r>
            <a:r>
              <a:rPr lang="en-US" dirty="0" smtClean="0">
                <a:solidFill>
                  <a:schemeClr val="accent6"/>
                </a:solidFill>
              </a:rPr>
              <a:t>B</a:t>
            </a:r>
            <a:endParaRPr lang="fa-IR" dirty="0" smtClean="0">
              <a:solidFill>
                <a:schemeClr val="accent6"/>
              </a:solidFill>
            </a:endParaRPr>
          </a:p>
          <a:p>
            <a:pPr algn="r" rtl="1"/>
            <a:r>
              <a:rPr lang="fa-IR" dirty="0" smtClean="0">
                <a:cs typeface="B Nazanin" panose="00000400000000000000" pitchFamily="2" charset="-78"/>
              </a:rPr>
              <a:t>اگر شواهدی از رتینوپاتی در</a:t>
            </a:r>
            <a:r>
              <a:rPr lang="en-US" dirty="0" smtClean="0">
                <a:cs typeface="B Nazanin" panose="00000400000000000000" pitchFamily="2" charset="-78"/>
              </a:rPr>
              <a:t> </a:t>
            </a:r>
            <a:r>
              <a:rPr lang="fa-IR" dirty="0" smtClean="0">
                <a:cs typeface="B Nazanin" panose="00000400000000000000" pitchFamily="2" charset="-78"/>
              </a:rPr>
              <a:t>یک یا چند معاینه سالیانه وجود نداشت و کنترل گلیسمی مناسب بود,</a:t>
            </a:r>
            <a:r>
              <a:rPr lang="en-US" dirty="0" smtClean="0">
                <a:cs typeface="B Nazanin" panose="00000400000000000000" pitchFamily="2" charset="-78"/>
              </a:rPr>
              <a:t> </a:t>
            </a:r>
            <a:r>
              <a:rPr lang="fa-IR" dirty="0" smtClean="0">
                <a:cs typeface="B Nazanin" panose="00000400000000000000" pitchFamily="2" charset="-78"/>
              </a:rPr>
              <a:t>معاینات را می توان هر 1 تا 2 سال در نظر گرفت. </a:t>
            </a:r>
            <a:r>
              <a:rPr lang="en-US" dirty="0" smtClean="0">
                <a:solidFill>
                  <a:srgbClr val="F79646"/>
                </a:solidFill>
                <a:cs typeface="B Nazanin" panose="00000400000000000000" pitchFamily="2" charset="-78"/>
              </a:rPr>
              <a:t>B</a:t>
            </a:r>
            <a:endParaRPr lang="en-US" dirty="0">
              <a:solidFill>
                <a:srgbClr val="F79646"/>
              </a:solidFill>
              <a:cs typeface="B Nazanin" panose="00000400000000000000" pitchFamily="2" charset="-78"/>
            </a:endParaRPr>
          </a:p>
        </p:txBody>
      </p:sp>
      <p:sp>
        <p:nvSpPr>
          <p:cNvPr id="7" name="Title 1"/>
          <p:cNvSpPr>
            <a:spLocks noGrp="1"/>
          </p:cNvSpPr>
          <p:nvPr>
            <p:ph type="title"/>
          </p:nvPr>
        </p:nvSpPr>
        <p:spPr>
          <a:xfrm>
            <a:off x="0" y="-114300"/>
            <a:ext cx="9144000" cy="857250"/>
          </a:xfrm>
        </p:spPr>
        <p:txBody>
          <a:bodyPr>
            <a:normAutofit/>
          </a:bodyPr>
          <a:lstStyle/>
          <a:p>
            <a:pPr rtl="1"/>
            <a:r>
              <a:rPr lang="ar-SA" dirty="0">
                <a:cs typeface="B Nazanin" panose="00000400000000000000" pitchFamily="2" charset="-78"/>
              </a:rPr>
              <a:t>رتینوپاتی دیابتی:توصیه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2373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Effect transition="in" filter="fade">
                                      <p:cBhvr>
                                        <p:cTn id="7" dur="500"/>
                                        <p:tgtEl>
                                          <p:spTgt spid="167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7938">
                                            <p:txEl>
                                              <p:pRg st="1" end="1"/>
                                            </p:txEl>
                                          </p:spTgt>
                                        </p:tgtEl>
                                        <p:attrNameLst>
                                          <p:attrName>style.visibility</p:attrName>
                                        </p:attrNameLst>
                                      </p:cBhvr>
                                      <p:to>
                                        <p:strVal val="visible"/>
                                      </p:to>
                                    </p:set>
                                    <p:animEffect transition="in" filter="fade">
                                      <p:cBhvr>
                                        <p:cTn id="12" dur="500"/>
                                        <p:tgtEl>
                                          <p:spTgt spid="1679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7938">
                                            <p:txEl>
                                              <p:pRg st="2" end="2"/>
                                            </p:txEl>
                                          </p:spTgt>
                                        </p:tgtEl>
                                        <p:attrNameLst>
                                          <p:attrName>style.visibility</p:attrName>
                                        </p:attrNameLst>
                                      </p:cBhvr>
                                      <p:to>
                                        <p:strVal val="visible"/>
                                      </p:to>
                                    </p:set>
                                    <p:animEffect transition="in" filter="fade">
                                      <p:cBhvr>
                                        <p:cTn id="17" dur="500"/>
                                        <p:tgtEl>
                                          <p:spTgt spid="1679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7938">
                                            <p:txEl>
                                              <p:pRg st="3" end="3"/>
                                            </p:txEl>
                                          </p:spTgt>
                                        </p:tgtEl>
                                        <p:attrNameLst>
                                          <p:attrName>style.visibility</p:attrName>
                                        </p:attrNameLst>
                                      </p:cBhvr>
                                      <p:to>
                                        <p:strVal val="visible"/>
                                      </p:to>
                                    </p:set>
                                    <p:animEffect transition="in" filter="fade">
                                      <p:cBhvr>
                                        <p:cTn id="22" dur="500"/>
                                        <p:tgtEl>
                                          <p:spTgt spid="1679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7938">
                                            <p:txEl>
                                              <p:pRg st="4" end="4"/>
                                            </p:txEl>
                                          </p:spTgt>
                                        </p:tgtEl>
                                        <p:attrNameLst>
                                          <p:attrName>style.visibility</p:attrName>
                                        </p:attrNameLst>
                                      </p:cBhvr>
                                      <p:to>
                                        <p:strVal val="visible"/>
                                      </p:to>
                                    </p:set>
                                    <p:animEffect transition="in" filter="fade">
                                      <p:cBhvr>
                                        <p:cTn id="27" dur="500"/>
                                        <p:tgtEl>
                                          <p:spTgt spid="167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3"/>
          <p:cNvSpPr>
            <a:spLocks noGrp="1"/>
          </p:cNvSpPr>
          <p:nvPr>
            <p:ph idx="1"/>
          </p:nvPr>
        </p:nvSpPr>
        <p:spPr>
          <a:xfrm>
            <a:off x="159285" y="314325"/>
            <a:ext cx="8825429" cy="3829050"/>
          </a:xfrm>
        </p:spPr>
        <p:txBody>
          <a:bodyPr>
            <a:noAutofit/>
          </a:bodyPr>
          <a:lstStyle/>
          <a:p>
            <a:pPr marL="68580" indent="0" algn="r" rtl="1">
              <a:buNone/>
            </a:pPr>
            <a:r>
              <a:rPr lang="fa-IR" sz="3200" b="1" dirty="0">
                <a:solidFill>
                  <a:schemeClr val="accent6"/>
                </a:solidFill>
                <a:cs typeface="B Nazanin" panose="00000400000000000000" pitchFamily="2" charset="-78"/>
              </a:rPr>
              <a:t>غربالگری</a:t>
            </a:r>
            <a:r>
              <a:rPr lang="fa-IR" b="1" dirty="0">
                <a:solidFill>
                  <a:schemeClr val="accent6"/>
                </a:solidFill>
                <a:cs typeface="B Nazanin" panose="00000400000000000000" pitchFamily="2" charset="-78"/>
              </a:rPr>
              <a:t> </a:t>
            </a:r>
            <a:endParaRPr lang="fa-IR" b="1" dirty="0" smtClean="0">
              <a:solidFill>
                <a:schemeClr val="accent6"/>
              </a:solidFill>
              <a:cs typeface="B Nazanin" panose="00000400000000000000" pitchFamily="2" charset="-78"/>
            </a:endParaRPr>
          </a:p>
          <a:p>
            <a:pPr algn="r" rtl="1"/>
            <a:r>
              <a:rPr lang="fa-IR" dirty="0" smtClean="0">
                <a:cs typeface="B Nazanin" panose="00000400000000000000" pitchFamily="2" charset="-78"/>
              </a:rPr>
              <a:t>برنامه های تله مدیسین که از عکس برداری معتبر شبکیه همراه با خواندن نتایج توسط متخصص چشم یا اپتومتر بهره می برند همراه با ارجاع به موقع برای معاینه کامل چشم در صورت لزوم می تواند یک </a:t>
            </a:r>
            <a:r>
              <a:rPr lang="fa-IR" dirty="0">
                <a:cs typeface="B Nazanin" panose="00000400000000000000" pitchFamily="2" charset="-78"/>
              </a:rPr>
              <a:t>راهبرد مناسب رتینوپاتی دیابتی </a:t>
            </a:r>
            <a:r>
              <a:rPr lang="fa-IR" dirty="0" smtClean="0">
                <a:cs typeface="B Nazanin" panose="00000400000000000000" pitchFamily="2" charset="-78"/>
              </a:rPr>
              <a:t>غربالگری باشد. </a:t>
            </a:r>
            <a:r>
              <a:rPr lang="en-US" dirty="0" smtClean="0">
                <a:solidFill>
                  <a:schemeClr val="accent6"/>
                </a:solidFill>
              </a:rPr>
              <a:t>B</a:t>
            </a:r>
            <a:endParaRPr lang="en-US" dirty="0">
              <a:cs typeface="B Nazanin" panose="00000400000000000000" pitchFamily="2" charset="-78"/>
            </a:endParaRPr>
          </a:p>
          <a:p>
            <a:pPr algn="r" rtl="1"/>
            <a:r>
              <a:rPr lang="ar-SA" dirty="0">
                <a:cs typeface="B Nazanin" panose="00000400000000000000" pitchFamily="2" charset="-78"/>
              </a:rPr>
              <a:t>زنان مبتلا به دیابت نوع </a:t>
            </a:r>
            <a:r>
              <a:rPr lang="fa-IR" dirty="0">
                <a:cs typeface="B Nazanin" panose="00000400000000000000" pitchFamily="2" charset="-78"/>
              </a:rPr>
              <a:t>۱</a:t>
            </a:r>
            <a:r>
              <a:rPr lang="ar-SA" dirty="0">
                <a:cs typeface="B Nazanin" panose="00000400000000000000" pitchFamily="2" charset="-78"/>
              </a:rPr>
              <a:t> یا </a:t>
            </a:r>
            <a:r>
              <a:rPr lang="fa-IR" dirty="0">
                <a:cs typeface="B Nazanin" panose="00000400000000000000" pitchFamily="2" charset="-78"/>
              </a:rPr>
              <a:t>۲ </a:t>
            </a:r>
            <a:r>
              <a:rPr lang="ar-SA" dirty="0">
                <a:cs typeface="B Nazanin" panose="00000400000000000000" pitchFamily="2" charset="-78"/>
              </a:rPr>
              <a:t>که در حال برنامه‌ریزی برای بارداری هستند یا باردار هستند باید از نظر خطر پیشرفت  رتینوپاتی دیابتی مشاوره </a:t>
            </a:r>
            <a:r>
              <a:rPr lang="ar-SA" dirty="0" smtClean="0">
                <a:cs typeface="B Nazanin" panose="00000400000000000000" pitchFamily="2" charset="-78"/>
              </a:rPr>
              <a:t>شوند</a:t>
            </a:r>
            <a:r>
              <a:rPr lang="fa-IR" dirty="0" smtClean="0">
                <a:cs typeface="B Nazanin" panose="00000400000000000000" pitchFamily="2" charset="-78"/>
              </a:rPr>
              <a:t>.</a:t>
            </a:r>
            <a:r>
              <a:rPr lang="en-US" dirty="0">
                <a:solidFill>
                  <a:schemeClr val="accent6"/>
                </a:solidFill>
              </a:rPr>
              <a:t> B</a:t>
            </a:r>
            <a:endParaRPr lang="en-US" dirty="0">
              <a:cs typeface="B Nazanin" panose="00000400000000000000" pitchFamily="2" charset="-78"/>
            </a:endParaRPr>
          </a:p>
          <a:p>
            <a:pPr algn="r" rtl="1"/>
            <a:r>
              <a:rPr lang="en-US" dirty="0">
                <a:cs typeface="B Nazanin" panose="00000400000000000000" pitchFamily="2" charset="-78"/>
              </a:rPr>
              <a:t> </a:t>
            </a:r>
            <a:r>
              <a:rPr lang="ar-SA" dirty="0">
                <a:cs typeface="B Nazanin" panose="00000400000000000000" pitchFamily="2" charset="-78"/>
              </a:rPr>
              <a:t>در بیمارانی که از قبل به دیابت مبتلا بوده‌اند معاینه چشم باید قبل از بارداری یا در سه ماهه اول و سپس  در هر تریمستر و برای یک سال بعد از زایمان بر اساس درجه رتینوپاتی انجام </a:t>
            </a:r>
            <a:r>
              <a:rPr lang="ar-SA" dirty="0" smtClean="0">
                <a:cs typeface="B Nazanin" panose="00000400000000000000" pitchFamily="2" charset="-78"/>
              </a:rPr>
              <a:t>شود</a:t>
            </a:r>
            <a:r>
              <a:rPr lang="fa-IR" dirty="0" smtClean="0">
                <a:cs typeface="B Nazanin" panose="00000400000000000000" pitchFamily="2" charset="-78"/>
              </a:rPr>
              <a:t>. </a:t>
            </a:r>
            <a:r>
              <a:rPr lang="en-US" dirty="0">
                <a:solidFill>
                  <a:schemeClr val="accent6"/>
                </a:solidFill>
              </a:rPr>
              <a:t>B</a:t>
            </a:r>
            <a:endParaRPr lang="en-US" dirty="0">
              <a:cs typeface="B Nazanin" panose="00000400000000000000" pitchFamily="2" charset="-78"/>
            </a:endParaRPr>
          </a:p>
        </p:txBody>
      </p:sp>
      <p:sp>
        <p:nvSpPr>
          <p:cNvPr id="6" name="Title 1"/>
          <p:cNvSpPr>
            <a:spLocks noGrp="1"/>
          </p:cNvSpPr>
          <p:nvPr>
            <p:ph type="title"/>
          </p:nvPr>
        </p:nvSpPr>
        <p:spPr>
          <a:xfrm>
            <a:off x="0" y="-114300"/>
            <a:ext cx="9144000" cy="857250"/>
          </a:xfrm>
        </p:spPr>
        <p:txBody>
          <a:bodyPr>
            <a:normAutofit/>
          </a:bodyPr>
          <a:lstStyle/>
          <a:p>
            <a:pPr rtl="1"/>
            <a:r>
              <a:rPr lang="ar-SA" dirty="0">
                <a:cs typeface="B Nazanin" panose="00000400000000000000" pitchFamily="2" charset="-78"/>
              </a:rPr>
              <a:t>رتینوپاتی دیابتی:توصیه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9858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Effect transition="in" filter="fade">
                                      <p:cBhvr>
                                        <p:cTn id="7" dur="500"/>
                                        <p:tgtEl>
                                          <p:spTgt spid="169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6">
                                            <p:txEl>
                                              <p:pRg st="1" end="1"/>
                                            </p:txEl>
                                          </p:spTgt>
                                        </p:tgtEl>
                                        <p:attrNameLst>
                                          <p:attrName>style.visibility</p:attrName>
                                        </p:attrNameLst>
                                      </p:cBhvr>
                                      <p:to>
                                        <p:strVal val="visible"/>
                                      </p:to>
                                    </p:set>
                                    <p:animEffect transition="in" filter="fade">
                                      <p:cBhvr>
                                        <p:cTn id="12" dur="500"/>
                                        <p:tgtEl>
                                          <p:spTgt spid="169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86">
                                            <p:txEl>
                                              <p:pRg st="2" end="2"/>
                                            </p:txEl>
                                          </p:spTgt>
                                        </p:tgtEl>
                                        <p:attrNameLst>
                                          <p:attrName>style.visibility</p:attrName>
                                        </p:attrNameLst>
                                      </p:cBhvr>
                                      <p:to>
                                        <p:strVal val="visible"/>
                                      </p:to>
                                    </p:set>
                                    <p:animEffect transition="in" filter="fade">
                                      <p:cBhvr>
                                        <p:cTn id="17" dur="500"/>
                                        <p:tgtEl>
                                          <p:spTgt spid="169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9986">
                                            <p:txEl>
                                              <p:pRg st="3" end="3"/>
                                            </p:txEl>
                                          </p:spTgt>
                                        </p:tgtEl>
                                        <p:attrNameLst>
                                          <p:attrName>style.visibility</p:attrName>
                                        </p:attrNameLst>
                                      </p:cBhvr>
                                      <p:to>
                                        <p:strVal val="visible"/>
                                      </p:to>
                                    </p:set>
                                    <p:animEffect transition="in" filter="fade">
                                      <p:cBhvr>
                                        <p:cTn id="22" dur="500"/>
                                        <p:tgtEl>
                                          <p:spTgt spid="169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1143000" y="857250"/>
            <a:ext cx="7543800" cy="3714750"/>
          </a:xfrm>
        </p:spPr>
        <p:txBody>
          <a:bodyPr>
            <a:normAutofit lnSpcReduction="10000"/>
          </a:bodyPr>
          <a:lstStyle/>
          <a:p>
            <a:pPr marL="0" indent="0" algn="r" rtl="1">
              <a:buNone/>
            </a:pPr>
            <a:r>
              <a:rPr lang="ar-SA" dirty="0">
                <a:cs typeface="B Nazanin" panose="00000400000000000000" pitchFamily="2" charset="-78"/>
              </a:rPr>
              <a:t>تشخیص و مدیریت زودرس نوروپاتی مهم است زیرا</a:t>
            </a:r>
            <a:r>
              <a:rPr lang="en-US" dirty="0">
                <a:cs typeface="B Nazanin" panose="00000400000000000000" pitchFamily="2" charset="-78"/>
              </a:rPr>
              <a:t>:</a:t>
            </a:r>
          </a:p>
          <a:p>
            <a:pPr marL="801688" algn="r" rtl="1"/>
            <a:r>
              <a:rPr lang="ar-SA" dirty="0">
                <a:cs typeface="B Nazanin" panose="00000400000000000000" pitchFamily="2" charset="-78"/>
              </a:rPr>
              <a:t>نوروپاتی دیابتی </a:t>
            </a:r>
            <a:r>
              <a:rPr lang="fa-IR" dirty="0" smtClean="0">
                <a:cs typeface="B Nazanin" panose="00000400000000000000" pitchFamily="2" charset="-78"/>
              </a:rPr>
              <a:t>تشخیصی است </a:t>
            </a:r>
            <a:r>
              <a:rPr lang="ar-SA" dirty="0" smtClean="0">
                <a:cs typeface="B Nazanin" panose="00000400000000000000" pitchFamily="2" charset="-78"/>
              </a:rPr>
              <a:t>که </a:t>
            </a:r>
            <a:r>
              <a:rPr lang="ar-SA" dirty="0">
                <a:cs typeface="B Nazanin" panose="00000400000000000000" pitchFamily="2" charset="-78"/>
              </a:rPr>
              <a:t>باید کنار گذاشته </a:t>
            </a:r>
            <a:r>
              <a:rPr lang="ar-SA" dirty="0" smtClean="0">
                <a:cs typeface="B Nazanin" panose="00000400000000000000" pitchFamily="2" charset="-78"/>
              </a:rPr>
              <a:t>شود</a:t>
            </a:r>
            <a:r>
              <a:rPr lang="fa-IR" dirty="0" smtClean="0">
                <a:cs typeface="B Nazanin" panose="00000400000000000000" pitchFamily="2" charset="-78"/>
              </a:rPr>
              <a:t>    (</a:t>
            </a:r>
            <a:r>
              <a:rPr lang="ar-SA" dirty="0" smtClean="0">
                <a:cs typeface="B Nazanin" panose="00000400000000000000" pitchFamily="2" charset="-78"/>
              </a:rPr>
              <a:t> </a:t>
            </a:r>
            <a:r>
              <a:rPr lang="en-US" dirty="0">
                <a:cs typeface="B Nazanin" panose="00000400000000000000" pitchFamily="2" charset="-78"/>
              </a:rPr>
              <a:t>a diagnosis of </a:t>
            </a:r>
            <a:r>
              <a:rPr lang="en-US" dirty="0" smtClean="0">
                <a:cs typeface="B Nazanin" panose="00000400000000000000" pitchFamily="2" charset="-78"/>
              </a:rPr>
              <a:t>exclusion</a:t>
            </a:r>
            <a:r>
              <a:rPr lang="fa-IR" dirty="0" smtClean="0">
                <a:cs typeface="B Nazanin" panose="00000400000000000000" pitchFamily="2" charset="-78"/>
              </a:rPr>
              <a:t> )</a:t>
            </a:r>
            <a:endParaRPr lang="en-US" dirty="0">
              <a:cs typeface="B Nazanin" panose="00000400000000000000" pitchFamily="2" charset="-78"/>
            </a:endParaRPr>
          </a:p>
          <a:p>
            <a:pPr marL="801688" algn="r" rtl="1"/>
            <a:r>
              <a:rPr lang="en-US" dirty="0">
                <a:cs typeface="B Nazanin" panose="00000400000000000000" pitchFamily="2" charset="-78"/>
              </a:rPr>
              <a:t> </a:t>
            </a:r>
            <a:r>
              <a:rPr lang="ar-SA" dirty="0">
                <a:cs typeface="B Nazanin" panose="00000400000000000000" pitchFamily="2" charset="-78"/>
              </a:rPr>
              <a:t>گزینه‌های درمانی متعددی وجود دارد</a:t>
            </a:r>
            <a:endParaRPr lang="en-US" dirty="0">
              <a:cs typeface="B Nazanin" panose="00000400000000000000" pitchFamily="2" charset="-78"/>
            </a:endParaRPr>
          </a:p>
          <a:p>
            <a:pPr marL="801688" algn="r" rtl="1"/>
            <a:r>
              <a:rPr lang="ar-SA" dirty="0">
                <a:cs typeface="B Nazanin" panose="00000400000000000000" pitchFamily="2" charset="-78"/>
              </a:rPr>
              <a:t>تا </a:t>
            </a:r>
            <a:r>
              <a:rPr lang="fa-IR" dirty="0">
                <a:cs typeface="B Nazanin" panose="00000400000000000000" pitchFamily="2" charset="-78"/>
              </a:rPr>
              <a:t>۵۰</a:t>
            </a:r>
            <a:r>
              <a:rPr lang="ar-SA" dirty="0">
                <a:cs typeface="B Nazanin" panose="00000400000000000000" pitchFamily="2" charset="-78"/>
              </a:rPr>
              <a:t> درصد </a:t>
            </a:r>
            <a:r>
              <a:rPr lang="ar-SA" dirty="0" smtClean="0">
                <a:cs typeface="B Nazanin" panose="00000400000000000000" pitchFamily="2" charset="-78"/>
              </a:rPr>
              <a:t>موارد </a:t>
            </a:r>
            <a:r>
              <a:rPr lang="ar-SA" dirty="0">
                <a:cs typeface="B Nazanin" panose="00000400000000000000" pitchFamily="2" charset="-78"/>
              </a:rPr>
              <a:t>نوروپاتی محیطی دیابتی ممکن است بدون علامت باشند</a:t>
            </a:r>
            <a:endParaRPr lang="en-US" dirty="0">
              <a:cs typeface="B Nazanin" panose="00000400000000000000" pitchFamily="2" charset="-78"/>
            </a:endParaRPr>
          </a:p>
          <a:p>
            <a:pPr marL="801688" algn="r" rtl="1"/>
            <a:r>
              <a:rPr lang="ar-SA" dirty="0">
                <a:cs typeface="B Nazanin" panose="00000400000000000000" pitchFamily="2" charset="-78"/>
              </a:rPr>
              <a:t>تشخیص و درمان می تواند علائم را بهبود بخشد, سکل را کاهش دهد و کیفیت زندگی را بهبود بخشد</a:t>
            </a:r>
            <a:endParaRPr lang="en-US" dirty="0">
              <a:cs typeface="B Nazanin" panose="00000400000000000000" pitchFamily="2" charset="-78"/>
            </a:endParaRPr>
          </a:p>
        </p:txBody>
      </p:sp>
      <p:sp>
        <p:nvSpPr>
          <p:cNvPr id="174083" name="Title 1"/>
          <p:cNvSpPr>
            <a:spLocks noGrp="1"/>
          </p:cNvSpPr>
          <p:nvPr>
            <p:ph type="title" idx="4294967295"/>
          </p:nvPr>
        </p:nvSpPr>
        <p:spPr/>
        <p:txBody>
          <a:bodyPr/>
          <a:lstStyle/>
          <a:p>
            <a:pPr rtl="1">
              <a:lnSpc>
                <a:spcPts val="4000"/>
              </a:lnSpc>
            </a:pPr>
            <a:r>
              <a:rPr lang="fa-IR" dirty="0">
                <a:cs typeface="B Nazanin" panose="00000400000000000000" pitchFamily="2" charset="-78"/>
              </a:rPr>
              <a:t>نوروپاتی:</a:t>
            </a:r>
            <a:endParaRPr lang="en-US" dirty="0">
              <a:cs typeface="B Nazanin" panose="00000400000000000000" pitchFamily="2" charset="-78"/>
            </a:endParaRPr>
          </a:p>
        </p:txBody>
      </p:sp>
    </p:spTree>
    <p:extLst>
      <p:ext uri="{BB962C8B-B14F-4D97-AF65-F5344CB8AC3E}">
        <p14:creationId xmlns:p14="http://schemas.microsoft.com/office/powerpoint/2010/main" xmlns="" val="15248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animEffect transition="in" filter="fade">
                                      <p:cBhvr>
                                        <p:cTn id="7" dur="500"/>
                                        <p:tgtEl>
                                          <p:spTgt spid="17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082">
                                            <p:txEl>
                                              <p:pRg st="1" end="1"/>
                                            </p:txEl>
                                          </p:spTgt>
                                        </p:tgtEl>
                                        <p:attrNameLst>
                                          <p:attrName>style.visibility</p:attrName>
                                        </p:attrNameLst>
                                      </p:cBhvr>
                                      <p:to>
                                        <p:strVal val="visible"/>
                                      </p:to>
                                    </p:set>
                                    <p:animEffect transition="in" filter="fade">
                                      <p:cBhvr>
                                        <p:cTn id="12" dur="500"/>
                                        <p:tgtEl>
                                          <p:spTgt spid="174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082">
                                            <p:txEl>
                                              <p:pRg st="2" end="2"/>
                                            </p:txEl>
                                          </p:spTgt>
                                        </p:tgtEl>
                                        <p:attrNameLst>
                                          <p:attrName>style.visibility</p:attrName>
                                        </p:attrNameLst>
                                      </p:cBhvr>
                                      <p:to>
                                        <p:strVal val="visible"/>
                                      </p:to>
                                    </p:set>
                                    <p:animEffect transition="in" filter="fade">
                                      <p:cBhvr>
                                        <p:cTn id="17" dur="500"/>
                                        <p:tgtEl>
                                          <p:spTgt spid="1740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082">
                                            <p:txEl>
                                              <p:pRg st="3" end="3"/>
                                            </p:txEl>
                                          </p:spTgt>
                                        </p:tgtEl>
                                        <p:attrNameLst>
                                          <p:attrName>style.visibility</p:attrName>
                                        </p:attrNameLst>
                                      </p:cBhvr>
                                      <p:to>
                                        <p:strVal val="visible"/>
                                      </p:to>
                                    </p:set>
                                    <p:animEffect transition="in" filter="fade">
                                      <p:cBhvr>
                                        <p:cTn id="22" dur="500"/>
                                        <p:tgtEl>
                                          <p:spTgt spid="1740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082">
                                            <p:txEl>
                                              <p:pRg st="4" end="4"/>
                                            </p:txEl>
                                          </p:spTgt>
                                        </p:tgtEl>
                                        <p:attrNameLst>
                                          <p:attrName>style.visibility</p:attrName>
                                        </p:attrNameLst>
                                      </p:cBhvr>
                                      <p:to>
                                        <p:strVal val="visible"/>
                                      </p:to>
                                    </p:set>
                                    <p:animEffect transition="in" filter="fade">
                                      <p:cBhvr>
                                        <p:cTn id="27" dur="500"/>
                                        <p:tgtEl>
                                          <p:spTgt spid="174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4294967295"/>
          </p:nvPr>
        </p:nvSpPr>
        <p:spPr>
          <a:xfrm>
            <a:off x="152400" y="590550"/>
            <a:ext cx="8839200" cy="3714750"/>
          </a:xfrm>
        </p:spPr>
        <p:txBody>
          <a:bodyPr>
            <a:noAutofit/>
          </a:bodyPr>
          <a:lstStyle/>
          <a:p>
            <a:pPr marL="0" indent="0" algn="r" rtl="1">
              <a:buNone/>
            </a:pPr>
            <a:r>
              <a:rPr lang="fa-IR" b="1" dirty="0">
                <a:solidFill>
                  <a:schemeClr val="accent6"/>
                </a:solidFill>
                <a:cs typeface="B Nazanin" panose="00000400000000000000" pitchFamily="2" charset="-78"/>
              </a:rPr>
              <a:t>غربالگری</a:t>
            </a:r>
            <a:endParaRPr lang="en-US" sz="2400" dirty="0">
              <a:cs typeface="B Nazanin" panose="00000400000000000000" pitchFamily="2" charset="-78"/>
            </a:endParaRPr>
          </a:p>
          <a:p>
            <a:pPr algn="r" rtl="1"/>
            <a:r>
              <a:rPr lang="ar-SA" sz="2400" dirty="0">
                <a:cs typeface="B Nazanin" panose="00000400000000000000" pitchFamily="2" charset="-78"/>
              </a:rPr>
              <a:t>همه بیماران لازم است </a:t>
            </a:r>
            <a:r>
              <a:rPr lang="ar-SA" sz="2400" dirty="0" smtClean="0">
                <a:cs typeface="B Nazanin" panose="00000400000000000000" pitchFamily="2" charset="-78"/>
              </a:rPr>
              <a:t>هنگام </a:t>
            </a:r>
            <a:r>
              <a:rPr lang="ar-SA" sz="2400" dirty="0">
                <a:cs typeface="B Nazanin" panose="00000400000000000000" pitchFamily="2" charset="-78"/>
              </a:rPr>
              <a:t>تشخیص دیابت نوع </a:t>
            </a:r>
            <a:r>
              <a:rPr lang="fa-IR" sz="2400" dirty="0">
                <a:cs typeface="B Nazanin" panose="00000400000000000000" pitchFamily="2" charset="-78"/>
              </a:rPr>
              <a:t>۲</a:t>
            </a:r>
            <a:r>
              <a:rPr lang="ar-SA" sz="2400" dirty="0">
                <a:cs typeface="B Nazanin" panose="00000400000000000000" pitchFamily="2" charset="-78"/>
              </a:rPr>
              <a:t> و پنج سال بعد از تشخیص دیابت نوع </a:t>
            </a:r>
            <a:r>
              <a:rPr lang="fa-IR" sz="2400" dirty="0">
                <a:cs typeface="B Nazanin" panose="00000400000000000000" pitchFamily="2" charset="-78"/>
              </a:rPr>
              <a:t>۱</a:t>
            </a:r>
            <a:r>
              <a:rPr lang="ar-SA" sz="2400" dirty="0">
                <a:cs typeface="B Nazanin" panose="00000400000000000000" pitchFamily="2" charset="-78"/>
              </a:rPr>
              <a:t> و پس از آن حداقل سالی </a:t>
            </a:r>
            <a:r>
              <a:rPr lang="ar-SA" sz="2400" dirty="0" smtClean="0">
                <a:cs typeface="B Nazanin" panose="00000400000000000000" pitchFamily="2" charset="-78"/>
              </a:rPr>
              <a:t>یکبار</a:t>
            </a:r>
            <a:r>
              <a:rPr lang="fa-IR" sz="2400" dirty="0" smtClean="0">
                <a:cs typeface="B Nazanin" panose="00000400000000000000" pitchFamily="2" charset="-78"/>
              </a:rPr>
              <a:t> </a:t>
            </a:r>
            <a:r>
              <a:rPr lang="ar-SA" sz="2400" dirty="0">
                <a:cs typeface="B Nazanin" panose="00000400000000000000" pitchFamily="2" charset="-78"/>
              </a:rPr>
              <a:t>از نظر نوروپاتی محیطی دیابت ارزیابی شوند </a:t>
            </a:r>
            <a:r>
              <a:rPr lang="fa-IR" sz="2400" dirty="0" smtClean="0">
                <a:cs typeface="B Nazanin" panose="00000400000000000000" pitchFamily="2" charset="-78"/>
              </a:rPr>
              <a:t>. </a:t>
            </a:r>
            <a:r>
              <a:rPr lang="en-US" sz="2400" dirty="0">
                <a:solidFill>
                  <a:schemeClr val="accent6"/>
                </a:solidFill>
              </a:rPr>
              <a:t>B</a:t>
            </a:r>
            <a:endParaRPr lang="en-US" sz="2400" dirty="0">
              <a:cs typeface="B Nazanin" panose="00000400000000000000" pitchFamily="2" charset="-78"/>
            </a:endParaRPr>
          </a:p>
          <a:p>
            <a:pPr algn="r" rtl="1"/>
            <a:r>
              <a:rPr lang="ar-SA" sz="2400" dirty="0">
                <a:cs typeface="B Nazanin" panose="00000400000000000000" pitchFamily="2" charset="-78"/>
              </a:rPr>
              <a:t>ارزیابی از نظر پلی نوروپاتی سیمتریک دیستال بایستی شامل </a:t>
            </a:r>
            <a:r>
              <a:rPr lang="fa-IR" sz="2400" dirty="0" smtClean="0">
                <a:cs typeface="B Nazanin" panose="00000400000000000000" pitchFamily="2" charset="-78"/>
              </a:rPr>
              <a:t>:</a:t>
            </a:r>
          </a:p>
          <a:p>
            <a:pPr lvl="1" algn="r" rtl="1"/>
            <a:r>
              <a:rPr lang="ar-SA" sz="2000" dirty="0" smtClean="0">
                <a:cs typeface="B Nazanin" panose="00000400000000000000" pitchFamily="2" charset="-78"/>
              </a:rPr>
              <a:t>تاریخچه </a:t>
            </a:r>
            <a:r>
              <a:rPr lang="ar-SA" sz="2000" dirty="0">
                <a:cs typeface="B Nazanin" panose="00000400000000000000" pitchFamily="2" charset="-78"/>
              </a:rPr>
              <a:t>دقیق </a:t>
            </a:r>
            <a:r>
              <a:rPr lang="ar-SA" sz="2000" dirty="0" smtClean="0">
                <a:cs typeface="B Nazanin" panose="00000400000000000000" pitchFamily="2" charset="-78"/>
              </a:rPr>
              <a:t>و</a:t>
            </a:r>
            <a:endParaRPr lang="fa-IR" sz="2000" dirty="0" smtClean="0">
              <a:cs typeface="B Nazanin" panose="00000400000000000000" pitchFamily="2" charset="-78"/>
            </a:endParaRPr>
          </a:p>
          <a:p>
            <a:pPr lvl="1" algn="r" rtl="1"/>
            <a:r>
              <a:rPr lang="ar-SA" sz="2000" dirty="0" smtClean="0">
                <a:cs typeface="B Nazanin" panose="00000400000000000000" pitchFamily="2" charset="-78"/>
              </a:rPr>
              <a:t> </a:t>
            </a:r>
            <a:r>
              <a:rPr lang="ar-SA" sz="2000" dirty="0">
                <a:cs typeface="B Nazanin" panose="00000400000000000000" pitchFamily="2" charset="-78"/>
              </a:rPr>
              <a:t>ارزیابی احساس حرارت یا احساس</a:t>
            </a:r>
            <a:r>
              <a:rPr lang="en-US" sz="2000" dirty="0" smtClean="0">
                <a:cs typeface="B Nazanin" panose="00000400000000000000" pitchFamily="2" charset="-78"/>
              </a:rPr>
              <a:t>pinprick</a:t>
            </a:r>
            <a:r>
              <a:rPr lang="fa-IR" sz="2000" dirty="0">
                <a:cs typeface="B Nazanin" panose="00000400000000000000" pitchFamily="2" charset="-78"/>
              </a:rPr>
              <a:t> </a:t>
            </a:r>
            <a:r>
              <a:rPr lang="ar-SA" sz="2000" dirty="0" smtClean="0">
                <a:cs typeface="B Nazanin" panose="00000400000000000000" pitchFamily="2" charset="-78"/>
              </a:rPr>
              <a:t>و</a:t>
            </a:r>
            <a:endParaRPr lang="fa-IR" sz="2000" dirty="0" smtClean="0">
              <a:cs typeface="B Nazanin" panose="00000400000000000000" pitchFamily="2" charset="-78"/>
            </a:endParaRPr>
          </a:p>
          <a:p>
            <a:pPr lvl="1" algn="r" rtl="1"/>
            <a:r>
              <a:rPr lang="ar-SA" sz="2000" dirty="0" smtClean="0">
                <a:cs typeface="B Nazanin" panose="00000400000000000000" pitchFamily="2" charset="-78"/>
              </a:rPr>
              <a:t> </a:t>
            </a:r>
            <a:r>
              <a:rPr lang="ar-SA" sz="2000" dirty="0">
                <a:cs typeface="B Nazanin" panose="00000400000000000000" pitchFamily="2" charset="-78"/>
              </a:rPr>
              <a:t>احساس ارتعاش با استفاده از </a:t>
            </a:r>
            <a:r>
              <a:rPr lang="ar-SA" sz="2000" dirty="0" smtClean="0">
                <a:cs typeface="B Nazanin" panose="00000400000000000000" pitchFamily="2" charset="-78"/>
              </a:rPr>
              <a:t>دیاپازون</a:t>
            </a:r>
            <a:r>
              <a:rPr lang="ar-SA" sz="2000" dirty="0">
                <a:cs typeface="B Nazanin" panose="00000400000000000000" pitchFamily="2" charset="-78"/>
              </a:rPr>
              <a:t> باشد</a:t>
            </a:r>
            <a:endParaRPr lang="en-US" sz="2000" dirty="0">
              <a:cs typeface="B Nazanin" panose="00000400000000000000" pitchFamily="2" charset="-78"/>
            </a:endParaRPr>
          </a:p>
          <a:p>
            <a:pPr algn="r" rtl="1"/>
            <a:r>
              <a:rPr lang="ar-SA" sz="2400" dirty="0">
                <a:cs typeface="B Nazanin" panose="00000400000000000000" pitchFamily="2" charset="-78"/>
              </a:rPr>
              <a:t>همه بیماران باید سالیانه تست مونو فیلامان </a:t>
            </a:r>
            <a:r>
              <a:rPr lang="fa-IR" sz="2400" dirty="0">
                <a:cs typeface="B Nazanin" panose="00000400000000000000" pitchFamily="2" charset="-78"/>
              </a:rPr>
              <a:t>۱۰</a:t>
            </a:r>
            <a:r>
              <a:rPr lang="ar-SA" sz="2400" dirty="0">
                <a:cs typeface="B Nazanin" panose="00000400000000000000" pitchFamily="2" charset="-78"/>
              </a:rPr>
              <a:t> گرمی انجام </a:t>
            </a:r>
            <a:r>
              <a:rPr lang="ar-SA" sz="2400" dirty="0" smtClean="0">
                <a:cs typeface="B Nazanin" panose="00000400000000000000" pitchFamily="2" charset="-78"/>
              </a:rPr>
              <a:t>دهند</a:t>
            </a:r>
            <a:r>
              <a:rPr lang="fa-IR" sz="2400" dirty="0" smtClean="0">
                <a:cs typeface="B Nazanin" panose="00000400000000000000" pitchFamily="2" charset="-78"/>
              </a:rPr>
              <a:t> </a:t>
            </a:r>
            <a:r>
              <a:rPr lang="ar-SA" sz="2400" dirty="0" smtClean="0">
                <a:cs typeface="B Nazanin" panose="00000400000000000000" pitchFamily="2" charset="-78"/>
              </a:rPr>
              <a:t>تا </a:t>
            </a:r>
            <a:r>
              <a:rPr lang="ar-SA" sz="2400" dirty="0">
                <a:cs typeface="B Nazanin" panose="00000400000000000000" pitchFamily="2" charset="-78"/>
              </a:rPr>
              <a:t>خطر یا آمپوتاسیون را تعیین </a:t>
            </a:r>
            <a:r>
              <a:rPr lang="ar-SA" sz="2400" dirty="0" smtClean="0">
                <a:cs typeface="B Nazanin" panose="00000400000000000000" pitchFamily="2" charset="-78"/>
              </a:rPr>
              <a:t>کند</a:t>
            </a:r>
            <a:r>
              <a:rPr lang="fa-IR" sz="2400" dirty="0" smtClean="0">
                <a:cs typeface="B Nazanin" panose="00000400000000000000" pitchFamily="2" charset="-78"/>
              </a:rPr>
              <a:t>. </a:t>
            </a:r>
            <a:r>
              <a:rPr lang="en-US" sz="2400" dirty="0">
                <a:solidFill>
                  <a:schemeClr val="accent6"/>
                </a:solidFill>
              </a:rPr>
              <a:t>B</a:t>
            </a:r>
            <a:endParaRPr lang="en-US" sz="2400" dirty="0">
              <a:cs typeface="B Nazanin" panose="00000400000000000000" pitchFamily="2" charset="-78"/>
            </a:endParaRPr>
          </a:p>
          <a:p>
            <a:pPr algn="r" rtl="1"/>
            <a:r>
              <a:rPr lang="ar-SA" sz="2400" dirty="0">
                <a:cs typeface="B Nazanin" panose="00000400000000000000" pitchFamily="2" charset="-78"/>
              </a:rPr>
              <a:t>علاائم و نشانه‌های نوروپاتی اتونومیک بایستی در تمامی بیماران ارزیابی </a:t>
            </a:r>
            <a:r>
              <a:rPr lang="ar-SA" sz="2400" dirty="0" smtClean="0">
                <a:cs typeface="B Nazanin" panose="00000400000000000000" pitchFamily="2" charset="-78"/>
              </a:rPr>
              <a:t>شود</a:t>
            </a:r>
            <a:r>
              <a:rPr lang="fa-IR" sz="2400" dirty="0" smtClean="0">
                <a:cs typeface="B Nazanin" panose="00000400000000000000" pitchFamily="2" charset="-78"/>
              </a:rPr>
              <a:t>. </a:t>
            </a:r>
            <a:r>
              <a:rPr lang="en-US" sz="2400" dirty="0">
                <a:solidFill>
                  <a:schemeClr val="accent6"/>
                </a:solidFill>
              </a:rPr>
              <a:t>E</a:t>
            </a:r>
            <a:endParaRPr lang="en-US" sz="2400" dirty="0">
              <a:cs typeface="B Nazanin" panose="00000400000000000000" pitchFamily="2" charset="-78"/>
            </a:endParaRPr>
          </a:p>
        </p:txBody>
      </p:sp>
      <p:sp>
        <p:nvSpPr>
          <p:cNvPr id="7" name="Title 1"/>
          <p:cNvSpPr txBox="1">
            <a:spLocks/>
          </p:cNvSpPr>
          <p:nvPr/>
        </p:nvSpPr>
        <p:spPr>
          <a:xfrm>
            <a:off x="457200" y="-1143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lnSpc>
                <a:spcPts val="4000"/>
              </a:lnSpc>
            </a:pPr>
            <a:r>
              <a:rPr lang="fa-IR" dirty="0" smtClean="0">
                <a:cs typeface="B Nazanin" panose="00000400000000000000" pitchFamily="2" charset="-78"/>
              </a:rPr>
              <a:t>نوروپاتی: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0619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Effect transition="in" filter="fade">
                                      <p:cBhvr>
                                        <p:cTn id="7" dur="500"/>
                                        <p:tgtEl>
                                          <p:spTgt spid="175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6">
                                            <p:txEl>
                                              <p:pRg st="1" end="1"/>
                                            </p:txEl>
                                          </p:spTgt>
                                        </p:tgtEl>
                                        <p:attrNameLst>
                                          <p:attrName>style.visibility</p:attrName>
                                        </p:attrNameLst>
                                      </p:cBhvr>
                                      <p:to>
                                        <p:strVal val="visible"/>
                                      </p:to>
                                    </p:set>
                                    <p:animEffect transition="in" filter="fade">
                                      <p:cBhvr>
                                        <p:cTn id="12" dur="500"/>
                                        <p:tgtEl>
                                          <p:spTgt spid="175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06">
                                            <p:txEl>
                                              <p:pRg st="2" end="2"/>
                                            </p:txEl>
                                          </p:spTgt>
                                        </p:tgtEl>
                                        <p:attrNameLst>
                                          <p:attrName>style.visibility</p:attrName>
                                        </p:attrNameLst>
                                      </p:cBhvr>
                                      <p:to>
                                        <p:strVal val="visible"/>
                                      </p:to>
                                    </p:set>
                                    <p:animEffect transition="in" filter="fade">
                                      <p:cBhvr>
                                        <p:cTn id="17" dur="500"/>
                                        <p:tgtEl>
                                          <p:spTgt spid="17510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5106">
                                            <p:txEl>
                                              <p:pRg st="3" end="3"/>
                                            </p:txEl>
                                          </p:spTgt>
                                        </p:tgtEl>
                                        <p:attrNameLst>
                                          <p:attrName>style.visibility</p:attrName>
                                        </p:attrNameLst>
                                      </p:cBhvr>
                                      <p:to>
                                        <p:strVal val="visible"/>
                                      </p:to>
                                    </p:set>
                                    <p:animEffect transition="in" filter="fade">
                                      <p:cBhvr>
                                        <p:cTn id="20" dur="500"/>
                                        <p:tgtEl>
                                          <p:spTgt spid="17510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5106">
                                            <p:txEl>
                                              <p:pRg st="4" end="4"/>
                                            </p:txEl>
                                          </p:spTgt>
                                        </p:tgtEl>
                                        <p:attrNameLst>
                                          <p:attrName>style.visibility</p:attrName>
                                        </p:attrNameLst>
                                      </p:cBhvr>
                                      <p:to>
                                        <p:strVal val="visible"/>
                                      </p:to>
                                    </p:set>
                                    <p:animEffect transition="in" filter="fade">
                                      <p:cBhvr>
                                        <p:cTn id="23" dur="500"/>
                                        <p:tgtEl>
                                          <p:spTgt spid="17510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5106">
                                            <p:txEl>
                                              <p:pRg st="5" end="5"/>
                                            </p:txEl>
                                          </p:spTgt>
                                        </p:tgtEl>
                                        <p:attrNameLst>
                                          <p:attrName>style.visibility</p:attrName>
                                        </p:attrNameLst>
                                      </p:cBhvr>
                                      <p:to>
                                        <p:strVal val="visible"/>
                                      </p:to>
                                    </p:set>
                                    <p:animEffect transition="in" filter="fade">
                                      <p:cBhvr>
                                        <p:cTn id="26" dur="500"/>
                                        <p:tgtEl>
                                          <p:spTgt spid="17510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5106">
                                            <p:txEl>
                                              <p:pRg st="6" end="6"/>
                                            </p:txEl>
                                          </p:spTgt>
                                        </p:tgtEl>
                                        <p:attrNameLst>
                                          <p:attrName>style.visibility</p:attrName>
                                        </p:attrNameLst>
                                      </p:cBhvr>
                                      <p:to>
                                        <p:strVal val="visible"/>
                                      </p:to>
                                    </p:set>
                                    <p:animEffect transition="in" filter="fade">
                                      <p:cBhvr>
                                        <p:cTn id="31" dur="500"/>
                                        <p:tgtEl>
                                          <p:spTgt spid="17510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5106">
                                            <p:txEl>
                                              <p:pRg st="7" end="7"/>
                                            </p:txEl>
                                          </p:spTgt>
                                        </p:tgtEl>
                                        <p:attrNameLst>
                                          <p:attrName>style.visibility</p:attrName>
                                        </p:attrNameLst>
                                      </p:cBhvr>
                                      <p:to>
                                        <p:strVal val="visible"/>
                                      </p:to>
                                    </p:set>
                                    <p:animEffect transition="in" filter="fade">
                                      <p:cBhvr>
                                        <p:cTn id="36" dur="500"/>
                                        <p:tgtEl>
                                          <p:spTgt spid="175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42919"/>
            <a:ext cx="8153400" cy="2954655"/>
          </a:xfrm>
          <a:prstGeom prst="rect">
            <a:avLst/>
          </a:prstGeom>
        </p:spPr>
        <p:txBody>
          <a:bodyPr wrap="square">
            <a:spAutoFit/>
          </a:bodyPr>
          <a:lstStyle/>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مرحله اول</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endParaRPr lang="en-US"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انجام یک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آزمایش</a:t>
            </a:r>
            <a:r>
              <a:rPr lang="en-US"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GLT</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۵۰</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گرم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غیر ناشتا</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با</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اندازه گیری قند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یک ساعت  پس از خوردن محلول </a:t>
            </a:r>
            <a:r>
              <a:rPr lang="ar-SA" sz="2400" dirty="0">
                <a:solidFill>
                  <a:schemeClr val="bg1"/>
                </a:solidFill>
                <a:latin typeface="Tahoma" panose="020B0604030504040204" pitchFamily="34" charset="0"/>
                <a:ea typeface="Times New Roman" panose="02020603050405020304" pitchFamily="18" charset="0"/>
                <a:cs typeface="B Nazanin" panose="00000400000000000000" pitchFamily="2" charset="-78"/>
              </a:rPr>
              <a:t>در</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هفته‌های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۲۴</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تا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۲۸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بارداری در زنانی که از قبل تشخیص دیابت برای آنها گذاشته نشده است</a:t>
            </a:r>
            <a:endParaRPr lang="en-US"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 مقدار قند پلاسمای یک ساعت پس از دریافت گلوکز مساوی یا بیشتر از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۱۳۰ </a:t>
            </a:r>
            <a:r>
              <a:rPr lang="en-US" sz="2000" dirty="0">
                <a:solidFill>
                  <a:schemeClr val="bg1"/>
                </a:solidFill>
                <a:cs typeface="B Nazanin" panose="00000400000000000000" pitchFamily="2" charset="-78"/>
              </a:rPr>
              <a:t>mg/</a:t>
            </a:r>
            <a:r>
              <a:rPr lang="en-US" sz="2000" dirty="0" err="1">
                <a:solidFill>
                  <a:schemeClr val="bg1"/>
                </a:solidFill>
                <a:cs typeface="B Nazanin" panose="00000400000000000000" pitchFamily="2" charset="-78"/>
              </a:rPr>
              <a:t>dL</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یا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۱۳۵ </a:t>
            </a:r>
            <a:r>
              <a:rPr lang="en-US" sz="2000" dirty="0">
                <a:solidFill>
                  <a:schemeClr val="bg1"/>
                </a:solidFill>
                <a:cs typeface="B Nazanin" panose="00000400000000000000" pitchFamily="2" charset="-78"/>
              </a:rPr>
              <a:t>mg/</a:t>
            </a:r>
            <a:r>
              <a:rPr lang="en-US" sz="2000" dirty="0" err="1">
                <a:solidFill>
                  <a:schemeClr val="bg1"/>
                </a:solidFill>
                <a:cs typeface="B Nazanin" panose="00000400000000000000" pitchFamily="2" charset="-78"/>
              </a:rPr>
              <a:t>dL</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یا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140</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000" dirty="0">
                <a:solidFill>
                  <a:schemeClr val="bg1"/>
                </a:solidFill>
                <a:cs typeface="B Nazanin" panose="00000400000000000000" pitchFamily="2" charset="-78"/>
              </a:rPr>
              <a:t>mg/</a:t>
            </a:r>
            <a:r>
              <a:rPr lang="en-US" sz="2000" dirty="0" err="1">
                <a:solidFill>
                  <a:schemeClr val="bg1"/>
                </a:solidFill>
                <a:cs typeface="B Nazanin" panose="00000400000000000000" pitchFamily="2" charset="-78"/>
              </a:rPr>
              <a:t>dL</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بود برای بیمار تست تحمل گلوکز خوراکی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۱۰۰</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گرم را انجام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می</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دهیم</a:t>
            </a:r>
            <a:endParaRPr lang="en-US"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0" name="Title 1"/>
          <p:cNvSpPr>
            <a:spLocks noGrp="1"/>
          </p:cNvSpPr>
          <p:nvPr>
            <p:ph type="title"/>
          </p:nvPr>
        </p:nvSpPr>
        <p:spPr>
          <a:xfrm>
            <a:off x="0" y="-114300"/>
            <a:ext cx="9144000" cy="857250"/>
          </a:xfrm>
        </p:spPr>
        <p:txBody>
          <a:bodyPr>
            <a:noAutofit/>
          </a:bodyPr>
          <a:lstStyle/>
          <a:p>
            <a:pPr rtl="1"/>
            <a:r>
              <a:rPr lang="fa-IR" sz="2600" dirty="0">
                <a:cs typeface="B Nazanin" panose="00000400000000000000" pitchFamily="2" charset="-78"/>
              </a:rPr>
              <a:t> غربالگری و تشخیص دیابت بارداری: </a:t>
            </a:r>
            <a:r>
              <a:rPr lang="fa-IR" sz="2600" b="1" dirty="0">
                <a:solidFill>
                  <a:srgbClr val="F79646"/>
                </a:solidFill>
                <a:cs typeface="B Nazanin" panose="00000400000000000000" pitchFamily="2" charset="-78"/>
              </a:rPr>
              <a:t>استراتژی </a:t>
            </a:r>
            <a:r>
              <a:rPr lang="fa-IR" sz="2600" b="1" dirty="0" smtClean="0">
                <a:solidFill>
                  <a:srgbClr val="F79646"/>
                </a:solidFill>
                <a:cs typeface="B Nazanin" panose="00000400000000000000" pitchFamily="2" charset="-78"/>
              </a:rPr>
              <a:t>دو مرحله </a:t>
            </a:r>
            <a:r>
              <a:rPr lang="fa-IR" sz="2600" b="1" dirty="0">
                <a:solidFill>
                  <a:srgbClr val="F79646"/>
                </a:solidFill>
                <a:cs typeface="B Nazanin" panose="00000400000000000000" pitchFamily="2" charset="-78"/>
              </a:rPr>
              <a:t>ای </a:t>
            </a:r>
            <a:r>
              <a:rPr lang="fa-IR" sz="2600" dirty="0">
                <a:cs typeface="B Nazanin" panose="00000400000000000000" pitchFamily="2" charset="-78"/>
              </a:rPr>
              <a:t>توصیه شده توسط </a:t>
            </a:r>
            <a:r>
              <a:rPr lang="en-US" sz="2600" dirty="0">
                <a:cs typeface="B Nazanin" panose="00000400000000000000" pitchFamily="2" charset="-78"/>
              </a:rPr>
              <a:t>NIH</a:t>
            </a:r>
            <a:endParaRPr lang="fa-IR" sz="2600" dirty="0">
              <a:cs typeface="B Nazanin" panose="00000400000000000000" pitchFamily="2" charset="-78"/>
            </a:endParaRPr>
          </a:p>
        </p:txBody>
      </p:sp>
    </p:spTree>
    <p:extLst>
      <p:ext uri="{BB962C8B-B14F-4D97-AF65-F5344CB8AC3E}">
        <p14:creationId xmlns:p14="http://schemas.microsoft.com/office/powerpoint/2010/main" xmlns="" val="15677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3"/>
          <p:cNvSpPr>
            <a:spLocks noGrp="1"/>
          </p:cNvSpPr>
          <p:nvPr>
            <p:ph idx="4294967295"/>
          </p:nvPr>
        </p:nvSpPr>
        <p:spPr>
          <a:xfrm>
            <a:off x="13771" y="769788"/>
            <a:ext cx="8901629" cy="3927755"/>
          </a:xfrm>
        </p:spPr>
        <p:txBody>
          <a:bodyPr>
            <a:normAutofit/>
          </a:bodyPr>
          <a:lstStyle/>
          <a:p>
            <a:pPr marL="0" indent="0" algn="r" rtl="1">
              <a:spcBef>
                <a:spcPts val="1200"/>
              </a:spcBef>
              <a:buNone/>
            </a:pPr>
            <a:r>
              <a:rPr lang="fa-IR" sz="3600" dirty="0" smtClean="0">
                <a:solidFill>
                  <a:schemeClr val="accent6"/>
                </a:solidFill>
                <a:cs typeface="B Nazanin" panose="00000400000000000000" pitchFamily="2" charset="-78"/>
              </a:rPr>
              <a:t>درمان</a:t>
            </a:r>
            <a:endParaRPr lang="fa-IR" dirty="0" smtClean="0">
              <a:solidFill>
                <a:schemeClr val="accent6"/>
              </a:solidFill>
              <a:cs typeface="B Nazanin" panose="00000400000000000000" pitchFamily="2" charset="-78"/>
            </a:endParaRPr>
          </a:p>
          <a:p>
            <a:pPr algn="r" rtl="1"/>
            <a:r>
              <a:rPr lang="ar-SA" dirty="0">
                <a:cs typeface="B Nazanin" panose="00000400000000000000" pitchFamily="2" charset="-78"/>
              </a:rPr>
              <a:t>کنترل گلوکز را </a:t>
            </a:r>
            <a:r>
              <a:rPr lang="ar-SA" dirty="0" smtClean="0">
                <a:cs typeface="B Nazanin" panose="00000400000000000000" pitchFamily="2" charset="-78"/>
              </a:rPr>
              <a:t>موثرترکنید </a:t>
            </a:r>
            <a:r>
              <a:rPr lang="ar-SA" dirty="0">
                <a:cs typeface="B Nazanin" panose="00000400000000000000" pitchFamily="2" charset="-78"/>
              </a:rPr>
              <a:t>تا پیشرفت نوروپاتی مبتلایان به دیابت نوع </a:t>
            </a:r>
            <a:r>
              <a:rPr lang="ar-SA" dirty="0" smtClean="0">
                <a:cs typeface="B Nazanin" panose="00000400000000000000" pitchFamily="2" charset="-78"/>
              </a:rPr>
              <a:t>یک</a:t>
            </a:r>
            <a:r>
              <a:rPr lang="fa-IR" dirty="0" smtClean="0">
                <a:cs typeface="B Nazanin" panose="00000400000000000000" pitchFamily="2" charset="-78"/>
              </a:rPr>
              <a:t> </a:t>
            </a:r>
            <a:r>
              <a:rPr lang="en-US" dirty="0">
                <a:solidFill>
                  <a:schemeClr val="accent6"/>
                </a:solidFill>
              </a:rPr>
              <a:t>A</a:t>
            </a:r>
            <a:r>
              <a:rPr lang="ar-SA" dirty="0" smtClean="0">
                <a:cs typeface="B Nazanin" panose="00000400000000000000" pitchFamily="2" charset="-78"/>
              </a:rPr>
              <a:t> </a:t>
            </a:r>
            <a:r>
              <a:rPr lang="ar-SA" dirty="0">
                <a:cs typeface="B Nazanin" panose="00000400000000000000" pitchFamily="2" charset="-78"/>
              </a:rPr>
              <a:t>را پیشگیری کنید یا به تاخیر بیندازید و پیشرفت آن را در میان مبتلایان به دیابت نوع </a:t>
            </a:r>
            <a:r>
              <a:rPr lang="fa-IR" dirty="0">
                <a:cs typeface="B Nazanin" panose="00000400000000000000" pitchFamily="2" charset="-78"/>
              </a:rPr>
              <a:t>۲ </a:t>
            </a:r>
            <a:r>
              <a:rPr lang="en-US" dirty="0">
                <a:solidFill>
                  <a:schemeClr val="accent6"/>
                </a:solidFill>
              </a:rPr>
              <a:t>B </a:t>
            </a:r>
            <a:r>
              <a:rPr lang="fa-IR" dirty="0" smtClean="0">
                <a:solidFill>
                  <a:schemeClr val="accent6"/>
                </a:solidFill>
              </a:rPr>
              <a:t> </a:t>
            </a:r>
            <a:r>
              <a:rPr lang="ar-SA" dirty="0" smtClean="0">
                <a:cs typeface="B Nazanin" panose="00000400000000000000" pitchFamily="2" charset="-78"/>
              </a:rPr>
              <a:t>کند </a:t>
            </a:r>
            <a:r>
              <a:rPr lang="ar-SA" dirty="0">
                <a:cs typeface="B Nazanin" panose="00000400000000000000" pitchFamily="2" charset="-78"/>
              </a:rPr>
              <a:t>کنید</a:t>
            </a:r>
            <a:endParaRPr lang="en-US" dirty="0">
              <a:cs typeface="B Nazanin" panose="00000400000000000000" pitchFamily="2" charset="-78"/>
            </a:endParaRPr>
          </a:p>
          <a:p>
            <a:pPr algn="r" rtl="1"/>
            <a:r>
              <a:rPr lang="ar-SA" dirty="0">
                <a:cs typeface="B Nazanin" panose="00000400000000000000" pitchFamily="2" charset="-78"/>
              </a:rPr>
              <a:t>بیماران را ارزیابی و درمان کنید تا درد مرتبط با </a:t>
            </a:r>
            <a:r>
              <a:rPr lang="ar-SA" dirty="0" smtClean="0">
                <a:cs typeface="B Nazanin" panose="00000400000000000000" pitchFamily="2" charset="-78"/>
              </a:rPr>
              <a:t>نوروپاتی</a:t>
            </a:r>
            <a:r>
              <a:rPr lang="fa-IR" dirty="0" smtClean="0">
                <a:cs typeface="B Nazanin" panose="00000400000000000000" pitchFamily="2" charset="-78"/>
              </a:rPr>
              <a:t> </a:t>
            </a:r>
            <a:r>
              <a:rPr lang="en-US" dirty="0">
                <a:solidFill>
                  <a:schemeClr val="accent6"/>
                </a:solidFill>
              </a:rPr>
              <a:t>B</a:t>
            </a:r>
            <a:r>
              <a:rPr lang="ar-SA" dirty="0" smtClean="0">
                <a:cs typeface="B Nazanin" panose="00000400000000000000" pitchFamily="2" charset="-78"/>
              </a:rPr>
              <a:t> و</a:t>
            </a:r>
            <a:r>
              <a:rPr lang="fa-IR" dirty="0" smtClean="0">
                <a:cs typeface="B Nazanin" panose="00000400000000000000" pitchFamily="2" charset="-78"/>
              </a:rPr>
              <a:t> </a:t>
            </a:r>
            <a:r>
              <a:rPr lang="ar-SA" dirty="0">
                <a:cs typeface="B Nazanin" panose="00000400000000000000" pitchFamily="2" charset="-78"/>
              </a:rPr>
              <a:t> علائم  نوروپاتی اتونومیک را کاهش دهید و  کیفیت زندگی را بهبود </a:t>
            </a:r>
            <a:r>
              <a:rPr lang="ar-SA" dirty="0" smtClean="0">
                <a:cs typeface="B Nazanin" panose="00000400000000000000" pitchFamily="2" charset="-78"/>
              </a:rPr>
              <a:t>بخشید</a:t>
            </a:r>
            <a:r>
              <a:rPr lang="fa-IR" dirty="0" smtClean="0">
                <a:cs typeface="B Nazanin" panose="00000400000000000000" pitchFamily="2" charset="-78"/>
              </a:rPr>
              <a:t>. </a:t>
            </a:r>
            <a:r>
              <a:rPr lang="en-US" dirty="0">
                <a:solidFill>
                  <a:schemeClr val="accent6"/>
                </a:solidFill>
              </a:rPr>
              <a:t>E</a:t>
            </a:r>
            <a:endParaRPr lang="en-US" dirty="0">
              <a:cs typeface="B Nazanin" panose="00000400000000000000" pitchFamily="2" charset="-78"/>
            </a:endParaRPr>
          </a:p>
          <a:p>
            <a:pPr algn="r" rtl="1"/>
            <a:r>
              <a:rPr lang="en-US" dirty="0" err="1">
                <a:cs typeface="B Nazanin" panose="00000400000000000000" pitchFamily="2" charset="-78"/>
              </a:rPr>
              <a:t>pregabalin</a:t>
            </a:r>
            <a:r>
              <a:rPr lang="en-US" dirty="0">
                <a:cs typeface="B Nazanin" panose="00000400000000000000" pitchFamily="2" charset="-78"/>
              </a:rPr>
              <a:t>  </a:t>
            </a:r>
            <a:r>
              <a:rPr lang="ar-SA" dirty="0">
                <a:cs typeface="B Nazanin" panose="00000400000000000000" pitchFamily="2" charset="-78"/>
              </a:rPr>
              <a:t> </a:t>
            </a:r>
            <a:r>
              <a:rPr lang="ar-SA" dirty="0" smtClean="0">
                <a:cs typeface="B Nazanin" panose="00000400000000000000" pitchFamily="2" charset="-78"/>
              </a:rPr>
              <a:t>یا</a:t>
            </a:r>
            <a:r>
              <a:rPr lang="fa-IR" dirty="0" smtClean="0">
                <a:cs typeface="B Nazanin" panose="00000400000000000000" pitchFamily="2" charset="-78"/>
              </a:rPr>
              <a:t> </a:t>
            </a:r>
            <a:r>
              <a:rPr lang="en-US" dirty="0">
                <a:cs typeface="B Nazanin" panose="00000400000000000000" pitchFamily="2" charset="-78"/>
              </a:rPr>
              <a:t>duloxetine</a:t>
            </a:r>
            <a:r>
              <a:rPr lang="fa-IR" dirty="0">
                <a:cs typeface="B Nazanin" panose="00000400000000000000" pitchFamily="2" charset="-78"/>
              </a:rPr>
              <a:t> </a:t>
            </a:r>
            <a:r>
              <a:rPr lang="fa-IR" dirty="0" smtClean="0">
                <a:cs typeface="B Nazanin" panose="00000400000000000000" pitchFamily="2" charset="-78"/>
              </a:rPr>
              <a:t>یا </a:t>
            </a:r>
            <a:r>
              <a:rPr lang="en-US" dirty="0" smtClean="0"/>
              <a:t>gabapentin</a:t>
            </a:r>
            <a:r>
              <a:rPr lang="fa-IR" dirty="0" smtClean="0"/>
              <a:t> </a:t>
            </a:r>
            <a:r>
              <a:rPr lang="ar-SA" dirty="0" smtClean="0">
                <a:cs typeface="B Nazanin" panose="00000400000000000000" pitchFamily="2" charset="-78"/>
              </a:rPr>
              <a:t>به </a:t>
            </a:r>
            <a:r>
              <a:rPr lang="ar-SA" dirty="0">
                <a:cs typeface="B Nazanin" panose="00000400000000000000" pitchFamily="2" charset="-78"/>
              </a:rPr>
              <a:t>عنوان درمان دارویی اولیه برای درد نوروپاتی در دیابتی ها توصیه می </a:t>
            </a:r>
            <a:r>
              <a:rPr lang="ar-SA" dirty="0" smtClean="0">
                <a:cs typeface="B Nazanin" panose="00000400000000000000" pitchFamily="2" charset="-78"/>
              </a:rPr>
              <a:t>شود</a:t>
            </a:r>
            <a:r>
              <a:rPr lang="fa-IR" dirty="0" smtClean="0">
                <a:cs typeface="B Nazanin" panose="00000400000000000000" pitchFamily="2" charset="-78"/>
              </a:rPr>
              <a:t>. </a:t>
            </a:r>
            <a:r>
              <a:rPr lang="en-US" dirty="0">
                <a:solidFill>
                  <a:srgbClr val="F79646"/>
                </a:solidFill>
              </a:rPr>
              <a:t>A</a:t>
            </a:r>
            <a:endParaRPr lang="en-US" dirty="0">
              <a:cs typeface="B Nazanin" panose="00000400000000000000" pitchFamily="2" charset="-78"/>
            </a:endParaRPr>
          </a:p>
        </p:txBody>
      </p:sp>
      <p:sp>
        <p:nvSpPr>
          <p:cNvPr id="6" name="Title 1"/>
          <p:cNvSpPr txBox="1">
            <a:spLocks/>
          </p:cNvSpPr>
          <p:nvPr/>
        </p:nvSpPr>
        <p:spPr>
          <a:xfrm>
            <a:off x="457200" y="-1143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lnSpc>
                <a:spcPts val="4000"/>
              </a:lnSpc>
            </a:pPr>
            <a:r>
              <a:rPr lang="fa-IR" dirty="0" smtClean="0">
                <a:cs typeface="B Nazanin" panose="00000400000000000000" pitchFamily="2" charset="-78"/>
              </a:rPr>
              <a:t>نوروپاتی: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28840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0">
                                            <p:txEl>
                                              <p:pRg st="0" end="0"/>
                                            </p:txEl>
                                          </p:spTgt>
                                        </p:tgtEl>
                                        <p:attrNameLst>
                                          <p:attrName>style.visibility</p:attrName>
                                        </p:attrNameLst>
                                      </p:cBhvr>
                                      <p:to>
                                        <p:strVal val="visible"/>
                                      </p:to>
                                    </p:set>
                                    <p:animEffect transition="in" filter="fade">
                                      <p:cBhvr>
                                        <p:cTn id="7" dur="500"/>
                                        <p:tgtEl>
                                          <p:spTgt spid="176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130">
                                            <p:txEl>
                                              <p:pRg st="1" end="1"/>
                                            </p:txEl>
                                          </p:spTgt>
                                        </p:tgtEl>
                                        <p:attrNameLst>
                                          <p:attrName>style.visibility</p:attrName>
                                        </p:attrNameLst>
                                      </p:cBhvr>
                                      <p:to>
                                        <p:strVal val="visible"/>
                                      </p:to>
                                    </p:set>
                                    <p:animEffect transition="in" filter="fade">
                                      <p:cBhvr>
                                        <p:cTn id="12" dur="500"/>
                                        <p:tgtEl>
                                          <p:spTgt spid="176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130">
                                            <p:txEl>
                                              <p:pRg st="2" end="2"/>
                                            </p:txEl>
                                          </p:spTgt>
                                        </p:tgtEl>
                                        <p:attrNameLst>
                                          <p:attrName>style.visibility</p:attrName>
                                        </p:attrNameLst>
                                      </p:cBhvr>
                                      <p:to>
                                        <p:strVal val="visible"/>
                                      </p:to>
                                    </p:set>
                                    <p:animEffect transition="in" filter="fade">
                                      <p:cBhvr>
                                        <p:cTn id="17" dur="500"/>
                                        <p:tgtEl>
                                          <p:spTgt spid="176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6130">
                                            <p:txEl>
                                              <p:pRg st="3" end="3"/>
                                            </p:txEl>
                                          </p:spTgt>
                                        </p:tgtEl>
                                        <p:attrNameLst>
                                          <p:attrName>style.visibility</p:attrName>
                                        </p:attrNameLst>
                                      </p:cBhvr>
                                      <p:to>
                                        <p:strVal val="visible"/>
                                      </p:to>
                                    </p:set>
                                    <p:animEffect transition="in" filter="fade">
                                      <p:cBhvr>
                                        <p:cTn id="22" dur="500"/>
                                        <p:tgtEl>
                                          <p:spTgt spid="176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itle 1"/>
          <p:cNvSpPr>
            <a:spLocks noGrp="1"/>
          </p:cNvSpPr>
          <p:nvPr>
            <p:ph type="title"/>
          </p:nvPr>
        </p:nvSpPr>
        <p:spPr/>
        <p:txBody>
          <a:bodyPr>
            <a:normAutofit/>
          </a:bodyPr>
          <a:lstStyle/>
          <a:p>
            <a:pPr rtl="1"/>
            <a:r>
              <a:rPr lang="ar-SA" dirty="0">
                <a:cs typeface="B Nazanin" panose="00000400000000000000" pitchFamily="2" charset="-78"/>
              </a:rPr>
              <a:t>مراقبت از </a:t>
            </a:r>
            <a:r>
              <a:rPr lang="ar-SA" dirty="0" smtClean="0">
                <a:cs typeface="B Nazanin" panose="00000400000000000000" pitchFamily="2" charset="-78"/>
              </a:rPr>
              <a:t>پا</a:t>
            </a:r>
            <a:r>
              <a:rPr lang="fa-IR" dirty="0" smtClean="0">
                <a:cs typeface="B Nazanin" panose="00000400000000000000" pitchFamily="2" charset="-78"/>
              </a:rPr>
              <a:t>: </a:t>
            </a:r>
            <a:r>
              <a:rPr lang="ar-SA" dirty="0">
                <a:cs typeface="B Nazanin" panose="00000400000000000000" pitchFamily="2" charset="-78"/>
              </a:rPr>
              <a:t>خطر زخم و </a:t>
            </a:r>
            <a:r>
              <a:rPr lang="ar-SA" dirty="0" smtClean="0">
                <a:cs typeface="B Nazanin" panose="00000400000000000000" pitchFamily="2" charset="-78"/>
              </a:rPr>
              <a:t>آمپوتاسیون</a:t>
            </a:r>
            <a:endParaRPr lang="en-US" dirty="0">
              <a:cs typeface="B Nazanin" panose="00000400000000000000" pitchFamily="2" charset="-78"/>
            </a:endParaRPr>
          </a:p>
        </p:txBody>
      </p:sp>
      <p:sp>
        <p:nvSpPr>
          <p:cNvPr id="174082" name="Content Placeholder 2"/>
          <p:cNvSpPr>
            <a:spLocks noGrp="1"/>
          </p:cNvSpPr>
          <p:nvPr>
            <p:ph sz="half" idx="1"/>
          </p:nvPr>
        </p:nvSpPr>
        <p:spPr>
          <a:xfrm>
            <a:off x="152400" y="1723211"/>
            <a:ext cx="3324225" cy="2994423"/>
          </a:xfrm>
        </p:spPr>
        <p:txBody>
          <a:bodyPr>
            <a:normAutofit/>
          </a:bodyPr>
          <a:lstStyle/>
          <a:p>
            <a:pPr algn="r" rtl="1"/>
            <a:r>
              <a:rPr lang="en-US" dirty="0">
                <a:cs typeface="B Nazanin" panose="00000400000000000000" pitchFamily="2" charset="-78"/>
              </a:rPr>
              <a:t>PAD</a:t>
            </a:r>
          </a:p>
          <a:p>
            <a:pPr algn="r" rtl="1"/>
            <a:r>
              <a:rPr lang="ar-SA" dirty="0">
                <a:cs typeface="B Nazanin" panose="00000400000000000000" pitchFamily="2" charset="-78"/>
              </a:rPr>
              <a:t>سابقه زخم</a:t>
            </a:r>
            <a:endParaRPr lang="en-US" dirty="0">
              <a:cs typeface="B Nazanin" panose="00000400000000000000" pitchFamily="2" charset="-78"/>
            </a:endParaRPr>
          </a:p>
          <a:p>
            <a:pPr algn="r" rtl="1"/>
            <a:r>
              <a:rPr lang="ar-SA" dirty="0">
                <a:cs typeface="B Nazanin" panose="00000400000000000000" pitchFamily="2" charset="-78"/>
              </a:rPr>
              <a:t>آمپوتاسیون</a:t>
            </a:r>
            <a:endParaRPr lang="en-US" dirty="0">
              <a:cs typeface="B Nazanin" panose="00000400000000000000" pitchFamily="2" charset="-78"/>
            </a:endParaRPr>
          </a:p>
          <a:p>
            <a:pPr algn="r" rtl="1"/>
            <a:r>
              <a:rPr lang="ar-SA" dirty="0">
                <a:cs typeface="B Nazanin" panose="00000400000000000000" pitchFamily="2" charset="-78"/>
              </a:rPr>
              <a:t>اختلال دید</a:t>
            </a:r>
            <a:endParaRPr lang="en-US" dirty="0">
              <a:cs typeface="B Nazanin" panose="00000400000000000000" pitchFamily="2" charset="-78"/>
            </a:endParaRPr>
          </a:p>
          <a:p>
            <a:pPr algn="r" rtl="1"/>
            <a:r>
              <a:rPr lang="en-US" dirty="0" smtClean="0">
                <a:cs typeface="B Nazanin" panose="00000400000000000000" pitchFamily="2" charset="-78"/>
              </a:rPr>
              <a:t>CKD</a:t>
            </a:r>
            <a:endParaRPr lang="en-US" dirty="0">
              <a:cs typeface="B Nazanin" panose="00000400000000000000" pitchFamily="2" charset="-78"/>
            </a:endParaRPr>
          </a:p>
        </p:txBody>
      </p:sp>
      <p:sp>
        <p:nvSpPr>
          <p:cNvPr id="2" name="Content Placeholder 1"/>
          <p:cNvSpPr>
            <a:spLocks noGrp="1"/>
          </p:cNvSpPr>
          <p:nvPr>
            <p:ph sz="half" idx="2"/>
          </p:nvPr>
        </p:nvSpPr>
        <p:spPr>
          <a:xfrm>
            <a:off x="4418730" y="1723211"/>
            <a:ext cx="4038600" cy="2762727"/>
          </a:xfrm>
        </p:spPr>
        <p:txBody>
          <a:bodyPr>
            <a:noAutofit/>
          </a:bodyPr>
          <a:lstStyle/>
          <a:p>
            <a:pPr algn="r" rtl="1"/>
            <a:r>
              <a:rPr lang="ar-SA" dirty="0">
                <a:cs typeface="B Nazanin" panose="00000400000000000000" pitchFamily="2" charset="-78"/>
              </a:rPr>
              <a:t>کنترل گلیسمیک ضعیف</a:t>
            </a:r>
            <a:endParaRPr lang="en-US" dirty="0">
              <a:cs typeface="B Nazanin" panose="00000400000000000000" pitchFamily="2" charset="-78"/>
            </a:endParaRPr>
          </a:p>
          <a:p>
            <a:pPr algn="r" rtl="1"/>
            <a:r>
              <a:rPr lang="ar-SA" dirty="0">
                <a:cs typeface="B Nazanin" panose="00000400000000000000" pitchFamily="2" charset="-78"/>
              </a:rPr>
              <a:t>نوروپاتی محیطی همراه با فقدان احساس محافظتی</a:t>
            </a:r>
            <a:endParaRPr lang="en-US" dirty="0">
              <a:cs typeface="B Nazanin" panose="00000400000000000000" pitchFamily="2" charset="-78"/>
            </a:endParaRPr>
          </a:p>
          <a:p>
            <a:pPr algn="r" rtl="1"/>
            <a:r>
              <a:rPr lang="ar-SA" dirty="0">
                <a:cs typeface="B Nazanin" panose="00000400000000000000" pitchFamily="2" charset="-78"/>
              </a:rPr>
              <a:t>مصرف سیگار</a:t>
            </a:r>
            <a:endParaRPr lang="en-US" dirty="0">
              <a:cs typeface="B Nazanin" panose="00000400000000000000" pitchFamily="2" charset="-78"/>
            </a:endParaRPr>
          </a:p>
          <a:p>
            <a:pPr algn="r" rtl="1"/>
            <a:r>
              <a:rPr lang="ar-SA" dirty="0">
                <a:cs typeface="B Nazanin" panose="00000400000000000000" pitchFamily="2" charset="-78"/>
              </a:rPr>
              <a:t>دفر میتی های پا</a:t>
            </a:r>
            <a:endParaRPr lang="en-US" dirty="0">
              <a:cs typeface="B Nazanin" panose="00000400000000000000" pitchFamily="2" charset="-78"/>
            </a:endParaRPr>
          </a:p>
          <a:p>
            <a:pPr algn="r" rtl="1"/>
            <a:r>
              <a:rPr lang="ar-SA" dirty="0">
                <a:cs typeface="B Nazanin" panose="00000400000000000000" pitchFamily="2" charset="-78"/>
              </a:rPr>
              <a:t>میخچه یا کالوس مستعد زخم</a:t>
            </a:r>
            <a:endParaRPr lang="en-US" dirty="0">
              <a:cs typeface="B Nazanin" panose="00000400000000000000" pitchFamily="2" charset="-78"/>
            </a:endParaRPr>
          </a:p>
        </p:txBody>
      </p:sp>
      <p:sp>
        <p:nvSpPr>
          <p:cNvPr id="3" name="TextBox 2"/>
          <p:cNvSpPr txBox="1"/>
          <p:nvPr/>
        </p:nvSpPr>
        <p:spPr>
          <a:xfrm>
            <a:off x="-32084" y="1002248"/>
            <a:ext cx="8901629" cy="461665"/>
          </a:xfrm>
          <a:prstGeom prst="rect">
            <a:avLst/>
          </a:prstGeom>
          <a:noFill/>
        </p:spPr>
        <p:txBody>
          <a:bodyPr wrap="square" rtlCol="0">
            <a:spAutoFit/>
          </a:bodyPr>
          <a:lstStyle/>
          <a:p>
            <a:pPr algn="r" rtl="1"/>
            <a:r>
              <a:rPr lang="ar-SA" sz="2400" b="1" dirty="0">
                <a:solidFill>
                  <a:srgbClr val="FFFF00"/>
                </a:solidFill>
                <a:cs typeface="B Nazanin" panose="00000400000000000000" pitchFamily="2" charset="-78"/>
              </a:rPr>
              <a:t>خطر زخم و آمپوتاسیون در افراد دارای عوامل خطر زیر افزایش یافته است</a:t>
            </a:r>
            <a:endParaRPr lang="en-US" sz="24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xmlns="" val="25171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4082">
                                            <p:txEl>
                                              <p:pRg st="0" end="0"/>
                                            </p:txEl>
                                          </p:spTgt>
                                        </p:tgtEl>
                                        <p:attrNameLst>
                                          <p:attrName>style.visibility</p:attrName>
                                        </p:attrNameLst>
                                      </p:cBhvr>
                                      <p:to>
                                        <p:strVal val="visible"/>
                                      </p:to>
                                    </p:set>
                                    <p:animEffect transition="in" filter="fade">
                                      <p:cBhvr>
                                        <p:cTn id="33" dur="500"/>
                                        <p:tgtEl>
                                          <p:spTgt spid="17408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4082">
                                            <p:txEl>
                                              <p:pRg st="1" end="1"/>
                                            </p:txEl>
                                          </p:spTgt>
                                        </p:tgtEl>
                                        <p:attrNameLst>
                                          <p:attrName>style.visibility</p:attrName>
                                        </p:attrNameLst>
                                      </p:cBhvr>
                                      <p:to>
                                        <p:strVal val="visible"/>
                                      </p:to>
                                    </p:set>
                                    <p:animEffect transition="in" filter="fade">
                                      <p:cBhvr>
                                        <p:cTn id="38" dur="500"/>
                                        <p:tgtEl>
                                          <p:spTgt spid="17408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4082">
                                            <p:txEl>
                                              <p:pRg st="2" end="2"/>
                                            </p:txEl>
                                          </p:spTgt>
                                        </p:tgtEl>
                                        <p:attrNameLst>
                                          <p:attrName>style.visibility</p:attrName>
                                        </p:attrNameLst>
                                      </p:cBhvr>
                                      <p:to>
                                        <p:strVal val="visible"/>
                                      </p:to>
                                    </p:set>
                                    <p:animEffect transition="in" filter="fade">
                                      <p:cBhvr>
                                        <p:cTn id="43" dur="500"/>
                                        <p:tgtEl>
                                          <p:spTgt spid="17408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4082">
                                            <p:txEl>
                                              <p:pRg st="3" end="3"/>
                                            </p:txEl>
                                          </p:spTgt>
                                        </p:tgtEl>
                                        <p:attrNameLst>
                                          <p:attrName>style.visibility</p:attrName>
                                        </p:attrNameLst>
                                      </p:cBhvr>
                                      <p:to>
                                        <p:strVal val="visible"/>
                                      </p:to>
                                    </p:set>
                                    <p:animEffect transition="in" filter="fade">
                                      <p:cBhvr>
                                        <p:cTn id="48" dur="500"/>
                                        <p:tgtEl>
                                          <p:spTgt spid="17408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4082">
                                            <p:txEl>
                                              <p:pRg st="4" end="4"/>
                                            </p:txEl>
                                          </p:spTgt>
                                        </p:tgtEl>
                                        <p:attrNameLst>
                                          <p:attrName>style.visibility</p:attrName>
                                        </p:attrNameLst>
                                      </p:cBhvr>
                                      <p:to>
                                        <p:strVal val="visible"/>
                                      </p:to>
                                    </p:set>
                                    <p:animEffect transition="in" filter="fade">
                                      <p:cBhvr>
                                        <p:cTn id="53" dur="500"/>
                                        <p:tgtEl>
                                          <p:spTgt spid="174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p:bldP spid="2" grpId="0" build="p"/>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04800" y="809544"/>
            <a:ext cx="8382000" cy="3714750"/>
          </a:xfrm>
        </p:spPr>
        <p:txBody>
          <a:bodyPr>
            <a:normAutofit/>
          </a:bodyPr>
          <a:lstStyle/>
          <a:p>
            <a:pPr algn="r" rtl="1"/>
            <a:r>
              <a:rPr lang="ar-SA" dirty="0">
                <a:cs typeface="B Nazanin" panose="00000400000000000000" pitchFamily="2" charset="-78"/>
              </a:rPr>
              <a:t>یک ارزیابی جامع از پا حداقل سالیانه انجام </a:t>
            </a:r>
            <a:r>
              <a:rPr lang="ar-SA" dirty="0" smtClean="0">
                <a:cs typeface="B Nazanin" panose="00000400000000000000" pitchFamily="2" charset="-78"/>
              </a:rPr>
              <a:t>دهی</a:t>
            </a:r>
            <a:r>
              <a:rPr lang="fa-IR" dirty="0" smtClean="0">
                <a:cs typeface="B Nazanin" panose="00000400000000000000" pitchFamily="2" charset="-78"/>
              </a:rPr>
              <a:t>د</a:t>
            </a:r>
            <a:r>
              <a:rPr lang="ar-SA" dirty="0" smtClean="0">
                <a:cs typeface="B Nazanin" panose="00000400000000000000" pitchFamily="2" charset="-78"/>
              </a:rPr>
              <a:t> </a:t>
            </a:r>
            <a:r>
              <a:rPr lang="ar-SA" dirty="0">
                <a:cs typeface="B Nazanin" panose="00000400000000000000" pitchFamily="2" charset="-78"/>
              </a:rPr>
              <a:t>تا عوامل خطر برای زخم و آمپوتاسیون را تشخیص </a:t>
            </a:r>
            <a:r>
              <a:rPr lang="ar-SA" dirty="0" smtClean="0">
                <a:cs typeface="B Nazanin" panose="00000400000000000000" pitchFamily="2" charset="-78"/>
              </a:rPr>
              <a:t>دهید</a:t>
            </a:r>
            <a:r>
              <a:rPr lang="fa-IR" dirty="0" smtClean="0">
                <a:cs typeface="B Nazanin" panose="00000400000000000000" pitchFamily="2" charset="-78"/>
              </a:rPr>
              <a:t>. </a:t>
            </a:r>
            <a:r>
              <a:rPr lang="en-US" dirty="0">
                <a:solidFill>
                  <a:schemeClr val="accent6"/>
                </a:solidFill>
              </a:rPr>
              <a:t>B</a:t>
            </a:r>
            <a:endParaRPr lang="en-US" dirty="0">
              <a:cs typeface="B Nazanin" panose="00000400000000000000" pitchFamily="2" charset="-78"/>
            </a:endParaRPr>
          </a:p>
          <a:p>
            <a:pPr algn="r" rtl="1"/>
            <a:r>
              <a:rPr lang="ar-SA" dirty="0" smtClean="0">
                <a:cs typeface="B Nazanin" panose="00000400000000000000" pitchFamily="2" charset="-78"/>
              </a:rPr>
              <a:t>بیماران </a:t>
            </a:r>
            <a:r>
              <a:rPr lang="ar-SA" dirty="0">
                <a:cs typeface="B Nazanin" panose="00000400000000000000" pitchFamily="2" charset="-78"/>
              </a:rPr>
              <a:t>مبتلا به </a:t>
            </a:r>
            <a:r>
              <a:rPr lang="ar-SA" dirty="0" smtClean="0">
                <a:cs typeface="B Nazanin" panose="00000400000000000000" pitchFamily="2" charset="-78"/>
              </a:rPr>
              <a:t>دیابت</a:t>
            </a:r>
            <a:r>
              <a:rPr lang="en-US" dirty="0" smtClean="0">
                <a:cs typeface="B Nazanin" panose="00000400000000000000" pitchFamily="2" charset="-78"/>
              </a:rPr>
              <a:t> </a:t>
            </a:r>
            <a:r>
              <a:rPr lang="fa-IR" dirty="0" smtClean="0">
                <a:cs typeface="B Nazanin" panose="00000400000000000000" pitchFamily="2" charset="-78"/>
              </a:rPr>
              <a:t>دارای شواهد کاهش حس یا زخم یا قطع عضو قبلی</a:t>
            </a:r>
            <a:r>
              <a:rPr lang="ar-SA" dirty="0" smtClean="0">
                <a:cs typeface="B Nazanin" panose="00000400000000000000" pitchFamily="2" charset="-78"/>
              </a:rPr>
              <a:t> </a:t>
            </a:r>
            <a:r>
              <a:rPr lang="ar-SA" dirty="0">
                <a:cs typeface="B Nazanin" panose="00000400000000000000" pitchFamily="2" charset="-78"/>
              </a:rPr>
              <a:t>در هر  ویزیت باید پاهایشان مشاهده </a:t>
            </a:r>
            <a:r>
              <a:rPr lang="ar-SA" dirty="0" smtClean="0">
                <a:cs typeface="B Nazanin" panose="00000400000000000000" pitchFamily="2" charset="-78"/>
              </a:rPr>
              <a:t>شود</a:t>
            </a:r>
            <a:r>
              <a:rPr lang="en-US" dirty="0">
                <a:solidFill>
                  <a:schemeClr val="accent6"/>
                </a:solidFill>
              </a:rPr>
              <a:t> C</a:t>
            </a:r>
            <a:endParaRPr lang="en-US" dirty="0">
              <a:cs typeface="B Nazanin" panose="00000400000000000000" pitchFamily="2" charset="-78"/>
            </a:endParaRPr>
          </a:p>
          <a:p>
            <a:pPr algn="r" rtl="1"/>
            <a:r>
              <a:rPr lang="ar-SA" dirty="0">
                <a:cs typeface="B Nazanin" panose="00000400000000000000" pitchFamily="2" charset="-78"/>
              </a:rPr>
              <a:t>سابقه قبلی زخم, آمپوتاسیون, پای شارکو, آنژیوپلاستی, جراحی عروق, مصرف </a:t>
            </a:r>
            <a:r>
              <a:rPr lang="ar-SA" dirty="0" smtClean="0">
                <a:cs typeface="B Nazanin" panose="00000400000000000000" pitchFamily="2" charset="-78"/>
              </a:rPr>
              <a:t>سیگا</a:t>
            </a:r>
            <a:r>
              <a:rPr lang="fa-IR" dirty="0" smtClean="0">
                <a:cs typeface="B Nazanin" panose="00000400000000000000" pitchFamily="2" charset="-78"/>
              </a:rPr>
              <a:t>ر</a:t>
            </a:r>
            <a:r>
              <a:rPr lang="ar-SA" dirty="0" smtClean="0">
                <a:cs typeface="B Nazanin" panose="00000400000000000000" pitchFamily="2" charset="-78"/>
              </a:rPr>
              <a:t>, </a:t>
            </a:r>
            <a:r>
              <a:rPr lang="ar-SA" dirty="0">
                <a:cs typeface="B Nazanin" panose="00000400000000000000" pitchFamily="2" charset="-78"/>
              </a:rPr>
              <a:t>رتینوپاتی و بیماری کلیوی را دریافت کنید و علائم فعلی نوروپاتی و بیماری عروقی را ارزیابی </a:t>
            </a:r>
            <a:r>
              <a:rPr lang="ar-SA" dirty="0" smtClean="0">
                <a:cs typeface="B Nazanin" panose="00000400000000000000" pitchFamily="2" charset="-78"/>
              </a:rPr>
              <a:t>نمایید</a:t>
            </a:r>
            <a:r>
              <a:rPr lang="fa-IR" dirty="0" smtClean="0">
                <a:cs typeface="B Nazanin" panose="00000400000000000000" pitchFamily="2" charset="-78"/>
              </a:rPr>
              <a:t>. </a:t>
            </a:r>
            <a:r>
              <a:rPr lang="en-US" dirty="0">
                <a:solidFill>
                  <a:schemeClr val="accent6"/>
                </a:solidFill>
              </a:rPr>
              <a:t>B</a:t>
            </a:r>
            <a:endParaRPr lang="en-US" dirty="0">
              <a:cs typeface="B Nazanin" panose="00000400000000000000" pitchFamily="2" charset="-78"/>
            </a:endParaRPr>
          </a:p>
        </p:txBody>
      </p:sp>
      <p:sp>
        <p:nvSpPr>
          <p:cNvPr id="177155" name="Title 2"/>
          <p:cNvSpPr>
            <a:spLocks noGrp="1"/>
          </p:cNvSpPr>
          <p:nvPr>
            <p:ph type="title" idx="4294967295"/>
          </p:nvPr>
        </p:nvSpPr>
        <p:spPr/>
        <p:txBody>
          <a:bodyPr/>
          <a:lstStyle/>
          <a:p>
            <a:pPr rtl="1"/>
            <a:r>
              <a:rPr lang="ar-SA" dirty="0">
                <a:cs typeface="B Nazanin" panose="00000400000000000000" pitchFamily="2" charset="-78"/>
              </a:rPr>
              <a:t>مراقبت از </a:t>
            </a:r>
            <a:r>
              <a:rPr lang="ar-SA" dirty="0" smtClean="0">
                <a:cs typeface="B Nazanin" panose="00000400000000000000" pitchFamily="2" charset="-78"/>
              </a:rPr>
              <a:t>پا</a:t>
            </a:r>
            <a:r>
              <a:rPr lang="fa-IR" dirty="0">
                <a:cs typeface="B Nazanin" panose="00000400000000000000" pitchFamily="2" charset="-78"/>
              </a:rPr>
              <a:t>:</a:t>
            </a:r>
            <a:r>
              <a:rPr lang="en-US" dirty="0">
                <a:cs typeface="B Nazanin" panose="00000400000000000000" pitchFamily="2" charset="-78"/>
              </a:rPr>
              <a:t>  </a:t>
            </a:r>
            <a:r>
              <a:rPr lang="ar-SA" dirty="0">
                <a:cs typeface="B Nazanin" panose="00000400000000000000" pitchFamily="2" charset="-78"/>
              </a:rPr>
              <a:t>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5453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fade">
                                      <p:cBhvr>
                                        <p:cTn id="7" dur="500"/>
                                        <p:tgtEl>
                                          <p:spTgt spid="177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154">
                                            <p:txEl>
                                              <p:pRg st="1" end="1"/>
                                            </p:txEl>
                                          </p:spTgt>
                                        </p:tgtEl>
                                        <p:attrNameLst>
                                          <p:attrName>style.visibility</p:attrName>
                                        </p:attrNameLst>
                                      </p:cBhvr>
                                      <p:to>
                                        <p:strVal val="visible"/>
                                      </p:to>
                                    </p:set>
                                    <p:animEffect transition="in" filter="fade">
                                      <p:cBhvr>
                                        <p:cTn id="12" dur="500"/>
                                        <p:tgtEl>
                                          <p:spTgt spid="177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154">
                                            <p:txEl>
                                              <p:pRg st="2" end="2"/>
                                            </p:txEl>
                                          </p:spTgt>
                                        </p:tgtEl>
                                        <p:attrNameLst>
                                          <p:attrName>style.visibility</p:attrName>
                                        </p:attrNameLst>
                                      </p:cBhvr>
                                      <p:to>
                                        <p:strVal val="visible"/>
                                      </p:to>
                                    </p:set>
                                    <p:animEffect transition="in" filter="fade">
                                      <p:cBhvr>
                                        <p:cTn id="17" dur="500"/>
                                        <p:tgtEl>
                                          <p:spTgt spid="177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a:bodyPr>
          <a:lstStyle/>
          <a:p>
            <a:pPr algn="r" rtl="1"/>
            <a:r>
              <a:rPr lang="ar-SA" dirty="0">
                <a:cs typeface="B Nazanin" panose="00000400000000000000" pitchFamily="2" charset="-78"/>
              </a:rPr>
              <a:t>معاینه بایستی </a:t>
            </a:r>
            <a:r>
              <a:rPr lang="ar-SA" dirty="0" smtClean="0">
                <a:cs typeface="B Nazanin" panose="00000400000000000000" pitchFamily="2" charset="-78"/>
              </a:rPr>
              <a:t>شامل</a:t>
            </a:r>
            <a:r>
              <a:rPr lang="fa-IR" dirty="0" smtClean="0">
                <a:cs typeface="B Nazanin" panose="00000400000000000000" pitchFamily="2" charset="-78"/>
              </a:rPr>
              <a:t>:</a:t>
            </a:r>
          </a:p>
          <a:p>
            <a:pPr lvl="1" algn="r" rtl="1"/>
            <a:r>
              <a:rPr lang="ar-SA" dirty="0" smtClean="0">
                <a:cs typeface="B Nazanin" panose="00000400000000000000" pitchFamily="2" charset="-78"/>
              </a:rPr>
              <a:t> مشاهده </a:t>
            </a:r>
            <a:r>
              <a:rPr lang="ar-SA" dirty="0">
                <a:cs typeface="B Nazanin" panose="00000400000000000000" pitchFamily="2" charset="-78"/>
              </a:rPr>
              <a:t>پوست</a:t>
            </a:r>
            <a:r>
              <a:rPr lang="ar-SA" dirty="0" smtClean="0">
                <a:cs typeface="B Nazanin" panose="00000400000000000000" pitchFamily="2" charset="-78"/>
              </a:rPr>
              <a:t>,</a:t>
            </a:r>
            <a:endParaRPr lang="fa-IR" dirty="0" smtClean="0">
              <a:cs typeface="B Nazanin" panose="00000400000000000000" pitchFamily="2" charset="-78"/>
            </a:endParaRPr>
          </a:p>
          <a:p>
            <a:pPr lvl="1" algn="r" rtl="1"/>
            <a:r>
              <a:rPr lang="ar-SA" dirty="0" smtClean="0">
                <a:cs typeface="B Nazanin" panose="00000400000000000000" pitchFamily="2" charset="-78"/>
              </a:rPr>
              <a:t> </a:t>
            </a:r>
            <a:r>
              <a:rPr lang="ar-SA" dirty="0">
                <a:cs typeface="B Nazanin" panose="00000400000000000000" pitchFamily="2" charset="-78"/>
              </a:rPr>
              <a:t>ارزیابی بدشکلی های پا</a:t>
            </a:r>
            <a:r>
              <a:rPr lang="ar-SA" dirty="0" smtClean="0">
                <a:cs typeface="B Nazanin" panose="00000400000000000000" pitchFamily="2" charset="-78"/>
              </a:rPr>
              <a:t>,</a:t>
            </a:r>
            <a:endParaRPr lang="fa-IR" dirty="0" smtClean="0">
              <a:cs typeface="B Nazanin" panose="00000400000000000000" pitchFamily="2" charset="-78"/>
            </a:endParaRPr>
          </a:p>
          <a:p>
            <a:pPr lvl="1" algn="r" rtl="1"/>
            <a:r>
              <a:rPr lang="ar-SA" dirty="0" smtClean="0">
                <a:cs typeface="B Nazanin" panose="00000400000000000000" pitchFamily="2" charset="-78"/>
              </a:rPr>
              <a:t> </a:t>
            </a:r>
            <a:r>
              <a:rPr lang="ar-SA" dirty="0">
                <a:cs typeface="B Nazanin" panose="00000400000000000000" pitchFamily="2" charset="-78"/>
              </a:rPr>
              <a:t>ارزیابی نورولوژیک (تست منو فیلامان </a:t>
            </a:r>
            <a:r>
              <a:rPr lang="fa-IR" dirty="0">
                <a:cs typeface="B Nazanin" panose="00000400000000000000" pitchFamily="2" charset="-78"/>
              </a:rPr>
              <a:t>۱۰</a:t>
            </a:r>
            <a:r>
              <a:rPr lang="ar-SA" dirty="0">
                <a:cs typeface="B Nazanin" panose="00000400000000000000" pitchFamily="2" charset="-78"/>
              </a:rPr>
              <a:t> گرمی همراه با حداقل یکی از ارزیابی های</a:t>
            </a:r>
            <a:r>
              <a:rPr lang="en-US" dirty="0">
                <a:cs typeface="B Nazanin" panose="00000400000000000000" pitchFamily="2" charset="-78"/>
              </a:rPr>
              <a:t> </a:t>
            </a:r>
            <a:r>
              <a:rPr lang="en-US" sz="2000" dirty="0"/>
              <a:t>pinprick</a:t>
            </a:r>
            <a:r>
              <a:rPr lang="ar-SA" dirty="0" smtClean="0">
                <a:cs typeface="B Nazanin" panose="00000400000000000000" pitchFamily="2" charset="-78"/>
              </a:rPr>
              <a:t>,</a:t>
            </a:r>
            <a:r>
              <a:rPr lang="en-US" dirty="0">
                <a:cs typeface="B Nazanin" panose="00000400000000000000" pitchFamily="2" charset="-78"/>
              </a:rPr>
              <a:t>  </a:t>
            </a:r>
            <a:r>
              <a:rPr lang="ar-SA" dirty="0" smtClean="0">
                <a:cs typeface="B Nazanin" panose="00000400000000000000" pitchFamily="2" charset="-78"/>
              </a:rPr>
              <a:t>دما</a:t>
            </a:r>
            <a:r>
              <a:rPr lang="fa-IR" dirty="0" smtClean="0">
                <a:cs typeface="B Nazanin" panose="00000400000000000000" pitchFamily="2" charset="-78"/>
              </a:rPr>
              <a:t> </a:t>
            </a:r>
            <a:r>
              <a:rPr lang="ar-SA" dirty="0" smtClean="0">
                <a:cs typeface="B Nazanin" panose="00000400000000000000" pitchFamily="2" charset="-78"/>
              </a:rPr>
              <a:t> </a:t>
            </a:r>
            <a:r>
              <a:rPr lang="fa-IR" dirty="0" smtClean="0">
                <a:cs typeface="B Nazanin" panose="00000400000000000000" pitchFamily="2" charset="-78"/>
              </a:rPr>
              <a:t>یا</a:t>
            </a:r>
            <a:r>
              <a:rPr lang="ar-SA" dirty="0">
                <a:cs typeface="B Nazanin" panose="00000400000000000000" pitchFamily="2" charset="-78"/>
              </a:rPr>
              <a:t>  ارتعاش) </a:t>
            </a:r>
            <a:r>
              <a:rPr lang="ar-SA" dirty="0" smtClean="0">
                <a:cs typeface="B Nazanin" panose="00000400000000000000" pitchFamily="2" charset="-78"/>
              </a:rPr>
              <a:t>و</a:t>
            </a:r>
            <a:endParaRPr lang="fa-IR" dirty="0" smtClean="0">
              <a:cs typeface="B Nazanin" panose="00000400000000000000" pitchFamily="2" charset="-78"/>
            </a:endParaRPr>
          </a:p>
          <a:p>
            <a:pPr lvl="1" algn="r" rtl="1"/>
            <a:r>
              <a:rPr lang="ar-SA" dirty="0" smtClean="0">
                <a:cs typeface="B Nazanin" panose="00000400000000000000" pitchFamily="2" charset="-78"/>
              </a:rPr>
              <a:t> </a:t>
            </a:r>
            <a:r>
              <a:rPr lang="ar-SA" dirty="0">
                <a:cs typeface="B Nazanin" panose="00000400000000000000" pitchFamily="2" charset="-78"/>
              </a:rPr>
              <a:t>ارزیابی عروقی شامل نبضهای ساق و پا </a:t>
            </a:r>
            <a:r>
              <a:rPr lang="ar-SA" dirty="0" smtClean="0">
                <a:cs typeface="B Nazanin" panose="00000400000000000000" pitchFamily="2" charset="-78"/>
              </a:rPr>
              <a:t>باشد</a:t>
            </a:r>
            <a:r>
              <a:rPr lang="fa-IR" dirty="0" smtClean="0">
                <a:cs typeface="B Nazanin" panose="00000400000000000000" pitchFamily="2" charset="-78"/>
              </a:rPr>
              <a:t>. </a:t>
            </a:r>
            <a:r>
              <a:rPr lang="en-US" dirty="0">
                <a:solidFill>
                  <a:schemeClr val="accent6"/>
                </a:solidFill>
              </a:rPr>
              <a:t>B</a:t>
            </a:r>
            <a:endParaRPr lang="fa-IR" dirty="0" smtClean="0">
              <a:cs typeface="B Nazanin" panose="00000400000000000000" pitchFamily="2" charset="-78"/>
            </a:endParaRPr>
          </a:p>
          <a:p>
            <a:pPr lvl="1" algn="r" rtl="1"/>
            <a:r>
              <a:rPr lang="ar-SA" dirty="0" smtClean="0">
                <a:cs typeface="B Nazanin" panose="00000400000000000000" pitchFamily="2" charset="-78"/>
              </a:rPr>
              <a:t>بیماران </a:t>
            </a:r>
            <a:r>
              <a:rPr lang="ar-SA" dirty="0">
                <a:cs typeface="B Nazanin" panose="00000400000000000000" pitchFamily="2" charset="-78"/>
              </a:rPr>
              <a:t>دارای علامت لنگش یا کاهش و یا فقدان نبضهای پا بایستی جهت </a:t>
            </a:r>
            <a:r>
              <a:rPr lang="en-US" sz="2400" dirty="0" smtClean="0">
                <a:cs typeface="B Nazanin" panose="00000400000000000000" pitchFamily="2" charset="-78"/>
              </a:rPr>
              <a:t>ABI</a:t>
            </a:r>
            <a:r>
              <a:rPr lang="fa-IR" dirty="0" smtClean="0">
                <a:cs typeface="B Nazanin" panose="00000400000000000000" pitchFamily="2" charset="-78"/>
              </a:rPr>
              <a:t> </a:t>
            </a:r>
            <a:r>
              <a:rPr lang="ar-SA" dirty="0" smtClean="0">
                <a:cs typeface="B Nazanin" panose="00000400000000000000" pitchFamily="2" charset="-78"/>
              </a:rPr>
              <a:t>و </a:t>
            </a:r>
            <a:r>
              <a:rPr lang="ar-SA" dirty="0">
                <a:cs typeface="B Nazanin" panose="00000400000000000000" pitchFamily="2" charset="-78"/>
              </a:rPr>
              <a:t>ارزیابی بیشتر </a:t>
            </a:r>
            <a:r>
              <a:rPr lang="ar-SA" dirty="0" smtClean="0">
                <a:cs typeface="B Nazanin" panose="00000400000000000000" pitchFamily="2" charset="-78"/>
              </a:rPr>
              <a:t>عروقی </a:t>
            </a:r>
            <a:r>
              <a:rPr lang="ar-SA" dirty="0">
                <a:cs typeface="B Nazanin" panose="00000400000000000000" pitchFamily="2" charset="-78"/>
              </a:rPr>
              <a:t>ارجاع </a:t>
            </a:r>
            <a:r>
              <a:rPr lang="ar-SA" dirty="0" smtClean="0">
                <a:cs typeface="B Nazanin" panose="00000400000000000000" pitchFamily="2" charset="-78"/>
              </a:rPr>
              <a:t>شود</a:t>
            </a:r>
            <a:r>
              <a:rPr lang="fa-IR" dirty="0" smtClean="0">
                <a:cs typeface="B Nazanin" panose="00000400000000000000" pitchFamily="2" charset="-78"/>
              </a:rPr>
              <a:t>. </a:t>
            </a:r>
            <a:r>
              <a:rPr lang="en-US" dirty="0">
                <a:solidFill>
                  <a:schemeClr val="accent6"/>
                </a:solidFill>
              </a:rPr>
              <a:t>C</a:t>
            </a:r>
            <a:endParaRPr lang="en-US" dirty="0">
              <a:cs typeface="B Nazanin" panose="00000400000000000000" pitchFamily="2" charset="-78"/>
            </a:endParaRPr>
          </a:p>
        </p:txBody>
      </p:sp>
      <p:sp>
        <p:nvSpPr>
          <p:cNvPr id="6" name="Title 2"/>
          <p:cNvSpPr txBox="1">
            <a:spLocks/>
          </p:cNvSpPr>
          <p:nvPr/>
        </p:nvSpPr>
        <p:spPr>
          <a:xfrm>
            <a:off x="457200" y="-1143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ar-SA" dirty="0" smtClean="0">
                <a:cs typeface="B Nazanin" panose="00000400000000000000" pitchFamily="2" charset="-78"/>
              </a:rPr>
              <a:t>مراقبت از پا</a:t>
            </a:r>
            <a:r>
              <a:rPr lang="fa-IR" dirty="0" smtClean="0">
                <a:cs typeface="B Nazanin" panose="00000400000000000000" pitchFamily="2" charset="-78"/>
              </a:rPr>
              <a:t>:</a:t>
            </a:r>
            <a:r>
              <a:rPr lang="en-US" dirty="0" smtClean="0">
                <a:cs typeface="B Nazanin" panose="00000400000000000000" pitchFamily="2" charset="-78"/>
              </a:rPr>
              <a:t>  </a:t>
            </a:r>
            <a:r>
              <a:rPr lang="ar-SA" dirty="0" smtClean="0">
                <a:cs typeface="B Nazanin" panose="00000400000000000000" pitchFamily="2" charset="-78"/>
              </a:rPr>
              <a:t>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427507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fade">
                                      <p:cBhvr>
                                        <p:cTn id="7" dur="500"/>
                                        <p:tgtEl>
                                          <p:spTgt spid="17715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7154">
                                            <p:txEl>
                                              <p:pRg st="1" end="1"/>
                                            </p:txEl>
                                          </p:spTgt>
                                        </p:tgtEl>
                                        <p:attrNameLst>
                                          <p:attrName>style.visibility</p:attrName>
                                        </p:attrNameLst>
                                      </p:cBhvr>
                                      <p:to>
                                        <p:strVal val="visible"/>
                                      </p:to>
                                    </p:set>
                                    <p:animEffect transition="in" filter="fade">
                                      <p:cBhvr>
                                        <p:cTn id="10" dur="500"/>
                                        <p:tgtEl>
                                          <p:spTgt spid="17715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7154">
                                            <p:txEl>
                                              <p:pRg st="2" end="2"/>
                                            </p:txEl>
                                          </p:spTgt>
                                        </p:tgtEl>
                                        <p:attrNameLst>
                                          <p:attrName>style.visibility</p:attrName>
                                        </p:attrNameLst>
                                      </p:cBhvr>
                                      <p:to>
                                        <p:strVal val="visible"/>
                                      </p:to>
                                    </p:set>
                                    <p:animEffect transition="in" filter="fade">
                                      <p:cBhvr>
                                        <p:cTn id="13" dur="500"/>
                                        <p:tgtEl>
                                          <p:spTgt spid="17715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7154">
                                            <p:txEl>
                                              <p:pRg st="3" end="3"/>
                                            </p:txEl>
                                          </p:spTgt>
                                        </p:tgtEl>
                                        <p:attrNameLst>
                                          <p:attrName>style.visibility</p:attrName>
                                        </p:attrNameLst>
                                      </p:cBhvr>
                                      <p:to>
                                        <p:strVal val="visible"/>
                                      </p:to>
                                    </p:set>
                                    <p:animEffect transition="in" filter="fade">
                                      <p:cBhvr>
                                        <p:cTn id="16" dur="500"/>
                                        <p:tgtEl>
                                          <p:spTgt spid="17715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7154">
                                            <p:txEl>
                                              <p:pRg st="4" end="4"/>
                                            </p:txEl>
                                          </p:spTgt>
                                        </p:tgtEl>
                                        <p:attrNameLst>
                                          <p:attrName>style.visibility</p:attrName>
                                        </p:attrNameLst>
                                      </p:cBhvr>
                                      <p:to>
                                        <p:strVal val="visible"/>
                                      </p:to>
                                    </p:set>
                                    <p:animEffect transition="in" filter="fade">
                                      <p:cBhvr>
                                        <p:cTn id="19" dur="500"/>
                                        <p:tgtEl>
                                          <p:spTgt spid="17715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7154">
                                            <p:txEl>
                                              <p:pRg st="5" end="5"/>
                                            </p:txEl>
                                          </p:spTgt>
                                        </p:tgtEl>
                                        <p:attrNameLst>
                                          <p:attrName>style.visibility</p:attrName>
                                        </p:attrNameLst>
                                      </p:cBhvr>
                                      <p:to>
                                        <p:strVal val="visible"/>
                                      </p:to>
                                    </p:set>
                                    <p:animEffect transition="in" filter="fade">
                                      <p:cBhvr>
                                        <p:cTn id="22" dur="500"/>
                                        <p:tgtEl>
                                          <p:spTgt spid="1771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a:bodyPr>
          <a:lstStyle/>
          <a:p>
            <a:pPr algn="r" rtl="1"/>
            <a:r>
              <a:rPr lang="ar-SA" dirty="0">
                <a:cs typeface="B Nazanin" panose="00000400000000000000" pitchFamily="2" charset="-78"/>
              </a:rPr>
              <a:t>آموزش خود مراقبتی پیشگیرانه عمومی پا را برای همه مبتلایان به دیابت فراهم </a:t>
            </a:r>
            <a:r>
              <a:rPr lang="ar-SA" dirty="0" smtClean="0">
                <a:cs typeface="B Nazanin" panose="00000400000000000000" pitchFamily="2" charset="-78"/>
              </a:rPr>
              <a:t>کنید</a:t>
            </a:r>
            <a:r>
              <a:rPr lang="fa-IR" dirty="0" smtClean="0">
                <a:cs typeface="B Nazanin" panose="00000400000000000000" pitchFamily="2" charset="-78"/>
              </a:rPr>
              <a:t>. </a:t>
            </a:r>
            <a:r>
              <a:rPr lang="en-US" dirty="0">
                <a:solidFill>
                  <a:schemeClr val="accent6"/>
                </a:solidFill>
              </a:rPr>
              <a:t>B</a:t>
            </a:r>
            <a:endParaRPr lang="en-US" dirty="0">
              <a:cs typeface="B Nazanin" panose="00000400000000000000" pitchFamily="2" charset="-78"/>
            </a:endParaRPr>
          </a:p>
          <a:p>
            <a:pPr algn="r" rtl="1"/>
            <a:r>
              <a:rPr lang="ar-SA" dirty="0">
                <a:cs typeface="B Nazanin" panose="00000400000000000000" pitchFamily="2" charset="-78"/>
              </a:rPr>
              <a:t>استفاده از پاپوش های درمانی تخصصی برای بیماران پرخطر مبتلا به دیابت شامل نوروپاتی های شدید دفورمیتی های پا و سابقه آمپوتاسیون  توصیه می </a:t>
            </a:r>
            <a:r>
              <a:rPr lang="ar-SA" dirty="0" smtClean="0">
                <a:cs typeface="B Nazanin" panose="00000400000000000000" pitchFamily="2" charset="-78"/>
              </a:rPr>
              <a:t>شود</a:t>
            </a:r>
            <a:r>
              <a:rPr lang="fa-IR" dirty="0" smtClean="0">
                <a:cs typeface="B Nazanin" panose="00000400000000000000" pitchFamily="2" charset="-78"/>
              </a:rPr>
              <a:t>. </a:t>
            </a:r>
            <a:r>
              <a:rPr lang="en-US" dirty="0">
                <a:solidFill>
                  <a:schemeClr val="accent6"/>
                </a:solidFill>
              </a:rPr>
              <a:t>B</a:t>
            </a:r>
            <a:endParaRPr lang="en-US" dirty="0">
              <a:cs typeface="B Nazanin" panose="00000400000000000000" pitchFamily="2" charset="-78"/>
            </a:endParaRPr>
          </a:p>
        </p:txBody>
      </p:sp>
      <p:sp>
        <p:nvSpPr>
          <p:cNvPr id="6" name="Title 2"/>
          <p:cNvSpPr txBox="1">
            <a:spLocks/>
          </p:cNvSpPr>
          <p:nvPr/>
        </p:nvSpPr>
        <p:spPr>
          <a:xfrm>
            <a:off x="457200" y="-1143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ar-SA" smtClean="0">
                <a:cs typeface="B Nazanin" panose="00000400000000000000" pitchFamily="2" charset="-78"/>
              </a:rPr>
              <a:t>مراقبت از پا</a:t>
            </a:r>
            <a:r>
              <a:rPr lang="fa-IR" smtClean="0">
                <a:cs typeface="B Nazanin" panose="00000400000000000000" pitchFamily="2" charset="-78"/>
              </a:rPr>
              <a:t>:</a:t>
            </a:r>
            <a:r>
              <a:rPr lang="en-US" smtClean="0">
                <a:cs typeface="B Nazanin" panose="00000400000000000000" pitchFamily="2" charset="-78"/>
              </a:rPr>
              <a:t>  </a:t>
            </a:r>
            <a:r>
              <a:rPr lang="ar-SA" smtClean="0">
                <a:cs typeface="B Nazanin" panose="00000400000000000000" pitchFamily="2" charset="-78"/>
              </a:rPr>
              <a:t>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578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fade">
                                      <p:cBhvr>
                                        <p:cTn id="7" dur="500"/>
                                        <p:tgtEl>
                                          <p:spTgt spid="177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154">
                                            <p:txEl>
                                              <p:pRg st="1" end="1"/>
                                            </p:txEl>
                                          </p:spTgt>
                                        </p:tgtEl>
                                        <p:attrNameLst>
                                          <p:attrName>style.visibility</p:attrName>
                                        </p:attrNameLst>
                                      </p:cBhvr>
                                      <p:to>
                                        <p:strVal val="visible"/>
                                      </p:to>
                                    </p:set>
                                    <p:animEffect transition="in" filter="fade">
                                      <p:cBhvr>
                                        <p:cTn id="12" dur="500"/>
                                        <p:tgtEl>
                                          <p:spTgt spid="177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TextBox 5"/>
          <p:cNvSpPr txBox="1">
            <a:spLocks noChangeArrowheads="1"/>
          </p:cNvSpPr>
          <p:nvPr/>
        </p:nvSpPr>
        <p:spPr bwMode="auto">
          <a:xfrm>
            <a:off x="457200" y="962025"/>
            <a:ext cx="373380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vl2pPr/>
            <a:lvl3pPr/>
            <a:lvl4pPr/>
            <a:lvl5pPr/>
            <a:lvl6pPr/>
            <a:lvl7pPr/>
            <a:lvl8pPr/>
            <a:lvl9pPr/>
          </a:lstStyle>
          <a:p>
            <a:pPr>
              <a:spcAft>
                <a:spcPts val="600"/>
              </a:spcAft>
            </a:pPr>
            <a:endParaRPr lang="en-US" sz="2000">
              <a:solidFill>
                <a:schemeClr val="bg1"/>
              </a:solidFill>
              <a:latin typeface="Verdana" pitchFamily="34" charset="0"/>
            </a:endParaRPr>
          </a:p>
        </p:txBody>
      </p:sp>
      <p:sp>
        <p:nvSpPr>
          <p:cNvPr id="181254" name="Content Placeholder 1"/>
          <p:cNvSpPr txBox="1">
            <a:spLocks/>
          </p:cNvSpPr>
          <p:nvPr/>
        </p:nvSpPr>
        <p:spPr bwMode="auto">
          <a:xfrm>
            <a:off x="4767263" y="1129089"/>
            <a:ext cx="4038600" cy="2357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vl2pPr/>
            <a:lvl3pPr/>
            <a:lvl4pPr/>
            <a:lvl5pPr/>
            <a:lvl6pPr/>
            <a:lvl7pPr/>
            <a:lvl8pPr/>
            <a:lvl9pPr/>
          </a:lstStyle>
          <a:p>
            <a:pPr algn="r" rtl="1"/>
            <a:r>
              <a:rPr lang="ar-SA" sz="2400" dirty="0">
                <a:solidFill>
                  <a:schemeClr val="bg1"/>
                </a:solidFill>
                <a:cs typeface="B Nazanin" panose="00000400000000000000" pitchFamily="2" charset="-78"/>
              </a:rPr>
              <a:t>برای انجام تست مونوفیلامان </a:t>
            </a:r>
            <a:r>
              <a:rPr lang="fa-IR" sz="2400" dirty="0">
                <a:solidFill>
                  <a:schemeClr val="bg1"/>
                </a:solidFill>
                <a:cs typeface="B Nazanin" panose="00000400000000000000" pitchFamily="2" charset="-78"/>
              </a:rPr>
              <a:t>۱۰</a:t>
            </a:r>
            <a:r>
              <a:rPr lang="ar-SA" sz="2400" dirty="0">
                <a:solidFill>
                  <a:schemeClr val="bg1"/>
                </a:solidFill>
                <a:cs typeface="B Nazanin" panose="00000400000000000000" pitchFamily="2" charset="-78"/>
              </a:rPr>
              <a:t> گرمی ابزار تست را به طور عمودی روی پوست قرار دهید</a:t>
            </a:r>
            <a:endParaRPr lang="en-US" sz="2400" dirty="0">
              <a:solidFill>
                <a:schemeClr val="bg1"/>
              </a:solidFill>
              <a:cs typeface="B Nazanin" panose="00000400000000000000" pitchFamily="2" charset="-78"/>
            </a:endParaRPr>
          </a:p>
          <a:p>
            <a:pPr algn="r" rtl="1"/>
            <a:r>
              <a:rPr lang="ar-SA" sz="2400" dirty="0">
                <a:solidFill>
                  <a:schemeClr val="bg1"/>
                </a:solidFill>
                <a:cs typeface="B Nazanin" panose="00000400000000000000" pitchFamily="2" charset="-78"/>
              </a:rPr>
              <a:t>تا وقتی که مونوفیلامان خم شود فشار وارد کنیم</a:t>
            </a:r>
            <a:endParaRPr lang="en-US" sz="2400" dirty="0">
              <a:solidFill>
                <a:schemeClr val="bg1"/>
              </a:solidFill>
              <a:cs typeface="B Nazanin" panose="00000400000000000000" pitchFamily="2" charset="-78"/>
            </a:endParaRPr>
          </a:p>
          <a:p>
            <a:pPr algn="r" rtl="1"/>
            <a:r>
              <a:rPr lang="ar-SA" sz="2400" dirty="0">
                <a:solidFill>
                  <a:schemeClr val="bg1"/>
                </a:solidFill>
                <a:cs typeface="B Nazanin" panose="00000400000000000000" pitchFamily="2" charset="-78"/>
              </a:rPr>
              <a:t>یک ثانیه نگه دارید و رها </a:t>
            </a:r>
            <a:r>
              <a:rPr lang="ar-SA" sz="2400" dirty="0" smtClean="0">
                <a:solidFill>
                  <a:schemeClr val="bg1"/>
                </a:solidFill>
                <a:cs typeface="B Nazanin" panose="00000400000000000000" pitchFamily="2" charset="-78"/>
              </a:rPr>
              <a:t>کنید</a:t>
            </a:r>
            <a:endParaRPr lang="en-US" sz="2400" dirty="0">
              <a:solidFill>
                <a:schemeClr val="bg1"/>
              </a:solidFill>
              <a:cs typeface="B Nazanin" panose="00000400000000000000" pitchFamily="2" charset="-78"/>
            </a:endParaRPr>
          </a:p>
        </p:txBody>
      </p:sp>
      <p:sp>
        <p:nvSpPr>
          <p:cNvPr id="8" name="Title 2"/>
          <p:cNvSpPr txBox="1">
            <a:spLocks/>
          </p:cNvSpPr>
          <p:nvPr/>
        </p:nvSpPr>
        <p:spPr>
          <a:xfrm>
            <a:off x="457200" y="-1143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ar-SA" smtClean="0">
                <a:cs typeface="B Nazanin" panose="00000400000000000000" pitchFamily="2" charset="-78"/>
              </a:rPr>
              <a:t>مراقبت از پا</a:t>
            </a:r>
            <a:r>
              <a:rPr lang="fa-IR" smtClean="0">
                <a:cs typeface="B Nazanin" panose="00000400000000000000" pitchFamily="2" charset="-78"/>
              </a:rPr>
              <a:t>:</a:t>
            </a:r>
            <a:r>
              <a:rPr lang="en-US" smtClean="0">
                <a:cs typeface="B Nazanin" panose="00000400000000000000" pitchFamily="2" charset="-78"/>
              </a:rPr>
              <a:t>  </a:t>
            </a:r>
            <a:r>
              <a:rPr lang="ar-SA" smtClean="0">
                <a:cs typeface="B Nazanin" panose="00000400000000000000" pitchFamily="2" charset="-78"/>
              </a:rPr>
              <a:t>توصیه ها</a:t>
            </a:r>
            <a:endParaRPr lang="en-US" dirty="0">
              <a:cs typeface="B Nazanin" panose="00000400000000000000" pitchFamily="2" charset="-78"/>
            </a:endParaRPr>
          </a:p>
        </p:txBody>
      </p:sp>
      <p:sp>
        <p:nvSpPr>
          <p:cNvPr id="9" name="Content Placeholder 1"/>
          <p:cNvSpPr txBox="1">
            <a:spLocks/>
          </p:cNvSpPr>
          <p:nvPr/>
        </p:nvSpPr>
        <p:spPr bwMode="auto">
          <a:xfrm>
            <a:off x="4767263" y="3486150"/>
            <a:ext cx="4038600"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vl2pPr/>
            <a:lvl3pPr/>
            <a:lvl4pPr/>
            <a:lvl5pPr/>
            <a:lvl6pPr/>
            <a:lvl7pPr/>
            <a:lvl8pPr/>
            <a:lvl9pPr/>
          </a:lstStyle>
          <a:p>
            <a:pPr algn="r" rtl="1"/>
            <a:r>
              <a:rPr lang="ar-SA" sz="2400" dirty="0" smtClean="0">
                <a:solidFill>
                  <a:schemeClr val="bg1"/>
                </a:solidFill>
                <a:cs typeface="B Nazanin" panose="00000400000000000000" pitchFamily="2" charset="-78"/>
              </a:rPr>
              <a:t>تست </a:t>
            </a:r>
            <a:r>
              <a:rPr lang="ar-SA" sz="2400" dirty="0">
                <a:solidFill>
                  <a:schemeClr val="bg1"/>
                </a:solidFill>
                <a:cs typeface="B Nazanin" panose="00000400000000000000" pitchFamily="2" charset="-78"/>
              </a:rPr>
              <a:t>مونوفیلامان بایستی در جاهای مشخص شده در تصویر انجام شود مادامی که چشمان بیمار بسته است</a:t>
            </a:r>
            <a:endParaRPr lang="en-US" sz="2400" dirty="0">
              <a:solidFill>
                <a:schemeClr val="bg1"/>
              </a:solidFill>
              <a:cs typeface="B Nazanin" panose="00000400000000000000" pitchFamily="2"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8226" y="763674"/>
            <a:ext cx="4169906" cy="3902772"/>
          </a:xfrm>
          <a:prstGeom prst="rect">
            <a:avLst/>
          </a:prstGeom>
        </p:spPr>
      </p:pic>
    </p:spTree>
    <p:extLst>
      <p:ext uri="{BB962C8B-B14F-4D97-AF65-F5344CB8AC3E}">
        <p14:creationId xmlns:p14="http://schemas.microsoft.com/office/powerpoint/2010/main" xmlns="" val="40085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4"/>
                                        </p:tgtEl>
                                        <p:attrNameLst>
                                          <p:attrName>style.visibility</p:attrName>
                                        </p:attrNameLst>
                                      </p:cBhvr>
                                      <p:to>
                                        <p:strVal val="visible"/>
                                      </p:to>
                                    </p:set>
                                    <p:animEffect transition="in" filter="fade">
                                      <p:cBhvr>
                                        <p:cTn id="7" dur="500"/>
                                        <p:tgtEl>
                                          <p:spTgt spid="181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txBox="1">
            <a:spLocks/>
          </p:cNvSpPr>
          <p:nvPr/>
        </p:nvSpPr>
        <p:spPr bwMode="auto">
          <a:xfrm>
            <a:off x="1714500" y="1828800"/>
            <a:ext cx="5715000" cy="1094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vl2pPr/>
            <a:lvl3pPr/>
            <a:lvl4pPr/>
            <a:lvl5pPr/>
            <a:lvl6pPr/>
            <a:lvl7pPr/>
            <a:lvl8pPr/>
            <a:lvl9pPr/>
          </a:lstStyle>
          <a:p>
            <a:pPr algn="ctr" eaLnBrk="0" hangingPunct="0"/>
            <a:r>
              <a:rPr lang="en-US" sz="4800" b="1">
                <a:solidFill>
                  <a:schemeClr val="bg1"/>
                </a:solidFill>
                <a:latin typeface="Verdana" pitchFamily="34" charset="0"/>
              </a:rPr>
              <a:t>Thank you</a:t>
            </a:r>
          </a:p>
        </p:txBody>
      </p:sp>
      <p:pic>
        <p:nvPicPr>
          <p:cNvPr id="232451"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895746" y="3690304"/>
            <a:ext cx="3352508" cy="93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64362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1595155" y="1809750"/>
            <a:ext cx="5953689" cy="1667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9495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42950"/>
            <a:ext cx="8596829" cy="1938992"/>
          </a:xfrm>
          <a:prstGeom prst="rect">
            <a:avLst/>
          </a:prstGeom>
        </p:spPr>
        <p:txBody>
          <a:bodyPr wrap="square">
            <a:spAutoFit/>
          </a:bodyPr>
          <a:lstStyle/>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مرحله دوم</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تست تحمل خوراکی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گلوکز</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100 گرم</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لازم است انجام شود وقتی که بیمار ناشتا است</a:t>
            </a:r>
            <a:endParaRPr lang="en-US"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تشخیص دیابت بارداری هنگامی گذاشته میشود که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حد اقل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دو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مورد از چهار مقدار قند پلاسمای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زیر</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 ناشتا, یک ساعت,</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دو ساعت</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سه ساعت طی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تست تحمل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خوراکی</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تحقق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یابد یا از آن بالاتر رود</a:t>
            </a:r>
            <a:endParaRPr lang="en-US"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0" name="Title 1"/>
          <p:cNvSpPr>
            <a:spLocks noGrp="1"/>
          </p:cNvSpPr>
          <p:nvPr>
            <p:ph type="title"/>
          </p:nvPr>
        </p:nvSpPr>
        <p:spPr>
          <a:xfrm>
            <a:off x="0" y="-114300"/>
            <a:ext cx="9144000" cy="857250"/>
          </a:xfrm>
        </p:spPr>
        <p:txBody>
          <a:bodyPr>
            <a:normAutofit fontScale="90000"/>
          </a:bodyPr>
          <a:lstStyle/>
          <a:p>
            <a:pPr rtl="1"/>
            <a:r>
              <a:rPr lang="fa-IR" sz="2800" dirty="0">
                <a:cs typeface="B Nazanin" panose="00000400000000000000" pitchFamily="2" charset="-78"/>
              </a:rPr>
              <a:t> غربالگری و تشخیص دیابت بارداری: </a:t>
            </a:r>
            <a:r>
              <a:rPr lang="fa-IR" sz="2800" b="1" dirty="0">
                <a:solidFill>
                  <a:srgbClr val="F79646"/>
                </a:solidFill>
                <a:cs typeface="B Nazanin" panose="00000400000000000000" pitchFamily="2" charset="-78"/>
              </a:rPr>
              <a:t>استراتژی </a:t>
            </a:r>
            <a:r>
              <a:rPr lang="fa-IR" sz="2800" b="1" dirty="0" smtClean="0">
                <a:solidFill>
                  <a:srgbClr val="F79646"/>
                </a:solidFill>
                <a:cs typeface="B Nazanin" panose="00000400000000000000" pitchFamily="2" charset="-78"/>
              </a:rPr>
              <a:t>دو مرحله </a:t>
            </a:r>
            <a:r>
              <a:rPr lang="fa-IR" sz="2800" b="1" dirty="0">
                <a:solidFill>
                  <a:srgbClr val="F79646"/>
                </a:solidFill>
                <a:cs typeface="B Nazanin" panose="00000400000000000000" pitchFamily="2" charset="-78"/>
              </a:rPr>
              <a:t>ای </a:t>
            </a:r>
            <a:r>
              <a:rPr lang="fa-IR" sz="2800" dirty="0">
                <a:cs typeface="B Nazanin" panose="00000400000000000000" pitchFamily="2" charset="-78"/>
              </a:rPr>
              <a:t>توصیه شده توسط </a:t>
            </a:r>
            <a:r>
              <a:rPr lang="en-US" sz="2400" dirty="0">
                <a:cs typeface="B Nazanin" panose="00000400000000000000" pitchFamily="2" charset="-78"/>
              </a:rPr>
              <a:t>NIH</a:t>
            </a:r>
            <a:endParaRPr lang="fa-IR" sz="2800"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4071990568"/>
              </p:ext>
            </p:extLst>
          </p:nvPr>
        </p:nvGraphicFramePr>
        <p:xfrm>
          <a:off x="533400" y="2843344"/>
          <a:ext cx="8077200" cy="18542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25908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tblGrid>
              <a:tr h="370840">
                <a:tc>
                  <a:txBody>
                    <a:bodyPr/>
                    <a:lstStyle/>
                    <a:p>
                      <a:pPr algn="r" rtl="1"/>
                      <a:r>
                        <a:rPr lang="en-US" dirty="0" smtClean="0">
                          <a:cs typeface="B Nazanin" panose="00000400000000000000" pitchFamily="2" charset="-78"/>
                        </a:rPr>
                        <a:t>NDDG</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یا</a:t>
                      </a:r>
                      <a:endParaRPr lang="en-US" dirty="0">
                        <a:cs typeface="B Nazanin" panose="00000400000000000000" pitchFamily="2" charset="-78"/>
                      </a:endParaRPr>
                    </a:p>
                  </a:txBody>
                  <a:tcPr/>
                </a:tc>
                <a:tc>
                  <a:txBody>
                    <a:bodyPr/>
                    <a:lstStyle/>
                    <a:p>
                      <a:pPr algn="r" rtl="1"/>
                      <a:r>
                        <a:rPr lang="en-US" dirty="0" smtClean="0">
                          <a:cs typeface="B Nazanin" panose="00000400000000000000" pitchFamily="2" charset="-78"/>
                        </a:rPr>
                        <a:t>Carpenter-</a:t>
                      </a:r>
                      <a:r>
                        <a:rPr lang="en-US" dirty="0" err="1" smtClean="0">
                          <a:cs typeface="B Nazanin" panose="00000400000000000000" pitchFamily="2" charset="-78"/>
                        </a:rPr>
                        <a:t>Coustan</a:t>
                      </a:r>
                      <a:endParaRPr lang="en-US" dirty="0">
                        <a:cs typeface="B Nazanin" panose="00000400000000000000" pitchFamily="2" charset="-78"/>
                      </a:endParaRPr>
                    </a:p>
                  </a:txBody>
                  <a:tcPr/>
                </a:tc>
                <a:tc>
                  <a:txBody>
                    <a:bodyPr/>
                    <a:lstStyle/>
                    <a:p>
                      <a:pPr algn="r" rtl="1"/>
                      <a:endParaRPr lang="en-US" dirty="0">
                        <a:cs typeface="B Nazanin" panose="00000400000000000000" pitchFamily="2" charset="-78"/>
                      </a:endParaRPr>
                    </a:p>
                  </a:txBody>
                  <a:tcPr/>
                </a:tc>
                <a:extLst>
                  <a:ext uri="{0D108BD9-81ED-4DB2-BD59-A6C34878D82A}">
                    <a16:rowId xmlns="" xmlns:a16="http://schemas.microsoft.com/office/drawing/2014/main" val="10000"/>
                  </a:ext>
                </a:extLst>
              </a:tr>
              <a:tr h="370840">
                <a:tc>
                  <a:txBody>
                    <a:bodyPr/>
                    <a:lstStyle/>
                    <a:p>
                      <a:pPr algn="r" rtl="1"/>
                      <a:r>
                        <a:rPr lang="fa-IR" dirty="0" smtClean="0">
                          <a:cs typeface="B Nazanin" panose="00000400000000000000" pitchFamily="2" charset="-78"/>
                        </a:rPr>
                        <a:t>105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a:solidFill>
                          <a:schemeClr val="tx1"/>
                        </a:solidFill>
                        <a:cs typeface="B Nazanin" panose="00000400000000000000" pitchFamily="2" charset="-78"/>
                      </a:endParaRPr>
                    </a:p>
                  </a:txBody>
                  <a:tcPr/>
                </a:tc>
                <a:tc>
                  <a:txBody>
                    <a:bodyPr/>
                    <a:lstStyle/>
                    <a:p>
                      <a:pPr algn="r" rtl="1"/>
                      <a:endParaRPr lang="en-US">
                        <a:cs typeface="B Nazanin" panose="00000400000000000000" pitchFamily="2" charset="-78"/>
                      </a:endParaRPr>
                    </a:p>
                  </a:txBody>
                  <a:tcPr/>
                </a:tc>
                <a:tc>
                  <a:txBody>
                    <a:bodyPr/>
                    <a:lstStyle/>
                    <a:p>
                      <a:pPr algn="r" rtl="1"/>
                      <a:r>
                        <a:rPr lang="fa-IR" dirty="0" smtClean="0">
                          <a:cs typeface="B Nazanin" panose="00000400000000000000" pitchFamily="2" charset="-78"/>
                        </a:rPr>
                        <a:t>95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a:solidFill>
                          <a:schemeClr val="tx1"/>
                        </a:solidFill>
                        <a:cs typeface="B Nazanin"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ناشتا</a:t>
                      </a:r>
                      <a:endParaRPr lang="en-US" dirty="0" smtClean="0">
                        <a:solidFill>
                          <a:schemeClr val="tx1"/>
                        </a:solidFill>
                        <a:cs typeface="B Nazanin" panose="00000400000000000000" pitchFamily="2" charset="-78"/>
                      </a:endParaRPr>
                    </a:p>
                  </a:txBody>
                  <a:tcPr/>
                </a:tc>
                <a:extLst>
                  <a:ext uri="{0D108BD9-81ED-4DB2-BD59-A6C34878D82A}">
                    <a16:rowId xmlns="" xmlns:a16="http://schemas.microsoft.com/office/drawing/2014/main" val="10001"/>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190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smtClean="0">
                        <a:solidFill>
                          <a:schemeClr val="tx1"/>
                        </a:solidFill>
                        <a:cs typeface="B Nazanin" panose="00000400000000000000" pitchFamily="2" charset="-78"/>
                      </a:endParaRPr>
                    </a:p>
                  </a:txBody>
                  <a:tcPr/>
                </a:tc>
                <a:tc>
                  <a:txBody>
                    <a:bodyPr/>
                    <a:lstStyle/>
                    <a:p>
                      <a:pPr algn="r" rtl="1"/>
                      <a:endParaRPr lang="en-US" dirty="0">
                        <a:cs typeface="B Nazanin"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180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smtClean="0">
                        <a:solidFill>
                          <a:schemeClr val="tx1"/>
                        </a:solidFill>
                        <a:cs typeface="B Nazanin" panose="00000400000000000000" pitchFamily="2" charset="-78"/>
                      </a:endParaRPr>
                    </a:p>
                  </a:txBody>
                  <a:tcPr/>
                </a:tc>
                <a:tc>
                  <a:txBody>
                    <a:bodyPr/>
                    <a:lstStyle/>
                    <a:p>
                      <a:pPr algn="r" rtl="1"/>
                      <a:r>
                        <a:rPr lang="fa-IR" dirty="0" smtClean="0">
                          <a:solidFill>
                            <a:schemeClr val="tx1"/>
                          </a:solidFill>
                          <a:cs typeface="B Nazanin" panose="00000400000000000000" pitchFamily="2" charset="-78"/>
                        </a:rPr>
                        <a:t>یک ساعته</a:t>
                      </a:r>
                      <a:endParaRPr lang="en-US" dirty="0">
                        <a:solidFill>
                          <a:schemeClr val="tx1"/>
                        </a:solidFill>
                        <a:cs typeface="B Nazanin" panose="00000400000000000000" pitchFamily="2" charset="-78"/>
                      </a:endParaRPr>
                    </a:p>
                  </a:txBody>
                  <a:tcPr/>
                </a:tc>
                <a:extLst>
                  <a:ext uri="{0D108BD9-81ED-4DB2-BD59-A6C34878D82A}">
                    <a16:rowId xmlns="" xmlns:a16="http://schemas.microsoft.com/office/drawing/2014/main" val="10002"/>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165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smtClean="0">
                        <a:solidFill>
                          <a:schemeClr val="tx1"/>
                        </a:solidFill>
                        <a:cs typeface="B Nazanin" panose="00000400000000000000" pitchFamily="2" charset="-78"/>
                      </a:endParaRPr>
                    </a:p>
                  </a:txBody>
                  <a:tcPr/>
                </a:tc>
                <a:tc>
                  <a:txBody>
                    <a:bodyPr/>
                    <a:lstStyle/>
                    <a:p>
                      <a:pPr algn="r" rtl="1"/>
                      <a:endParaRPr lang="en-US">
                        <a:cs typeface="B Nazanin"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155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smtClean="0">
                        <a:solidFill>
                          <a:schemeClr val="tx1"/>
                        </a:solidFill>
                        <a:cs typeface="B Nazanin"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Nazanin" panose="00000400000000000000" pitchFamily="2" charset="-78"/>
                        </a:rPr>
                        <a:t>دو ساعته</a:t>
                      </a:r>
                      <a:endParaRPr lang="en-US" dirty="0" smtClean="0">
                        <a:solidFill>
                          <a:schemeClr val="tx1"/>
                        </a:solidFill>
                        <a:cs typeface="B Nazanin" panose="00000400000000000000" pitchFamily="2" charset="-78"/>
                      </a:endParaRPr>
                    </a:p>
                  </a:txBody>
                  <a:tcPr/>
                </a:tc>
                <a:extLst>
                  <a:ext uri="{0D108BD9-81ED-4DB2-BD59-A6C34878D82A}">
                    <a16:rowId xmlns="" xmlns:a16="http://schemas.microsoft.com/office/drawing/2014/main" val="10003"/>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145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smtClean="0">
                        <a:solidFill>
                          <a:schemeClr val="tx1"/>
                        </a:solidFill>
                        <a:cs typeface="B Nazanin" panose="00000400000000000000" pitchFamily="2" charset="-78"/>
                      </a:endParaRPr>
                    </a:p>
                  </a:txBody>
                  <a:tcPr/>
                </a:tc>
                <a:tc>
                  <a:txBody>
                    <a:bodyPr/>
                    <a:lstStyle/>
                    <a:p>
                      <a:pPr algn="r" rtl="1"/>
                      <a:endParaRPr lang="en-US" dirty="0">
                        <a:cs typeface="B Nazanin"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140 </a:t>
                      </a:r>
                      <a:r>
                        <a:rPr lang="en-US" sz="1800" dirty="0" smtClean="0">
                          <a:solidFill>
                            <a:schemeClr val="tx1"/>
                          </a:solidFill>
                          <a:cs typeface="B Nazanin" panose="00000400000000000000" pitchFamily="2" charset="-78"/>
                        </a:rPr>
                        <a:t>mg/</a:t>
                      </a:r>
                      <a:r>
                        <a:rPr lang="en-US" sz="1800" dirty="0" err="1" smtClean="0">
                          <a:solidFill>
                            <a:schemeClr val="tx1"/>
                          </a:solidFill>
                          <a:cs typeface="B Nazanin" panose="00000400000000000000" pitchFamily="2" charset="-78"/>
                        </a:rPr>
                        <a:t>dL</a:t>
                      </a:r>
                      <a:endParaRPr lang="en-US" dirty="0" smtClean="0">
                        <a:solidFill>
                          <a:schemeClr val="tx1"/>
                        </a:solidFill>
                        <a:cs typeface="B Nazanin"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Nazanin" panose="00000400000000000000" pitchFamily="2" charset="-78"/>
                        </a:rPr>
                        <a:t>سه ساعته</a:t>
                      </a:r>
                      <a:endParaRPr lang="en-US" dirty="0" smtClean="0">
                        <a:solidFill>
                          <a:schemeClr val="tx1"/>
                        </a:solidFill>
                        <a:cs typeface="B Nazanin" panose="00000400000000000000" pitchFamily="2" charset="-78"/>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8472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066800" y="1428750"/>
            <a:ext cx="70516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fa-IR" sz="6600" dirty="0" smtClean="0">
                <a:solidFill>
                  <a:schemeClr val="accent6"/>
                </a:solidFill>
                <a:latin typeface="Helvetica" panose="020B0604020202020204" pitchFamily="34" charset="0"/>
                <a:cs typeface="B Nazanin" panose="00000400000000000000" pitchFamily="2" charset="-78"/>
              </a:rPr>
              <a:t>بررسی </a:t>
            </a:r>
            <a:r>
              <a:rPr lang="fa-IR" sz="6600" dirty="0">
                <a:solidFill>
                  <a:schemeClr val="accent6"/>
                </a:solidFill>
                <a:latin typeface="Helvetica" panose="020B0604020202020204" pitchFamily="34" charset="0"/>
                <a:cs typeface="B Nazanin" panose="00000400000000000000" pitchFamily="2" charset="-78"/>
              </a:rPr>
              <a:t>جامع </a:t>
            </a:r>
            <a:r>
              <a:rPr lang="fa-IR" sz="6600" dirty="0" smtClean="0">
                <a:solidFill>
                  <a:schemeClr val="accent6"/>
                </a:solidFill>
                <a:latin typeface="Helvetica" panose="020B0604020202020204" pitchFamily="34" charset="0"/>
                <a:cs typeface="B Nazanin" panose="00000400000000000000" pitchFamily="2" charset="-78"/>
              </a:rPr>
              <a:t>پزشکی و </a:t>
            </a:r>
            <a:r>
              <a:rPr lang="fa-IR" sz="6600" dirty="0">
                <a:solidFill>
                  <a:schemeClr val="accent6"/>
                </a:solidFill>
                <a:latin typeface="Helvetica" panose="020B0604020202020204" pitchFamily="34" charset="0"/>
                <a:cs typeface="B Nazanin" panose="00000400000000000000" pitchFamily="2" charset="-78"/>
              </a:rPr>
              <a:t>ارزیابی بیماری های همراه</a:t>
            </a:r>
            <a:endParaRPr lang="en-US" sz="6600" dirty="0">
              <a:solidFill>
                <a:schemeClr val="accent6"/>
              </a:solidFill>
              <a:latin typeface="Helvetica" panose="020B0604020202020204" pitchFamily="34" charset="0"/>
              <a:cs typeface="B Nazanin" panose="00000400000000000000" pitchFamily="2" charset="-78"/>
            </a:endParaRPr>
          </a:p>
        </p:txBody>
      </p:sp>
    </p:spTree>
    <p:extLst>
      <p:ext uri="{BB962C8B-B14F-4D97-AF65-F5344CB8AC3E}">
        <p14:creationId xmlns:p14="http://schemas.microsoft.com/office/powerpoint/2010/main" xmlns="" val="415542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47750"/>
            <a:ext cx="8153400" cy="3046988"/>
          </a:xfrm>
          <a:prstGeom prst="rect">
            <a:avLst/>
          </a:prstGeom>
        </p:spPr>
        <p:txBody>
          <a:bodyPr wrap="square">
            <a:spAutoFit/>
          </a:bodyPr>
          <a:lstStyle/>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یک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روش ارتباطی بیمار محور که از </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858838" indent="-346075"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یک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بیان فرد محور و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قوی</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858838" indent="-346075"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شنیدن فعالانه</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858838" indent="-346075"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نظر گرفتن باورهای فردی بیمار </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858838" indent="-346075"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برانگیختن مزایا و اعتقادات بیمار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858838" indent="-346075"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ارزیابی سواد سلامت فرد و موانع بالقوه </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858838" indent="-346075" algn="r" rtl="1">
              <a:buFont typeface="Arial" panose="020B0604020202020204" pitchFamily="34" charset="0"/>
              <a:buChar char="•"/>
            </a:pP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بدون سرزنش بیمار به خاطر عدم همکاری یا عدم رعایت</a:t>
            </a:r>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رسیدن به نتایج سلامتی بیمار و کیفیت زندگی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مطلوب</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تشکیل شده باشد.</a:t>
            </a:r>
            <a:r>
              <a:rPr lang="en-US" sz="2400" dirty="0">
                <a:solidFill>
                  <a:schemeClr val="accent6"/>
                </a:solidFill>
              </a:rPr>
              <a:t> B</a:t>
            </a:r>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3" name="Rectangle 2"/>
          <p:cNvSpPr/>
          <p:nvPr/>
        </p:nvSpPr>
        <p:spPr>
          <a:xfrm>
            <a:off x="3102372" y="-55119"/>
            <a:ext cx="3167855" cy="646331"/>
          </a:xfrm>
          <a:prstGeom prst="rect">
            <a:avLst/>
          </a:prstGeom>
        </p:spPr>
        <p:txBody>
          <a:bodyPr wrap="none">
            <a:spAutoFit/>
          </a:bodyPr>
          <a:lstStyle/>
          <a:p>
            <a:r>
              <a:rPr lang="fa-IR" sz="3600" dirty="0">
                <a:solidFill>
                  <a:schemeClr val="bg1"/>
                </a:solidFill>
                <a:latin typeface="Helvetica" panose="020B0604020202020204" pitchFamily="34" charset="0"/>
                <a:cs typeface="B Nazanin" panose="00000400000000000000" pitchFamily="2" charset="-78"/>
              </a:rPr>
              <a:t>بررسی جامع پزشکی </a:t>
            </a:r>
            <a:endParaRPr lang="en-US" sz="3600" dirty="0">
              <a:solidFill>
                <a:schemeClr val="bg1"/>
              </a:solidFill>
            </a:endParaRPr>
          </a:p>
        </p:txBody>
      </p:sp>
    </p:spTree>
    <p:extLst>
      <p:ext uri="{BB962C8B-B14F-4D97-AF65-F5344CB8AC3E}">
        <p14:creationId xmlns:p14="http://schemas.microsoft.com/office/powerpoint/2010/main" xmlns="" val="151683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75684" y="47146"/>
            <a:ext cx="8319401" cy="907102"/>
          </a:xfrm>
          <a:prstGeom prst="rect">
            <a:avLst/>
          </a:prstGeom>
        </p:spPr>
      </p:pic>
      <p:pic>
        <p:nvPicPr>
          <p:cNvPr id="12" name="Picture 11"/>
          <p:cNvPicPr>
            <a:picLocks noChangeAspect="1"/>
          </p:cNvPicPr>
          <p:nvPr/>
        </p:nvPicPr>
        <p:blipFill>
          <a:blip r:embed="rId3"/>
          <a:stretch>
            <a:fillRect/>
          </a:stretch>
        </p:blipFill>
        <p:spPr>
          <a:xfrm>
            <a:off x="475684" y="954247"/>
            <a:ext cx="8319402" cy="4189253"/>
          </a:xfrm>
          <a:prstGeom prst="rect">
            <a:avLst/>
          </a:prstGeom>
        </p:spPr>
      </p:pic>
    </p:spTree>
    <p:extLst>
      <p:ext uri="{BB962C8B-B14F-4D97-AF65-F5344CB8AC3E}">
        <p14:creationId xmlns:p14="http://schemas.microsoft.com/office/powerpoint/2010/main" xmlns="" val="411486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5684" y="47146"/>
            <a:ext cx="8319401" cy="907102"/>
          </a:xfrm>
          <a:prstGeom prst="rect">
            <a:avLst/>
          </a:prstGeom>
        </p:spPr>
      </p:pic>
      <p:pic>
        <p:nvPicPr>
          <p:cNvPr id="6" name="Picture 5"/>
          <p:cNvPicPr>
            <a:picLocks noChangeAspect="1"/>
          </p:cNvPicPr>
          <p:nvPr/>
        </p:nvPicPr>
        <p:blipFill>
          <a:blip r:embed="rId3"/>
          <a:stretch>
            <a:fillRect/>
          </a:stretch>
        </p:blipFill>
        <p:spPr>
          <a:xfrm>
            <a:off x="477543" y="1037185"/>
            <a:ext cx="8319401" cy="2046094"/>
          </a:xfrm>
          <a:prstGeom prst="rect">
            <a:avLst/>
          </a:prstGeom>
        </p:spPr>
      </p:pic>
      <p:pic>
        <p:nvPicPr>
          <p:cNvPr id="4" name="Picture 3"/>
          <p:cNvPicPr>
            <a:picLocks noChangeAspect="1"/>
          </p:cNvPicPr>
          <p:nvPr/>
        </p:nvPicPr>
        <p:blipFill>
          <a:blip r:embed="rId4"/>
          <a:stretch>
            <a:fillRect/>
          </a:stretch>
        </p:blipFill>
        <p:spPr>
          <a:xfrm>
            <a:off x="475683" y="3118127"/>
            <a:ext cx="8319401" cy="947866"/>
          </a:xfrm>
          <a:prstGeom prst="rect">
            <a:avLst/>
          </a:prstGeom>
        </p:spPr>
      </p:pic>
    </p:spTree>
    <p:extLst>
      <p:ext uri="{BB962C8B-B14F-4D97-AF65-F5344CB8AC3E}">
        <p14:creationId xmlns:p14="http://schemas.microsoft.com/office/powerpoint/2010/main" xmlns="" val="23949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684" y="47146"/>
            <a:ext cx="8319401" cy="907102"/>
          </a:xfrm>
          <a:prstGeom prst="rect">
            <a:avLst/>
          </a:prstGeom>
        </p:spPr>
      </p:pic>
      <p:pic>
        <p:nvPicPr>
          <p:cNvPr id="4" name="Picture 3"/>
          <p:cNvPicPr>
            <a:picLocks noChangeAspect="1"/>
          </p:cNvPicPr>
          <p:nvPr/>
        </p:nvPicPr>
        <p:blipFill>
          <a:blip r:embed="rId3"/>
          <a:stretch>
            <a:fillRect/>
          </a:stretch>
        </p:blipFill>
        <p:spPr>
          <a:xfrm>
            <a:off x="475684" y="1094122"/>
            <a:ext cx="8319401" cy="843504"/>
          </a:xfrm>
          <a:prstGeom prst="rect">
            <a:avLst/>
          </a:prstGeom>
        </p:spPr>
      </p:pic>
      <p:pic>
        <p:nvPicPr>
          <p:cNvPr id="5" name="Picture 4"/>
          <p:cNvPicPr>
            <a:picLocks noChangeAspect="1"/>
          </p:cNvPicPr>
          <p:nvPr/>
        </p:nvPicPr>
        <p:blipFill>
          <a:blip r:embed="rId4"/>
          <a:stretch>
            <a:fillRect/>
          </a:stretch>
        </p:blipFill>
        <p:spPr>
          <a:xfrm>
            <a:off x="475684" y="1920481"/>
            <a:ext cx="8346677" cy="3144164"/>
          </a:xfrm>
          <a:prstGeom prst="rect">
            <a:avLst/>
          </a:prstGeom>
        </p:spPr>
      </p:pic>
    </p:spTree>
    <p:extLst>
      <p:ext uri="{BB962C8B-B14F-4D97-AF65-F5344CB8AC3E}">
        <p14:creationId xmlns:p14="http://schemas.microsoft.com/office/powerpoint/2010/main" xmlns="" val="15839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684" y="47146"/>
            <a:ext cx="8319401" cy="907102"/>
          </a:xfrm>
          <a:prstGeom prst="rect">
            <a:avLst/>
          </a:prstGeom>
        </p:spPr>
      </p:pic>
      <p:pic>
        <p:nvPicPr>
          <p:cNvPr id="3" name="Picture 2"/>
          <p:cNvPicPr>
            <a:picLocks noChangeAspect="1"/>
          </p:cNvPicPr>
          <p:nvPr/>
        </p:nvPicPr>
        <p:blipFill>
          <a:blip r:embed="rId3"/>
          <a:stretch>
            <a:fillRect/>
          </a:stretch>
        </p:blipFill>
        <p:spPr>
          <a:xfrm>
            <a:off x="475684" y="1074763"/>
            <a:ext cx="8273317" cy="2630963"/>
          </a:xfrm>
          <a:prstGeom prst="rect">
            <a:avLst/>
          </a:prstGeom>
        </p:spPr>
      </p:pic>
    </p:spTree>
    <p:extLst>
      <p:ext uri="{BB962C8B-B14F-4D97-AF65-F5344CB8AC3E}">
        <p14:creationId xmlns:p14="http://schemas.microsoft.com/office/powerpoint/2010/main" xmlns="" val="10713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381000" y="514350"/>
            <a:ext cx="8271741" cy="2599140"/>
          </a:xfrm>
        </p:spPr>
        <p:txBody>
          <a:bodyPr anchor="b">
            <a:noAutofit/>
          </a:bodyPr>
          <a:lstStyle/>
          <a:p>
            <a:pPr rtl="1"/>
            <a:r>
              <a:rPr lang="ar-SA" sz="6600" dirty="0">
                <a:solidFill>
                  <a:srgbClr val="9BBB59"/>
                </a:solidFill>
                <a:cs typeface="B Nazanin" panose="00000400000000000000" pitchFamily="2" charset="-78"/>
              </a:rPr>
              <a:t>استانداردهای مراقبت از </a:t>
            </a:r>
            <a:r>
              <a:rPr lang="ar-SA" sz="6600" dirty="0" smtClean="0">
                <a:solidFill>
                  <a:srgbClr val="9BBB59"/>
                </a:solidFill>
                <a:cs typeface="B Nazanin" panose="00000400000000000000" pitchFamily="2" charset="-78"/>
              </a:rPr>
              <a:t>دیابت </a:t>
            </a:r>
            <a:r>
              <a:rPr lang="fa-IR" sz="6600" dirty="0" smtClean="0">
                <a:solidFill>
                  <a:srgbClr val="9BBB59"/>
                </a:solidFill>
                <a:cs typeface="B Nazanin" panose="00000400000000000000" pitchFamily="2" charset="-78"/>
              </a:rPr>
              <a:t>۲۰۱9</a:t>
            </a:r>
            <a:endParaRPr lang="en-US" sz="6600" dirty="0">
              <a:solidFill>
                <a:srgbClr val="9BBB59"/>
              </a:solidFill>
              <a:cs typeface="B Nazanin"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81800" y="4418864"/>
            <a:ext cx="2286000" cy="640178"/>
          </a:xfrm>
          <a:prstGeom prst="rect">
            <a:avLst/>
          </a:prstGeom>
          <a:ln>
            <a:noFill/>
          </a:ln>
        </p:spPr>
      </p:pic>
      <p:sp>
        <p:nvSpPr>
          <p:cNvPr id="5" name="Title 1"/>
          <p:cNvSpPr txBox="1">
            <a:spLocks/>
          </p:cNvSpPr>
          <p:nvPr/>
        </p:nvSpPr>
        <p:spPr>
          <a:xfrm>
            <a:off x="152400" y="4405064"/>
            <a:ext cx="3069373" cy="523874"/>
          </a:xfrm>
          <a:prstGeom prst="rect">
            <a:avLst/>
          </a:prstGeom>
          <a:ln>
            <a:noFill/>
          </a:ln>
        </p:spPr>
        <p:txBody>
          <a:bodyPr vert="horz" lIns="91440" tIns="45720" rIns="91440" bIns="45720" rtlCol="0" anchor="b">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fa-IR" sz="2400" dirty="0" smtClean="0">
                <a:cs typeface="B Nazanin" panose="00000400000000000000" pitchFamily="2" charset="-78"/>
              </a:rPr>
              <a:t>ترجمه: دکتر محمد باقری</a:t>
            </a:r>
            <a:endParaRPr lang="en-US" sz="2400" dirty="0">
              <a:cs typeface="B Nazanin" panose="00000400000000000000" pitchFamily="2" charset="-78"/>
            </a:endParaRPr>
          </a:p>
        </p:txBody>
      </p:sp>
      <p:sp>
        <p:nvSpPr>
          <p:cNvPr id="6" name="Title 1"/>
          <p:cNvSpPr txBox="1">
            <a:spLocks/>
          </p:cNvSpPr>
          <p:nvPr/>
        </p:nvSpPr>
        <p:spPr>
          <a:xfrm>
            <a:off x="2421370" y="3190057"/>
            <a:ext cx="4191000" cy="576119"/>
          </a:xfrm>
          <a:prstGeom prst="rect">
            <a:avLst/>
          </a:prstGeom>
        </p:spPr>
        <p:txBody>
          <a:bodyPr vert="horz" lIns="91440" tIns="45720" rIns="91440" bIns="45720" rtlCol="0" anchor="b">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fa-IR" sz="2400" dirty="0" smtClean="0">
                <a:solidFill>
                  <a:srgbClr val="C00000"/>
                </a:solidFill>
                <a:cs typeface="B Nazanin" panose="00000400000000000000" pitchFamily="2" charset="-78"/>
              </a:rPr>
              <a:t>* اسلایدهای 16 تا 21 طبق 2018 هستند</a:t>
            </a:r>
            <a:endParaRPr lang="en-US" sz="2000" dirty="0">
              <a:solidFill>
                <a:srgbClr val="C00000"/>
              </a:solidFill>
              <a:cs typeface="B Nazanin" panose="00000400000000000000" pitchFamily="2" charset="-78"/>
            </a:endParaRPr>
          </a:p>
        </p:txBody>
      </p:sp>
    </p:spTree>
    <p:extLst>
      <p:ext uri="{BB962C8B-B14F-4D97-AF65-F5344CB8AC3E}">
        <p14:creationId xmlns:p14="http://schemas.microsoft.com/office/powerpoint/2010/main" xmlns="" val="7829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684" y="47146"/>
            <a:ext cx="8319401" cy="907102"/>
          </a:xfrm>
          <a:prstGeom prst="rect">
            <a:avLst/>
          </a:prstGeom>
        </p:spPr>
      </p:pic>
      <p:pic>
        <p:nvPicPr>
          <p:cNvPr id="3" name="Picture 2"/>
          <p:cNvPicPr>
            <a:picLocks noChangeAspect="1"/>
          </p:cNvPicPr>
          <p:nvPr/>
        </p:nvPicPr>
        <p:blipFill>
          <a:blip r:embed="rId3"/>
          <a:stretch>
            <a:fillRect/>
          </a:stretch>
        </p:blipFill>
        <p:spPr>
          <a:xfrm>
            <a:off x="475684" y="1067632"/>
            <a:ext cx="8319401" cy="2150236"/>
          </a:xfrm>
          <a:prstGeom prst="rect">
            <a:avLst/>
          </a:prstGeom>
        </p:spPr>
      </p:pic>
    </p:spTree>
    <p:extLst>
      <p:ext uri="{BB962C8B-B14F-4D97-AF65-F5344CB8AC3E}">
        <p14:creationId xmlns:p14="http://schemas.microsoft.com/office/powerpoint/2010/main" xmlns="" val="378838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684" y="47146"/>
            <a:ext cx="8319401" cy="907102"/>
          </a:xfrm>
          <a:prstGeom prst="rect">
            <a:avLst/>
          </a:prstGeom>
        </p:spPr>
      </p:pic>
      <p:pic>
        <p:nvPicPr>
          <p:cNvPr id="3" name="Picture 2"/>
          <p:cNvPicPr>
            <a:picLocks noChangeAspect="1"/>
          </p:cNvPicPr>
          <p:nvPr/>
        </p:nvPicPr>
        <p:blipFill>
          <a:blip r:embed="rId3"/>
          <a:stretch>
            <a:fillRect/>
          </a:stretch>
        </p:blipFill>
        <p:spPr>
          <a:xfrm>
            <a:off x="475684" y="1040518"/>
            <a:ext cx="8319401" cy="3553086"/>
          </a:xfrm>
          <a:prstGeom prst="rect">
            <a:avLst/>
          </a:prstGeom>
        </p:spPr>
      </p:pic>
    </p:spTree>
    <p:extLst>
      <p:ext uri="{BB962C8B-B14F-4D97-AF65-F5344CB8AC3E}">
        <p14:creationId xmlns:p14="http://schemas.microsoft.com/office/powerpoint/2010/main" xmlns="" val="1695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fa-IR" sz="2800" dirty="0">
                <a:cs typeface="B Nazanin" panose="00000400000000000000" pitchFamily="2" charset="-78"/>
              </a:rPr>
              <a:t>ارجاعات ضروری برای مدیریت  مراقبت اولیه</a:t>
            </a:r>
          </a:p>
        </p:txBody>
      </p:sp>
      <p:graphicFrame>
        <p:nvGraphicFramePr>
          <p:cNvPr id="3" name="Table 2"/>
          <p:cNvGraphicFramePr>
            <a:graphicFrameLocks noGrp="1"/>
          </p:cNvGraphicFramePr>
          <p:nvPr>
            <p:extLst>
              <p:ext uri="{D42A27DB-BD31-4B8C-83A1-F6EECF244321}">
                <p14:modId xmlns:p14="http://schemas.microsoft.com/office/powerpoint/2010/main" xmlns="" val="2184044478"/>
              </p:ext>
            </p:extLst>
          </p:nvPr>
        </p:nvGraphicFramePr>
        <p:xfrm>
          <a:off x="762000" y="1047750"/>
          <a:ext cx="7620000" cy="3368040"/>
        </p:xfrm>
        <a:graphic>
          <a:graphicData uri="http://schemas.openxmlformats.org/drawingml/2006/table">
            <a:tbl>
              <a:tblPr firstRow="1" bandRow="1">
                <a:tableStyleId>{22838BEF-8BB2-4498-84A7-C5851F593DF1}</a:tableStyleId>
              </a:tblPr>
              <a:tblGrid>
                <a:gridCol w="7620000">
                  <a:extLst>
                    <a:ext uri="{9D8B030D-6E8A-4147-A177-3AD203B41FA5}">
                      <a16:colId xmlns="" xmlns:a16="http://schemas.microsoft.com/office/drawing/2014/main" val="20000"/>
                    </a:ext>
                  </a:extLst>
                </a:gridCol>
              </a:tblGrid>
              <a:tr h="561340">
                <a:tc>
                  <a:txBody>
                    <a:bodyPr/>
                    <a:lstStyle/>
                    <a:p>
                      <a:pPr marL="285750" indent="-285750" algn="r" rtl="1">
                        <a:buFont typeface="Arial" panose="020B0604020202020204" pitchFamily="34" charset="0"/>
                        <a:buChar char="•"/>
                      </a:pPr>
                      <a:r>
                        <a:rPr lang="fa-IR" b="1" dirty="0" smtClean="0">
                          <a:cs typeface="B Nazanin" panose="00000400000000000000" pitchFamily="2" charset="-78"/>
                        </a:rPr>
                        <a:t>مراقبت تخصصی چشم برای معاینه چشم </a:t>
                      </a:r>
                      <a:r>
                        <a:rPr lang="en-US" b="1" dirty="0" smtClean="0">
                          <a:cs typeface="B Nazanin" panose="00000400000000000000" pitchFamily="2" charset="-78"/>
                        </a:rPr>
                        <a:t>dilated</a:t>
                      </a:r>
                      <a:r>
                        <a:rPr lang="fa-IR" b="1" baseline="0" dirty="0" smtClean="0">
                          <a:cs typeface="B Nazanin" panose="00000400000000000000" pitchFamily="2" charset="-78"/>
                        </a:rPr>
                        <a:t> سالیانه</a:t>
                      </a:r>
                      <a:endParaRPr lang="en-US" b="1" dirty="0">
                        <a:cs typeface="B Nazanin" panose="00000400000000000000" pitchFamily="2" charset="-78"/>
                      </a:endParaRPr>
                    </a:p>
                  </a:txBody>
                  <a:tcPr anchor="ctr"/>
                </a:tc>
                <a:extLst>
                  <a:ext uri="{0D108BD9-81ED-4DB2-BD59-A6C34878D82A}">
                    <a16:rowId xmlns="" xmlns:a16="http://schemas.microsoft.com/office/drawing/2014/main" val="10000"/>
                  </a:ext>
                </a:extLst>
              </a:tr>
              <a:tr h="561340">
                <a:tc>
                  <a:txBody>
                    <a:bodyPr/>
                    <a:lstStyle/>
                    <a:p>
                      <a:pPr marL="285750" indent="-285750" algn="r" rtl="1">
                        <a:buFont typeface="Arial" panose="020B0604020202020204" pitchFamily="34" charset="0"/>
                        <a:buChar char="•"/>
                      </a:pPr>
                      <a:r>
                        <a:rPr lang="fa-IR" b="1" dirty="0" smtClean="0">
                          <a:cs typeface="B Nazanin" panose="00000400000000000000" pitchFamily="2" charset="-78"/>
                        </a:rPr>
                        <a:t>تنظیم خانواده</a:t>
                      </a:r>
                      <a:r>
                        <a:rPr lang="fa-IR" b="1" baseline="0" dirty="0" smtClean="0">
                          <a:cs typeface="B Nazanin" panose="00000400000000000000" pitchFamily="2" charset="-78"/>
                        </a:rPr>
                        <a:t> برای زنان در سنین باروری</a:t>
                      </a:r>
                      <a:endParaRPr lang="en-US" b="1" dirty="0">
                        <a:cs typeface="B Nazanin" panose="00000400000000000000" pitchFamily="2" charset="-78"/>
                      </a:endParaRPr>
                    </a:p>
                  </a:txBody>
                  <a:tcPr anchor="ctr"/>
                </a:tc>
                <a:extLst>
                  <a:ext uri="{0D108BD9-81ED-4DB2-BD59-A6C34878D82A}">
                    <a16:rowId xmlns="" xmlns:a16="http://schemas.microsoft.com/office/drawing/2014/main" val="10001"/>
                  </a:ext>
                </a:extLst>
              </a:tr>
              <a:tr h="561340">
                <a:tc>
                  <a:txBody>
                    <a:bodyPr/>
                    <a:lstStyle/>
                    <a:p>
                      <a:pPr marL="285750" indent="-285750" algn="r" rtl="1">
                        <a:buFont typeface="Arial" panose="020B0604020202020204" pitchFamily="34" charset="0"/>
                        <a:buChar char="•"/>
                      </a:pPr>
                      <a:r>
                        <a:rPr lang="fa-IR" b="1" dirty="0" smtClean="0">
                          <a:cs typeface="B Nazanin" panose="00000400000000000000" pitchFamily="2" charset="-78"/>
                        </a:rPr>
                        <a:t>کارشناس پروانه دار تغذیه برای رژیم درمانی</a:t>
                      </a:r>
                      <a:endParaRPr lang="en-US" b="1" dirty="0">
                        <a:cs typeface="B Nazanin" panose="00000400000000000000" pitchFamily="2" charset="-78"/>
                      </a:endParaRPr>
                    </a:p>
                  </a:txBody>
                  <a:tcPr anchor="ctr"/>
                </a:tc>
                <a:extLst>
                  <a:ext uri="{0D108BD9-81ED-4DB2-BD59-A6C34878D82A}">
                    <a16:rowId xmlns="" xmlns:a16="http://schemas.microsoft.com/office/drawing/2014/main" val="10002"/>
                  </a:ext>
                </a:extLst>
              </a:tr>
              <a:tr h="561340">
                <a:tc>
                  <a:txBody>
                    <a:bodyPr/>
                    <a:lstStyle/>
                    <a:p>
                      <a:pPr marL="285750" indent="-285750" algn="r" rtl="1">
                        <a:buFont typeface="Arial" panose="020B0604020202020204" pitchFamily="34" charset="0"/>
                        <a:buChar char="•"/>
                      </a:pPr>
                      <a:r>
                        <a:rPr lang="en-US" b="1" dirty="0" smtClean="0">
                          <a:cs typeface="B Nazanin" panose="00000400000000000000" pitchFamily="2" charset="-78"/>
                        </a:rPr>
                        <a:t>DSMES</a:t>
                      </a:r>
                      <a:r>
                        <a:rPr lang="fa-IR" b="1" dirty="0" smtClean="0">
                          <a:cs typeface="B Nazanin" panose="00000400000000000000" pitchFamily="2" charset="-78"/>
                        </a:rPr>
                        <a:t> ( آموزش و حمایت خود مدیریتی دیابت )</a:t>
                      </a:r>
                      <a:endParaRPr lang="en-US" b="1" dirty="0">
                        <a:cs typeface="B Nazanin" panose="00000400000000000000" pitchFamily="2" charset="-78"/>
                      </a:endParaRPr>
                    </a:p>
                  </a:txBody>
                  <a:tcPr anchor="ctr"/>
                </a:tc>
                <a:extLst>
                  <a:ext uri="{0D108BD9-81ED-4DB2-BD59-A6C34878D82A}">
                    <a16:rowId xmlns="" xmlns:a16="http://schemas.microsoft.com/office/drawing/2014/main" val="10003"/>
                  </a:ext>
                </a:extLst>
              </a:tr>
              <a:tr h="561340">
                <a:tc>
                  <a:txBody>
                    <a:bodyPr/>
                    <a:lstStyle/>
                    <a:p>
                      <a:pPr marL="285750" indent="-285750" algn="r" rtl="1">
                        <a:buFont typeface="Arial" panose="020B0604020202020204" pitchFamily="34" charset="0"/>
                        <a:buChar char="•"/>
                      </a:pPr>
                      <a:r>
                        <a:rPr lang="fa-IR" b="1" dirty="0" smtClean="0">
                          <a:cs typeface="B Nazanin" panose="00000400000000000000" pitchFamily="2" charset="-78"/>
                        </a:rPr>
                        <a:t>دندان پزشک برای معاینه کامل دندانی و پریودنتال</a:t>
                      </a:r>
                      <a:endParaRPr lang="en-US" b="1" dirty="0">
                        <a:cs typeface="B Nazanin" panose="00000400000000000000" pitchFamily="2" charset="-78"/>
                      </a:endParaRPr>
                    </a:p>
                  </a:txBody>
                  <a:tcPr anchor="ctr"/>
                </a:tc>
                <a:extLst>
                  <a:ext uri="{0D108BD9-81ED-4DB2-BD59-A6C34878D82A}">
                    <a16:rowId xmlns="" xmlns:a16="http://schemas.microsoft.com/office/drawing/2014/main" val="10004"/>
                  </a:ext>
                </a:extLst>
              </a:tr>
              <a:tr h="561340">
                <a:tc>
                  <a:txBody>
                    <a:bodyPr/>
                    <a:lstStyle/>
                    <a:p>
                      <a:pPr marL="285750" indent="-285750" algn="r" rtl="1">
                        <a:buFont typeface="Arial" panose="020B0604020202020204" pitchFamily="34" charset="0"/>
                        <a:buChar char="•"/>
                      </a:pPr>
                      <a:r>
                        <a:rPr lang="fa-IR" b="1" dirty="0" smtClean="0">
                          <a:cs typeface="B Nazanin" panose="00000400000000000000" pitchFamily="2" charset="-78"/>
                        </a:rPr>
                        <a:t>متخصص سلامت</a:t>
                      </a:r>
                      <a:r>
                        <a:rPr lang="fa-IR" b="1" baseline="0" dirty="0" smtClean="0">
                          <a:cs typeface="B Nazanin" panose="00000400000000000000" pitchFamily="2" charset="-78"/>
                        </a:rPr>
                        <a:t> روان اگر اندیکاسیون دارد</a:t>
                      </a:r>
                      <a:endParaRPr lang="en-US" b="1" dirty="0">
                        <a:cs typeface="B Nazanin" panose="00000400000000000000" pitchFamily="2" charset="-78"/>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4793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p:cNvSpPr>
            <a:spLocks noGrp="1"/>
          </p:cNvSpPr>
          <p:nvPr>
            <p:ph type="title"/>
          </p:nvPr>
        </p:nvSpPr>
        <p:spPr>
          <a:xfrm>
            <a:off x="-24161" y="18121"/>
            <a:ext cx="9144000" cy="503801"/>
          </a:xfrm>
        </p:spPr>
        <p:txBody>
          <a:bodyPr>
            <a:normAutofit fontScale="90000"/>
          </a:bodyPr>
          <a:lstStyle/>
          <a:p>
            <a:r>
              <a:rPr lang="fa-IR" dirty="0" smtClean="0">
                <a:cs typeface="B Nazanin" panose="00000400000000000000" pitchFamily="2" charset="-78"/>
              </a:rPr>
              <a:t>ایمن سازی: توصیه ها</a:t>
            </a:r>
            <a:endParaRPr lang="en-US" dirty="0">
              <a:cs typeface="B Nazanin" panose="00000400000000000000" pitchFamily="2" charset="-78"/>
            </a:endParaRPr>
          </a:p>
        </p:txBody>
      </p:sp>
      <p:sp>
        <p:nvSpPr>
          <p:cNvPr id="2" name="Rectangle 1"/>
          <p:cNvSpPr/>
          <p:nvPr/>
        </p:nvSpPr>
        <p:spPr>
          <a:xfrm>
            <a:off x="990600" y="1581150"/>
            <a:ext cx="7543800" cy="2277547"/>
          </a:xfrm>
          <a:prstGeom prst="rect">
            <a:avLst/>
          </a:prstGeom>
        </p:spPr>
        <p:txBody>
          <a:bodyPr wrap="square">
            <a:spAutoFit/>
          </a:bodyPr>
          <a:lstStyle/>
          <a:p>
            <a:pPr marL="285750" indent="-28575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انجام واکسیناسیون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روتین</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800" dirty="0">
                <a:solidFill>
                  <a:schemeClr val="accent6"/>
                </a:solidFill>
              </a:rPr>
              <a:t>C</a:t>
            </a:r>
            <a:endParaRPr lang="en-US"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واکسیناسیون سالانه بر علیه آنفلوانزا برای همه مبتلایان به دیابت مساوی یا بیشتر از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۶</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ماه توصیه می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شود</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800" dirty="0">
                <a:solidFill>
                  <a:schemeClr val="accent6"/>
                </a:solidFill>
              </a:rPr>
              <a:t>C</a:t>
            </a:r>
            <a:endParaRPr lang="en-US"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انجام واکسیناسیون هپاتیت سه دوزی برای بزرگسالان مبتلا به دیابت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۱۹</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تا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۵۹</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سال که واکسن نزده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اند</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800" dirty="0">
                <a:solidFill>
                  <a:schemeClr val="accent6"/>
                </a:solidFill>
              </a:rPr>
              <a:t> C</a:t>
            </a:r>
            <a:endParaRPr lang="en-US" sz="28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32665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37567"/>
            <a:ext cx="8001000" cy="2708434"/>
          </a:xfrm>
          <a:prstGeom prst="rect">
            <a:avLst/>
          </a:prstGeom>
        </p:spPr>
        <p:txBody>
          <a:bodyPr wrap="square">
            <a:spAutoFit/>
          </a:bodyPr>
          <a:lstStyle/>
          <a:p>
            <a:pPr marL="285750" indent="-28575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واکسیناسیون</a:t>
            </a:r>
            <a:r>
              <a:rPr lang="ar-SA" sz="28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بر علیه پنوموکوک با واکسن </a:t>
            </a:r>
            <a:r>
              <a:rPr lang="en-US"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PCV13</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کودکان زیر دو سال توصیه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میشود</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800" dirty="0">
                <a:solidFill>
                  <a:schemeClr val="accent6"/>
                </a:solidFill>
              </a:rPr>
              <a:t> C</a:t>
            </a:r>
            <a:endParaRPr lang="en-US" sz="2800" dirty="0">
              <a:solidFill>
                <a:schemeClr val="bg1"/>
              </a:solidFill>
              <a:latin typeface="Times New Roman" panose="02020603050405020304" pitchFamily="18" charset="0"/>
              <a:ea typeface="Times New Roman" panose="02020603050405020304" pitchFamily="18" charset="0"/>
            </a:endParaRPr>
          </a:p>
          <a:p>
            <a:pPr marL="285750" indent="-28575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مبتلایان به دیابت بین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تا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۶۴</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سال همچنین لازم است واکسن پنوموکوک </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PPSV23</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تجویز شود</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800" dirty="0">
                <a:solidFill>
                  <a:schemeClr val="accent6"/>
                </a:solidFill>
              </a:rPr>
              <a:t> C</a:t>
            </a:r>
            <a:endParaRPr lang="en-US" sz="2800" dirty="0">
              <a:solidFill>
                <a:schemeClr val="bg1"/>
              </a:solidFill>
              <a:latin typeface="Times New Roman" panose="02020603050405020304" pitchFamily="18" charset="0"/>
              <a:ea typeface="Times New Roman" panose="02020603050405020304" pitchFamily="18" charset="0"/>
            </a:endParaRPr>
          </a:p>
          <a:p>
            <a:pPr marL="285750" indent="-28575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سنین مساوی یا بالای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۶۵</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سال بدون توجه به سابقه واکسیناسیون انجام واکسیناسیون </a:t>
            </a:r>
            <a:r>
              <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PPSV23</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اضافی ضروری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800" dirty="0">
                <a:solidFill>
                  <a:schemeClr val="accent6"/>
                </a:solidFill>
              </a:rPr>
              <a:t> C</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7" name="Title 2"/>
          <p:cNvSpPr>
            <a:spLocks noGrp="1"/>
          </p:cNvSpPr>
          <p:nvPr>
            <p:ph type="title"/>
          </p:nvPr>
        </p:nvSpPr>
        <p:spPr>
          <a:xfrm>
            <a:off x="-24161" y="18121"/>
            <a:ext cx="9144000" cy="503801"/>
          </a:xfrm>
        </p:spPr>
        <p:txBody>
          <a:bodyPr>
            <a:normAutofit fontScale="90000"/>
          </a:bodyPr>
          <a:lstStyle/>
          <a:p>
            <a:r>
              <a:rPr lang="fa-IR" dirty="0" smtClean="0">
                <a:cs typeface="B Nazanin" panose="00000400000000000000" pitchFamily="2" charset="-78"/>
              </a:rPr>
              <a:t>ایمن سازی: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840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a:xfrm>
            <a:off x="0" y="-35777"/>
            <a:ext cx="9144000" cy="742950"/>
          </a:xfrm>
        </p:spPr>
        <p:txBody>
          <a:bodyPr>
            <a:normAutofit/>
          </a:bodyPr>
          <a:lstStyle/>
          <a:p>
            <a:r>
              <a:rPr lang="fa-IR" sz="3200" dirty="0" smtClean="0">
                <a:cs typeface="B Nazanin" panose="00000400000000000000" pitchFamily="2" charset="-78"/>
              </a:rPr>
              <a:t> </a:t>
            </a:r>
            <a:r>
              <a:rPr lang="fa-IR" sz="3200" dirty="0">
                <a:cs typeface="B Nazanin" panose="00000400000000000000" pitchFamily="2" charset="-78"/>
              </a:rPr>
              <a:t>بیماریهای خود ایمنی: توصیه ها</a:t>
            </a:r>
            <a:endParaRPr lang="en-US" sz="3200" dirty="0">
              <a:cs typeface="B Nazanin" panose="00000400000000000000" pitchFamily="2" charset="-78"/>
            </a:endParaRPr>
          </a:p>
        </p:txBody>
      </p:sp>
      <p:sp>
        <p:nvSpPr>
          <p:cNvPr id="2" name="Rectangle 1"/>
          <p:cNvSpPr/>
          <p:nvPr/>
        </p:nvSpPr>
        <p:spPr>
          <a:xfrm>
            <a:off x="685800" y="1276350"/>
            <a:ext cx="7748071" cy="1569660"/>
          </a:xfrm>
          <a:prstGeom prst="rect">
            <a:avLst/>
          </a:prstGeom>
        </p:spPr>
        <p:txBody>
          <a:bodyPr wrap="square">
            <a:spAutoFit/>
          </a:bodyPr>
          <a:lstStyle/>
          <a:p>
            <a:pPr algn="r" rtl="1"/>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بیماران مبتلا به دیابت نوع </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a:t>
            </a:r>
          </a:p>
          <a:p>
            <a:pPr algn="r" rtl="1"/>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غربالگری بیماری تیروئید و بیماری</a:t>
            </a:r>
            <a:r>
              <a:rPr lang="ar-SA" sz="32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سلیاک را</a:t>
            </a:r>
            <a:r>
              <a:rPr lang="ar-SA" sz="32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بلافاصله پس از تشخیص</a:t>
            </a:r>
            <a:r>
              <a:rPr lang="ar-SA" sz="32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مد نظر قرار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دهید</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smtClean="0">
                <a:solidFill>
                  <a:srgbClr val="F79646"/>
                </a:solidFill>
              </a:rPr>
              <a:t>B</a:t>
            </a:r>
            <a:endParaRPr lang="en-US" sz="2400" dirty="0">
              <a:solidFill>
                <a:srgbClr val="F79646"/>
              </a:solidFill>
            </a:endParaRPr>
          </a:p>
        </p:txBody>
      </p:sp>
    </p:spTree>
    <p:extLst>
      <p:ext uri="{BB962C8B-B14F-4D97-AF65-F5344CB8AC3E}">
        <p14:creationId xmlns:p14="http://schemas.microsoft.com/office/powerpoint/2010/main" xmlns="" val="34882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normAutofit/>
          </a:bodyPr>
          <a:lstStyle/>
          <a:p>
            <a:r>
              <a:rPr lang="fa-IR" sz="2800" dirty="0" smtClean="0">
                <a:cs typeface="B Nazanin" panose="00000400000000000000" pitchFamily="2" charset="-78"/>
              </a:rPr>
              <a:t>کاهش </a:t>
            </a:r>
            <a:r>
              <a:rPr lang="fa-IR" sz="2800" dirty="0">
                <a:cs typeface="B Nazanin" panose="00000400000000000000" pitchFamily="2" charset="-78"/>
              </a:rPr>
              <a:t>تستسترون در مردان: توصیه ها</a:t>
            </a:r>
            <a:endParaRPr lang="en-US" sz="2800" dirty="0">
              <a:cs typeface="B Nazanin" panose="00000400000000000000" pitchFamily="2" charset="-78"/>
            </a:endParaRPr>
          </a:p>
        </p:txBody>
      </p:sp>
      <p:sp>
        <p:nvSpPr>
          <p:cNvPr id="2" name="Rectangle 1"/>
          <p:cNvSpPr/>
          <p:nvPr/>
        </p:nvSpPr>
        <p:spPr>
          <a:xfrm>
            <a:off x="762000" y="1200150"/>
            <a:ext cx="7315200" cy="2554545"/>
          </a:xfrm>
          <a:prstGeom prst="rect">
            <a:avLst/>
          </a:prstGeom>
        </p:spPr>
        <p:txBody>
          <a:bodyPr wrap="square">
            <a:spAutoFit/>
          </a:bodyPr>
          <a:lstStyle/>
          <a:p>
            <a:pPr algn="r" rtl="1"/>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مردان مبتلا به دیابت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که</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algn="r" rtl="1"/>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علائم یا نشانه های هیپوگنادیسم مانند کاهش لیبیدو یا فعالیت جنسی یا </a:t>
            </a:r>
            <a:r>
              <a:rPr lang="en-US"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erectile </a:t>
            </a:r>
            <a:r>
              <a:rPr lang="en-US"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dysfunction</a:t>
            </a:r>
            <a:r>
              <a:rPr lang="en-US" sz="2800" dirty="0">
                <a:solidFill>
                  <a:schemeClr val="bg1"/>
                </a:solidFill>
                <a:latin typeface="B Nazanin" panose="00000400000000000000" pitchFamily="2" charset="-78"/>
                <a:ea typeface="Times New Roman" panose="02020603050405020304" pitchFamily="18" charset="0"/>
                <a:cs typeface="B Nazanin" panose="00000400000000000000" pitchFamily="2" charset="-78"/>
              </a:rPr>
              <a:t>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دارند </a:t>
            </a:r>
            <a:endPar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غربالگری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استفاده از اندازه گیری سطح تستسترون صبحگاهی را مد نظر قرار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دهید</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rgbClr val="F79646"/>
                </a:solidFill>
              </a:rPr>
              <a:t>B</a:t>
            </a:r>
            <a:endParaRPr lang="en-US"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360249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normAutofit/>
          </a:bodyPr>
          <a:lstStyle/>
          <a:p>
            <a:r>
              <a:rPr lang="fa-IR" sz="3200" dirty="0" smtClean="0">
                <a:cs typeface="B Nazanin" panose="00000400000000000000" pitchFamily="2" charset="-78"/>
              </a:rPr>
              <a:t>اختلالات </a:t>
            </a:r>
            <a:r>
              <a:rPr lang="fa-IR" sz="3200" dirty="0">
                <a:cs typeface="B Nazanin" panose="00000400000000000000" pitchFamily="2" charset="-78"/>
              </a:rPr>
              <a:t>اضطرابی: توصیه ها</a:t>
            </a:r>
            <a:endParaRPr lang="en-US" sz="3200" dirty="0">
              <a:cs typeface="B Nazanin" panose="00000400000000000000" pitchFamily="2" charset="-78"/>
            </a:endParaRPr>
          </a:p>
        </p:txBody>
      </p:sp>
      <p:sp>
        <p:nvSpPr>
          <p:cNvPr id="2" name="Rectangle 1"/>
          <p:cNvSpPr/>
          <p:nvPr/>
        </p:nvSpPr>
        <p:spPr>
          <a:xfrm>
            <a:off x="304800" y="895350"/>
            <a:ext cx="8256623" cy="1938992"/>
          </a:xfrm>
          <a:prstGeom prst="rect">
            <a:avLst/>
          </a:prstGeom>
        </p:spPr>
        <p:txBody>
          <a:bodyPr wrap="square">
            <a:spAutoFit/>
          </a:bodyPr>
          <a:lstStyle/>
          <a:p>
            <a:pPr algn="r" rtl="1"/>
            <a:r>
              <a:rPr lang="fa-IR" sz="2000" dirty="0">
                <a:solidFill>
                  <a:schemeClr val="bg1"/>
                </a:solidFill>
                <a:cs typeface="B Nazanin" panose="00000400000000000000" pitchFamily="2" charset="-78"/>
              </a:rPr>
              <a:t>غربالگری از نظر اضطراب را مد نظر قرار </a:t>
            </a:r>
            <a:r>
              <a:rPr lang="fa-IR" sz="2000" dirty="0" smtClean="0">
                <a:solidFill>
                  <a:schemeClr val="bg1"/>
                </a:solidFill>
                <a:cs typeface="B Nazanin" panose="00000400000000000000" pitchFamily="2" charset="-78"/>
              </a:rPr>
              <a:t>دهید:</a:t>
            </a:r>
            <a:endParaRPr lang="fa-IR" sz="2000" dirty="0">
              <a:solidFill>
                <a:schemeClr val="bg1"/>
              </a:solidFill>
              <a:cs typeface="B Nazanin" panose="00000400000000000000" pitchFamily="2" charset="-78"/>
            </a:endParaRPr>
          </a:p>
          <a:p>
            <a:pPr marL="512763" indent="-166688" algn="r" rtl="1">
              <a:buFont typeface="Arial" panose="020B0604020202020204" pitchFamily="34" charset="0"/>
              <a:buChar char="•"/>
            </a:pPr>
            <a:r>
              <a:rPr lang="fa-IR" sz="2000" dirty="0" smtClean="0">
                <a:solidFill>
                  <a:schemeClr val="bg1"/>
                </a:solidFill>
                <a:cs typeface="B Nazanin" panose="00000400000000000000" pitchFamily="2" charset="-78"/>
              </a:rPr>
              <a:t>در </a:t>
            </a:r>
            <a:r>
              <a:rPr lang="fa-IR" sz="2000" dirty="0">
                <a:solidFill>
                  <a:schemeClr val="bg1"/>
                </a:solidFill>
                <a:cs typeface="B Nazanin" panose="00000400000000000000" pitchFamily="2" charset="-78"/>
              </a:rPr>
              <a:t>افرادی که اضطراب دارند یا </a:t>
            </a:r>
            <a:endParaRPr lang="fa-IR" sz="2000" dirty="0" smtClean="0">
              <a:solidFill>
                <a:schemeClr val="bg1"/>
              </a:solidFill>
              <a:cs typeface="B Nazanin" panose="00000400000000000000" pitchFamily="2" charset="-78"/>
            </a:endParaRPr>
          </a:p>
          <a:p>
            <a:pPr marL="512763" indent="-166688" algn="r" rtl="1">
              <a:buFont typeface="Arial" panose="020B0604020202020204" pitchFamily="34" charset="0"/>
              <a:buChar char="•"/>
            </a:pPr>
            <a:r>
              <a:rPr lang="fa-IR" sz="2000" dirty="0" smtClean="0">
                <a:solidFill>
                  <a:schemeClr val="bg1"/>
                </a:solidFill>
                <a:cs typeface="B Nazanin" panose="00000400000000000000" pitchFamily="2" charset="-78"/>
              </a:rPr>
              <a:t>نگرانی‌هایی </a:t>
            </a:r>
            <a:r>
              <a:rPr lang="fa-IR" sz="2000" dirty="0">
                <a:solidFill>
                  <a:schemeClr val="bg1"/>
                </a:solidFill>
                <a:cs typeface="B Nazanin" panose="00000400000000000000" pitchFamily="2" charset="-78"/>
              </a:rPr>
              <a:t>در مورد عوارض دیابت, تزریق انسولین, مصرف دارو و هایپوگلایسمی دارند و این نگرانی بر رفتار خود مدیریتی آنها تاثیر گذاشته است </a:t>
            </a:r>
            <a:endParaRPr lang="fa-IR" sz="2000" dirty="0" smtClean="0">
              <a:solidFill>
                <a:schemeClr val="bg1"/>
              </a:solidFill>
              <a:cs typeface="B Nazanin" panose="00000400000000000000" pitchFamily="2" charset="-78"/>
            </a:endParaRPr>
          </a:p>
          <a:p>
            <a:pPr marL="512763" indent="-166688" algn="r" rtl="1">
              <a:buFont typeface="Arial" panose="020B0604020202020204" pitchFamily="34" charset="0"/>
              <a:buChar char="•"/>
            </a:pPr>
            <a:r>
              <a:rPr lang="fa-IR" sz="2000" dirty="0" smtClean="0">
                <a:solidFill>
                  <a:schemeClr val="bg1"/>
                </a:solidFill>
                <a:cs typeface="B Nazanin" panose="00000400000000000000" pitchFamily="2" charset="-78"/>
              </a:rPr>
              <a:t>افرادی که ترس, نگرانی شدید و/یا علایم اضطراب دارند مانند رفتار های اجتنابی, رفتارهای تکراری زیاد یا جدایی اجتماعی</a:t>
            </a:r>
            <a:endParaRPr lang="fa-IR" sz="2000" dirty="0">
              <a:solidFill>
                <a:schemeClr val="bg1"/>
              </a:solidFill>
              <a:cs typeface="B Nazanin" panose="00000400000000000000" pitchFamily="2" charset="-78"/>
            </a:endParaRPr>
          </a:p>
        </p:txBody>
      </p:sp>
      <p:sp>
        <p:nvSpPr>
          <p:cNvPr id="4" name="Rectangle 3"/>
          <p:cNvSpPr/>
          <p:nvPr/>
        </p:nvSpPr>
        <p:spPr>
          <a:xfrm>
            <a:off x="346616" y="3613487"/>
            <a:ext cx="8172989" cy="1015663"/>
          </a:xfrm>
          <a:prstGeom prst="rect">
            <a:avLst/>
          </a:prstGeom>
        </p:spPr>
        <p:txBody>
          <a:bodyPr wrap="square">
            <a:spAutoFit/>
          </a:bodyPr>
          <a:lstStyle/>
          <a:p>
            <a:pPr algn="r" rtl="1"/>
            <a:r>
              <a:rPr lang="fa-IR" sz="2000" dirty="0">
                <a:solidFill>
                  <a:schemeClr val="bg1"/>
                </a:solidFill>
                <a:cs typeface="B Nazanin" panose="00000400000000000000" pitchFamily="2" charset="-78"/>
              </a:rPr>
              <a:t>افراد دارای ناآگاهی هیپوگلیسمی که ممکن است به طور همزمان ترس از هیپوگلیسمی  هم داشته باشند باید با استفاده از آموزشهای آگاه سازی قند خون تحت درمان قرار گیرند تا </a:t>
            </a:r>
            <a:r>
              <a:rPr lang="fa-IR" sz="2000" dirty="0" smtClean="0">
                <a:solidFill>
                  <a:schemeClr val="bg1"/>
                </a:solidFill>
                <a:cs typeface="B Nazanin" panose="00000400000000000000" pitchFamily="2" charset="-78"/>
              </a:rPr>
              <a:t>آگاهی </a:t>
            </a:r>
            <a:r>
              <a:rPr lang="fa-IR" sz="2000" dirty="0">
                <a:solidFill>
                  <a:schemeClr val="bg1"/>
                </a:solidFill>
                <a:cs typeface="B Nazanin" panose="00000400000000000000" pitchFamily="2" charset="-78"/>
              </a:rPr>
              <a:t>به  هیپوگلیسمی را به دست آورند </a:t>
            </a:r>
            <a:r>
              <a:rPr lang="fa-IR" sz="2000" dirty="0" smtClean="0">
                <a:solidFill>
                  <a:schemeClr val="bg1"/>
                </a:solidFill>
                <a:cs typeface="B Nazanin" panose="00000400000000000000" pitchFamily="2" charset="-78"/>
              </a:rPr>
              <a:t>و </a:t>
            </a:r>
            <a:r>
              <a:rPr lang="fa-IR" sz="2000" dirty="0">
                <a:solidFill>
                  <a:schemeClr val="bg1"/>
                </a:solidFill>
                <a:cs typeface="B Nazanin" panose="00000400000000000000" pitchFamily="2" charset="-78"/>
              </a:rPr>
              <a:t>ترس از هیپوگلیسمی را کاهش </a:t>
            </a:r>
            <a:r>
              <a:rPr lang="fa-IR" sz="2000" dirty="0" smtClean="0">
                <a:solidFill>
                  <a:schemeClr val="bg1"/>
                </a:solidFill>
                <a:cs typeface="B Nazanin" panose="00000400000000000000" pitchFamily="2" charset="-78"/>
              </a:rPr>
              <a:t>دهند. </a:t>
            </a:r>
            <a:r>
              <a:rPr lang="en-US" sz="2000" dirty="0" smtClean="0">
                <a:solidFill>
                  <a:srgbClr val="F79646"/>
                </a:solidFill>
              </a:rPr>
              <a:t>A</a:t>
            </a:r>
            <a:endParaRPr lang="en-US" sz="2000" dirty="0">
              <a:solidFill>
                <a:srgbClr val="F79646"/>
              </a:solidFill>
            </a:endParaRPr>
          </a:p>
        </p:txBody>
      </p:sp>
      <p:sp>
        <p:nvSpPr>
          <p:cNvPr id="8" name="Rectangle 7"/>
          <p:cNvSpPr/>
          <p:nvPr/>
        </p:nvSpPr>
        <p:spPr>
          <a:xfrm>
            <a:off x="388434" y="2902736"/>
            <a:ext cx="8172989" cy="400110"/>
          </a:xfrm>
          <a:prstGeom prst="rect">
            <a:avLst/>
          </a:prstGeom>
        </p:spPr>
        <p:txBody>
          <a:bodyPr wrap="square">
            <a:spAutoFit/>
          </a:bodyPr>
          <a:lstStyle/>
          <a:p>
            <a:pPr algn="r" rtl="1"/>
            <a:r>
              <a:rPr lang="fa-IR" sz="2000" dirty="0" smtClean="0">
                <a:solidFill>
                  <a:schemeClr val="bg1"/>
                </a:solidFill>
                <a:cs typeface="B Nazanin" panose="00000400000000000000" pitchFamily="2" charset="-78"/>
              </a:rPr>
              <a:t>اگر اضطراب وجود داشت برای درمان ارجاع دهید.</a:t>
            </a:r>
            <a:r>
              <a:rPr lang="en-US" sz="2000" dirty="0">
                <a:solidFill>
                  <a:srgbClr val="F79646"/>
                </a:solidFill>
              </a:rPr>
              <a:t> B</a:t>
            </a:r>
            <a:endParaRPr lang="fa-IR" sz="20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9745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normAutofit/>
          </a:bodyPr>
          <a:lstStyle/>
          <a:p>
            <a:r>
              <a:rPr lang="fa-IR" sz="3200" dirty="0" smtClean="0">
                <a:cs typeface="B Nazanin" panose="00000400000000000000" pitchFamily="2" charset="-78"/>
              </a:rPr>
              <a:t>افسردگی</a:t>
            </a:r>
            <a:r>
              <a:rPr lang="fa-IR" sz="3200" dirty="0">
                <a:cs typeface="B Nazanin" panose="00000400000000000000" pitchFamily="2" charset="-78"/>
              </a:rPr>
              <a:t>: توصیه ها</a:t>
            </a:r>
            <a:endParaRPr lang="en-US" sz="3200" dirty="0">
              <a:cs typeface="B Nazanin" panose="00000400000000000000" pitchFamily="2" charset="-78"/>
            </a:endParaRPr>
          </a:p>
        </p:txBody>
      </p:sp>
      <p:sp>
        <p:nvSpPr>
          <p:cNvPr id="2" name="Rectangle 1"/>
          <p:cNvSpPr/>
          <p:nvPr/>
        </p:nvSpPr>
        <p:spPr>
          <a:xfrm>
            <a:off x="137532" y="1002195"/>
            <a:ext cx="8534400" cy="1200329"/>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ارائه دهنده های خدمات لازم است همه بیماران مبتلا به دیابت را سالانه از نظر افسردگی غربالگری نمایند به ویژه آنهایی را که خودشان سابقه افسردگی را بیان می‌کنند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rgbClr val="F79646"/>
                </a:solidFill>
              </a:rPr>
              <a:t>B</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Rectangle 3"/>
          <p:cNvSpPr/>
          <p:nvPr/>
        </p:nvSpPr>
        <p:spPr>
          <a:xfrm>
            <a:off x="914400" y="2461769"/>
            <a:ext cx="7772400" cy="1569660"/>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ارزیابی از نظر افسردگی را مد نظر قرار دهید</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algn="r" rtl="1"/>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692150" indent="-234950" algn="r" rtl="1">
              <a:buFont typeface="Arial" panose="020B0604020202020204" pitchFamily="34" charset="0"/>
              <a:buChar char="•"/>
            </a:pP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هنگام تشخیص داده شدن عوارض یا</a:t>
            </a:r>
            <a:endPar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692150" indent="-234950" algn="r" rtl="1">
              <a:buFont typeface="Arial" panose="020B0604020202020204" pitchFamily="34" charset="0"/>
              <a:buChar char="•"/>
            </a:pP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وقتی که تغییرات عمده ای در شرایط پزشکی وجود دارند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rgbClr val="F79646"/>
                </a:solidFill>
              </a:rPr>
              <a:t>B</a:t>
            </a:r>
            <a:endPar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13008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048590" y="2038349"/>
            <a:ext cx="7051675" cy="1864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lnSpc>
                <a:spcPts val="4200"/>
              </a:lnSpc>
            </a:pPr>
            <a:r>
              <a:rPr lang="fa-IR" sz="6600" dirty="0" smtClean="0">
                <a:solidFill>
                  <a:schemeClr val="accent6"/>
                </a:solidFill>
                <a:latin typeface="Helvetica" panose="020B0604020202020204" pitchFamily="34" charset="0"/>
                <a:cs typeface="B Nazanin" panose="00000400000000000000" pitchFamily="2" charset="-78"/>
              </a:rPr>
              <a:t>مدیریت </a:t>
            </a:r>
            <a:r>
              <a:rPr lang="fa-IR" sz="6600" dirty="0">
                <a:solidFill>
                  <a:schemeClr val="accent6"/>
                </a:solidFill>
                <a:latin typeface="Helvetica" panose="020B0604020202020204" pitchFamily="34" charset="0"/>
                <a:cs typeface="B Nazanin" panose="00000400000000000000" pitchFamily="2" charset="-78"/>
              </a:rPr>
              <a:t>سبک زندگی</a:t>
            </a:r>
            <a:endParaRPr lang="en-US" sz="6600" dirty="0">
              <a:solidFill>
                <a:schemeClr val="accent6"/>
              </a:solidFill>
              <a:latin typeface="Helvetica" panose="020B0604020202020204" pitchFamily="34" charset="0"/>
              <a:cs typeface="B Nazanin" panose="00000400000000000000" pitchFamily="2" charset="-78"/>
            </a:endParaRPr>
          </a:p>
        </p:txBody>
      </p:sp>
    </p:spTree>
    <p:extLst>
      <p:ext uri="{BB962C8B-B14F-4D97-AF65-F5344CB8AC3E}">
        <p14:creationId xmlns:p14="http://schemas.microsoft.com/office/powerpoint/2010/main" xmlns="" val="372899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24600" y="1809750"/>
            <a:ext cx="2519649" cy="857250"/>
          </a:xfrm>
        </p:spPr>
        <p:txBody>
          <a:bodyPr>
            <a:normAutofit fontScale="90000"/>
          </a:bodyPr>
          <a:lstStyle/>
          <a:p>
            <a:r>
              <a:rPr lang="fa-IR" dirty="0" smtClean="0">
                <a:cs typeface="B Nazanin" panose="00000400000000000000" pitchFamily="2" charset="-78"/>
              </a:rPr>
              <a:t>سیستم درجه بندی مستندات</a:t>
            </a:r>
            <a:endParaRPr lang="en-US" dirty="0">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457200" y="270783"/>
            <a:ext cx="5257800" cy="4792434"/>
          </a:xfrm>
          <a:prstGeom prst="rect">
            <a:avLst/>
          </a:prstGeom>
        </p:spPr>
      </p:pic>
    </p:spTree>
    <p:extLst>
      <p:ext uri="{BB962C8B-B14F-4D97-AF65-F5344CB8AC3E}">
        <p14:creationId xmlns:p14="http://schemas.microsoft.com/office/powerpoint/2010/main" xmlns="" val="74328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a:xfrm>
            <a:off x="36962" y="-92741"/>
            <a:ext cx="9144000" cy="857250"/>
          </a:xfrm>
        </p:spPr>
        <p:txBody>
          <a:bodyPr>
            <a:normAutofit/>
          </a:bodyPr>
          <a:lstStyle/>
          <a:p>
            <a:pPr rtl="1"/>
            <a:r>
              <a:rPr lang="fa-IR" sz="2400" dirty="0" smtClean="0">
                <a:cs typeface="B Nazanin" panose="00000400000000000000" pitchFamily="2" charset="-78"/>
              </a:rPr>
              <a:t>آموزش </a:t>
            </a:r>
            <a:r>
              <a:rPr lang="fa-IR" sz="2400" dirty="0">
                <a:cs typeface="B Nazanin" panose="00000400000000000000" pitchFamily="2" charset="-78"/>
              </a:rPr>
              <a:t>و حمایت خود مدیریتی </a:t>
            </a:r>
            <a:r>
              <a:rPr lang="fa-IR" sz="2400" dirty="0" smtClean="0">
                <a:cs typeface="B Nazanin" panose="00000400000000000000" pitchFamily="2" charset="-78"/>
              </a:rPr>
              <a:t>دیابت</a:t>
            </a:r>
            <a:r>
              <a:rPr lang="en-US" sz="2400" dirty="0">
                <a:cs typeface="B Nazanin" panose="00000400000000000000" pitchFamily="2" charset="-78"/>
              </a:rPr>
              <a:t> (</a:t>
            </a:r>
            <a:r>
              <a:rPr lang="en-US" sz="2000" dirty="0">
                <a:cs typeface="B Nazanin" panose="00000400000000000000" pitchFamily="2" charset="-78"/>
              </a:rPr>
              <a:t>DSMES</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توصیه ها</a:t>
            </a:r>
            <a:endParaRPr lang="en-US" sz="2400" dirty="0">
              <a:cs typeface="B Nazanin" panose="00000400000000000000" pitchFamily="2" charset="-78"/>
            </a:endParaRPr>
          </a:p>
        </p:txBody>
      </p:sp>
      <p:sp>
        <p:nvSpPr>
          <p:cNvPr id="2" name="Rectangle 1"/>
          <p:cNvSpPr/>
          <p:nvPr/>
        </p:nvSpPr>
        <p:spPr>
          <a:xfrm>
            <a:off x="685800" y="930533"/>
            <a:ext cx="8037962" cy="1200329"/>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همه بیماران دیابت لازم است در برنامه آموزشی و حمایتی خود مدیریتی دیابتی شرکت نمایند تا آگاهی ها مهارت ها و  توانایی‌های ضروری برای خود مراقبتی دیابت را تسهیل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نمایند</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dirty="0">
                <a:solidFill>
                  <a:srgbClr val="F79646"/>
                </a:solidFill>
              </a:rPr>
              <a:t>B</a:t>
            </a:r>
            <a:endParaRPr lang="en-US"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85800" y="2296886"/>
            <a:ext cx="8037962" cy="1938992"/>
          </a:xfrm>
          <a:prstGeom prst="rect">
            <a:avLst/>
          </a:prstGeom>
        </p:spPr>
        <p:txBody>
          <a:bodyPr wrap="square">
            <a:spAutoFit/>
          </a:bodyPr>
          <a:lstStyle/>
          <a:p>
            <a:pPr algn="r" rtl="1"/>
            <a:r>
              <a:rPr lang="en-US" sz="2400" dirty="0" smtClean="0">
                <a:solidFill>
                  <a:schemeClr val="bg1"/>
                </a:solidFill>
                <a:cs typeface="B Nazanin" panose="00000400000000000000" pitchFamily="2" charset="-78"/>
              </a:rPr>
              <a:t>DSMES</a:t>
            </a:r>
            <a:r>
              <a:rPr lang="en-US" sz="2400" dirty="0" smtClean="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موثر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marL="623888" indent="-222250"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بیمار محور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باشد</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623888" indent="-222250"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می‌تواند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به صورت فردی یا گروهی ارائه شود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یا</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623888" indent="-222250"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استفاده از تکنولوژی باشد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623888" indent="-222250"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 به تصمیم های بالینی کمک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کند</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dirty="0">
                <a:solidFill>
                  <a:schemeClr val="accent6"/>
                </a:solidFill>
              </a:rPr>
              <a:t>A</a:t>
            </a:r>
            <a:endParaRPr lang="en-US"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40010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a:normAutofit/>
          </a:bodyPr>
          <a:lstStyle/>
          <a:p>
            <a:pPr rtl="1"/>
            <a:r>
              <a:rPr lang="fa-IR" sz="3200" dirty="0" smtClean="0">
                <a:cs typeface="B Nazanin" panose="00000400000000000000" pitchFamily="2" charset="-78"/>
              </a:rPr>
              <a:t>چهار </a:t>
            </a:r>
            <a:r>
              <a:rPr lang="fa-IR" sz="3200" dirty="0">
                <a:cs typeface="B Nazanin" panose="00000400000000000000" pitchFamily="2" charset="-78"/>
              </a:rPr>
              <a:t>زمان حیاتی برای ارائه </a:t>
            </a:r>
            <a:r>
              <a:rPr lang="en-US" sz="2400" dirty="0">
                <a:cs typeface="B Nazanin" panose="00000400000000000000" pitchFamily="2" charset="-78"/>
              </a:rPr>
              <a:t>DSMES</a:t>
            </a:r>
            <a:endParaRPr lang="en-US" sz="3200" dirty="0">
              <a:cs typeface="B Nazanin" panose="00000400000000000000" pitchFamily="2" charset="-78"/>
            </a:endParaRPr>
          </a:p>
        </p:txBody>
      </p:sp>
      <p:sp>
        <p:nvSpPr>
          <p:cNvPr id="2" name="Rectangle 1"/>
          <p:cNvSpPr/>
          <p:nvPr/>
        </p:nvSpPr>
        <p:spPr>
          <a:xfrm>
            <a:off x="990600" y="666750"/>
            <a:ext cx="7620000" cy="3970318"/>
          </a:xfrm>
          <a:prstGeom prst="rect">
            <a:avLst/>
          </a:prstGeom>
        </p:spPr>
        <p:txBody>
          <a:bodyPr wrap="square">
            <a:spAutoFit/>
          </a:bodyPr>
          <a:lstStyle/>
          <a:p>
            <a:pPr algn="r" rtl="1">
              <a:lnSpc>
                <a:spcPct val="150000"/>
              </a:lnSpc>
            </a:pP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1-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هنگام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تشخیص</a:t>
            </a:r>
            <a:endParaRPr lang="en-US"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lnSpc>
                <a:spcPct val="150000"/>
              </a:lnSpc>
            </a:pP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2-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سالیانه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برای ارزیابی آموزش تغذیه و نیازهای عاطفی</a:t>
            </a:r>
            <a:endParaRPr lang="en-US"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lnSpc>
                <a:spcPct val="150000"/>
              </a:lnSpc>
            </a:pP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3-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وقتی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عوامل ایجاد کننده  عارضه جدید که بر مدیریت خود مدیریتی تاثیر میگذارد رخ می دهند مانند شرایط سلامتی, محدودیت های حرکتی, عوامل احساسی, یا نیازهای اساسی زندگی</a:t>
            </a:r>
            <a:endParaRPr lang="en-US"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lnSpc>
                <a:spcPct val="150000"/>
              </a:lnSpc>
            </a:pP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4-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هنگامی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که جابجایی در مراقبت رخ می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دهد</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000" dirty="0">
                <a:solidFill>
                  <a:schemeClr val="accent6"/>
                </a:solidFill>
              </a:rPr>
              <a:t> E</a:t>
            </a:r>
            <a:endParaRPr lang="en-US" sz="20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1677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normAutofit/>
          </a:bodyPr>
          <a:lstStyle/>
          <a:p>
            <a:r>
              <a:rPr lang="fa-IR" sz="3200" dirty="0" smtClean="0">
                <a:cs typeface="B Nazanin" panose="00000400000000000000" pitchFamily="2" charset="-78"/>
              </a:rPr>
              <a:t>اهداف </a:t>
            </a:r>
            <a:r>
              <a:rPr lang="fa-IR" sz="3200" dirty="0">
                <a:cs typeface="B Nazanin" panose="00000400000000000000" pitchFamily="2" charset="-78"/>
              </a:rPr>
              <a:t>تغذیه درمانی</a:t>
            </a:r>
            <a:r>
              <a:rPr lang="en-US" sz="3200" dirty="0" smtClean="0">
                <a:cs typeface="B Nazanin" panose="00000400000000000000" pitchFamily="2" charset="-78"/>
              </a:rPr>
              <a:t> </a:t>
            </a:r>
            <a:endParaRPr lang="en-US" sz="3200" dirty="0">
              <a:cs typeface="B Nazanin" panose="00000400000000000000" pitchFamily="2" charset="-78"/>
            </a:endParaRPr>
          </a:p>
        </p:txBody>
      </p:sp>
      <p:sp>
        <p:nvSpPr>
          <p:cNvPr id="3" name="Rectangle 2"/>
          <p:cNvSpPr/>
          <p:nvPr/>
        </p:nvSpPr>
        <p:spPr>
          <a:xfrm>
            <a:off x="266700" y="910880"/>
            <a:ext cx="8610600" cy="1938992"/>
          </a:xfrm>
          <a:prstGeom prst="rect">
            <a:avLst/>
          </a:prstGeom>
        </p:spPr>
        <p:txBody>
          <a:bodyPr wrap="square">
            <a:spAutoFit/>
          </a:bodyPr>
          <a:lstStyle/>
          <a:p>
            <a:pPr algn="r" rtl="1"/>
            <a:r>
              <a:rPr lang="fa-IR" sz="2400" dirty="0" smtClean="0">
                <a:solidFill>
                  <a:schemeClr val="bg1"/>
                </a:solidFill>
                <a:cs typeface="B Nazanin" panose="00000400000000000000" pitchFamily="2" charset="-78"/>
              </a:rPr>
              <a:t>1- تشویق </a:t>
            </a:r>
            <a:r>
              <a:rPr lang="fa-IR" sz="2400" dirty="0">
                <a:solidFill>
                  <a:schemeClr val="bg1"/>
                </a:solidFill>
                <a:cs typeface="B Nazanin" panose="00000400000000000000" pitchFamily="2" charset="-78"/>
              </a:rPr>
              <a:t>و حمایت از الگوهای تغذیه </a:t>
            </a:r>
            <a:r>
              <a:rPr lang="fa-IR" sz="2400" dirty="0" smtClean="0">
                <a:solidFill>
                  <a:schemeClr val="bg1"/>
                </a:solidFill>
                <a:cs typeface="B Nazanin" panose="00000400000000000000" pitchFamily="2" charset="-78"/>
              </a:rPr>
              <a:t>سالم </a:t>
            </a:r>
            <a:r>
              <a:rPr lang="fa-IR" sz="2400" dirty="0">
                <a:solidFill>
                  <a:schemeClr val="bg1"/>
                </a:solidFill>
                <a:cs typeface="B Nazanin" panose="00000400000000000000" pitchFamily="2" charset="-78"/>
              </a:rPr>
              <a:t>متنوع متراکم و مغذی </a:t>
            </a:r>
            <a:r>
              <a:rPr lang="fa-IR" sz="2400" dirty="0" smtClean="0">
                <a:solidFill>
                  <a:schemeClr val="bg1"/>
                </a:solidFill>
                <a:cs typeface="B Nazanin" panose="00000400000000000000" pitchFamily="2" charset="-78"/>
              </a:rPr>
              <a:t>با </a:t>
            </a:r>
            <a:r>
              <a:rPr lang="fa-IR" sz="2400" dirty="0">
                <a:solidFill>
                  <a:schemeClr val="bg1"/>
                </a:solidFill>
                <a:cs typeface="B Nazanin" panose="00000400000000000000" pitchFamily="2" charset="-78"/>
              </a:rPr>
              <a:t>سایز وعده ای مناسب به منظور بهبود سلامت کلی و برای:</a:t>
            </a:r>
          </a:p>
          <a:p>
            <a:pPr marL="1025525" indent="-222250" algn="r" rtl="1">
              <a:buFont typeface="Arial" panose="020B0604020202020204" pitchFamily="34" charset="0"/>
              <a:buChar char="•"/>
            </a:pPr>
            <a:r>
              <a:rPr lang="fa-IR" sz="2400" dirty="0">
                <a:solidFill>
                  <a:schemeClr val="bg1"/>
                </a:solidFill>
                <a:cs typeface="B Nazanin" panose="00000400000000000000" pitchFamily="2" charset="-78"/>
              </a:rPr>
              <a:t>رسیدن و نگهداری به اهداف وزن بدن</a:t>
            </a:r>
          </a:p>
          <a:p>
            <a:pPr marL="1025525" indent="-222250" algn="r" rtl="1">
              <a:buFont typeface="Arial" panose="020B0604020202020204" pitchFamily="34" charset="0"/>
              <a:buChar char="•"/>
            </a:pPr>
            <a:r>
              <a:rPr lang="fa-IR" sz="2400" dirty="0">
                <a:solidFill>
                  <a:schemeClr val="bg1"/>
                </a:solidFill>
                <a:cs typeface="B Nazanin" panose="00000400000000000000" pitchFamily="2" charset="-78"/>
              </a:rPr>
              <a:t>رسیدن به اهداف  </a:t>
            </a:r>
            <a:r>
              <a:rPr lang="fa-IR" sz="2400" dirty="0" smtClean="0">
                <a:solidFill>
                  <a:schemeClr val="bg1"/>
                </a:solidFill>
                <a:cs typeface="B Nazanin" panose="00000400000000000000" pitchFamily="2" charset="-78"/>
              </a:rPr>
              <a:t>گلیسمیک, </a:t>
            </a:r>
            <a:r>
              <a:rPr lang="fa-IR" sz="2400" dirty="0">
                <a:solidFill>
                  <a:schemeClr val="bg1"/>
                </a:solidFill>
                <a:cs typeface="B Nazanin" panose="00000400000000000000" pitchFamily="2" charset="-78"/>
              </a:rPr>
              <a:t>فشار خون و لیپید فردی</a:t>
            </a:r>
          </a:p>
          <a:p>
            <a:pPr marL="1025525" indent="-222250" algn="r" rtl="1">
              <a:buFont typeface="Arial" panose="020B0604020202020204" pitchFamily="34" charset="0"/>
              <a:buChar char="•"/>
            </a:pPr>
            <a:r>
              <a:rPr lang="fa-IR" sz="2400" dirty="0">
                <a:solidFill>
                  <a:schemeClr val="bg1"/>
                </a:solidFill>
                <a:cs typeface="B Nazanin" panose="00000400000000000000" pitchFamily="2" charset="-78"/>
              </a:rPr>
              <a:t>به تاخیر انداختن یا پیشگیری از عوارض دیابت </a:t>
            </a:r>
          </a:p>
        </p:txBody>
      </p:sp>
      <p:sp>
        <p:nvSpPr>
          <p:cNvPr id="7" name="Rectangle 6"/>
          <p:cNvSpPr/>
          <p:nvPr/>
        </p:nvSpPr>
        <p:spPr>
          <a:xfrm>
            <a:off x="266700" y="3387481"/>
            <a:ext cx="8610600" cy="830997"/>
          </a:xfrm>
          <a:prstGeom prst="rect">
            <a:avLst/>
          </a:prstGeom>
        </p:spPr>
        <p:txBody>
          <a:bodyPr wrap="square">
            <a:spAutoFit/>
          </a:bodyPr>
          <a:lstStyle/>
          <a:p>
            <a:pPr algn="r" rtl="1"/>
            <a:r>
              <a:rPr lang="fa-IR" sz="2400" dirty="0" smtClean="0">
                <a:solidFill>
                  <a:schemeClr val="bg1"/>
                </a:solidFill>
                <a:cs typeface="B Nazanin" panose="00000400000000000000" pitchFamily="2" charset="-78"/>
              </a:rPr>
              <a:t>2-   </a:t>
            </a:r>
            <a:r>
              <a:rPr lang="fa-IR" sz="2400" dirty="0">
                <a:solidFill>
                  <a:schemeClr val="bg1"/>
                </a:solidFill>
                <a:cs typeface="B Nazanin" panose="00000400000000000000" pitchFamily="2" charset="-78"/>
              </a:rPr>
              <a:t>جهت دهی نیازهای تغذیه فردی بر اساس منابع فرهنگی و فردی, ادبیات مناسب دسترسی به غذا های </a:t>
            </a:r>
            <a:r>
              <a:rPr lang="fa-IR" sz="2400" dirty="0" smtClean="0">
                <a:solidFill>
                  <a:schemeClr val="bg1"/>
                </a:solidFill>
                <a:cs typeface="B Nazanin" panose="00000400000000000000" pitchFamily="2" charset="-78"/>
              </a:rPr>
              <a:t>سالم, </a:t>
            </a:r>
            <a:r>
              <a:rPr lang="fa-IR" sz="2400" dirty="0">
                <a:solidFill>
                  <a:schemeClr val="bg1"/>
                </a:solidFill>
                <a:cs typeface="B Nazanin" panose="00000400000000000000" pitchFamily="2" charset="-78"/>
              </a:rPr>
              <a:t>تمایل و توانایی ایجاد تغییرات رفتاری وموانع تغییر</a:t>
            </a:r>
          </a:p>
        </p:txBody>
      </p:sp>
    </p:spTree>
    <p:extLst>
      <p:ext uri="{BB962C8B-B14F-4D97-AF65-F5344CB8AC3E}">
        <p14:creationId xmlns:p14="http://schemas.microsoft.com/office/powerpoint/2010/main" xmlns="" val="11398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283992"/>
            <a:ext cx="7469459" cy="830997"/>
          </a:xfrm>
          <a:prstGeom prst="rect">
            <a:avLst/>
          </a:prstGeom>
        </p:spPr>
        <p:txBody>
          <a:bodyPr wrap="square">
            <a:spAutoFit/>
          </a:bodyPr>
          <a:lstStyle/>
          <a:p>
            <a:pPr algn="r" rtl="1"/>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3-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حفظ لذت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غذا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خوردن به وسیله  پیام‌های غیر قضاوت گرایانه درباره انتخاب های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غذایی</a:t>
            </a:r>
            <a:endPar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228600" y="2540674"/>
            <a:ext cx="8153400" cy="1200329"/>
          </a:xfrm>
          <a:prstGeom prst="rect">
            <a:avLst/>
          </a:prstGeom>
        </p:spPr>
        <p:txBody>
          <a:bodyPr wrap="square">
            <a:spAutoFit/>
          </a:bodyPr>
          <a:lstStyle/>
          <a:p>
            <a:pPr algn="r" rtl="1"/>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4-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فراهم کردن ابزار های عملی برای افراد دیابتی به منظور  رسیدن به الگوهای غذایی  سالم به جای تاکید بر ریز مغذی ها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درشت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مغذی های فردی یا غذاهای‏ خاص</a:t>
            </a:r>
            <a:endParaRPr lang="en-US"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8" name="Title 2"/>
          <p:cNvSpPr>
            <a:spLocks noGrp="1"/>
          </p:cNvSpPr>
          <p:nvPr>
            <p:ph type="title"/>
          </p:nvPr>
        </p:nvSpPr>
        <p:spPr>
          <a:xfrm>
            <a:off x="0" y="-114300"/>
            <a:ext cx="9144000" cy="857250"/>
          </a:xfrm>
        </p:spPr>
        <p:txBody>
          <a:bodyPr>
            <a:normAutofit/>
          </a:bodyPr>
          <a:lstStyle/>
          <a:p>
            <a:r>
              <a:rPr lang="fa-IR" sz="3200" dirty="0" smtClean="0">
                <a:cs typeface="B Nazanin" panose="00000400000000000000" pitchFamily="2" charset="-78"/>
              </a:rPr>
              <a:t>اهداف </a:t>
            </a:r>
            <a:r>
              <a:rPr lang="fa-IR" sz="3200" dirty="0">
                <a:cs typeface="B Nazanin" panose="00000400000000000000" pitchFamily="2" charset="-78"/>
              </a:rPr>
              <a:t>تغذیه درمانی</a:t>
            </a:r>
            <a:r>
              <a:rPr lang="en-US" sz="3200" dirty="0" smtClean="0">
                <a:cs typeface="B Nazanin" panose="00000400000000000000" pitchFamily="2" charset="-78"/>
              </a:rPr>
              <a:t> </a:t>
            </a:r>
            <a:endParaRPr lang="en-US" sz="3200" dirty="0">
              <a:cs typeface="B Nazanin" panose="00000400000000000000" pitchFamily="2" charset="-78"/>
            </a:endParaRPr>
          </a:p>
        </p:txBody>
      </p:sp>
    </p:spTree>
    <p:extLst>
      <p:ext uri="{BB962C8B-B14F-4D97-AF65-F5344CB8AC3E}">
        <p14:creationId xmlns:p14="http://schemas.microsoft.com/office/powerpoint/2010/main" xmlns="" val="11591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39791" y="792673"/>
            <a:ext cx="6157569" cy="1200329"/>
          </a:xfrm>
          <a:prstGeom prst="rect">
            <a:avLst/>
          </a:prstGeom>
        </p:spPr>
        <p:txBody>
          <a:bodyPr wrap="square">
            <a:spAutoFit/>
          </a:bodyPr>
          <a:lstStyle/>
          <a:p>
            <a:pPr algn="r" rtl="1"/>
            <a:r>
              <a:rPr lang="ar-SA" sz="2400" dirty="0">
                <a:solidFill>
                  <a:schemeClr val="bg1"/>
                </a:solidFill>
                <a:cs typeface="B Nazanin" panose="00000400000000000000" pitchFamily="2" charset="-78"/>
              </a:rPr>
              <a:t>برای همه بیماران دیابت نوع </a:t>
            </a:r>
            <a:r>
              <a:rPr lang="fa-IR" sz="2400" dirty="0">
                <a:solidFill>
                  <a:schemeClr val="bg1"/>
                </a:solidFill>
                <a:cs typeface="B Nazanin" panose="00000400000000000000" pitchFamily="2" charset="-78"/>
              </a:rPr>
              <a:t>۱</a:t>
            </a:r>
            <a:r>
              <a:rPr lang="ar-SA" sz="2400" dirty="0">
                <a:solidFill>
                  <a:schemeClr val="bg1"/>
                </a:solidFill>
                <a:cs typeface="B Nazanin" panose="00000400000000000000" pitchFamily="2" charset="-78"/>
              </a:rPr>
              <a:t> و </a:t>
            </a:r>
            <a:r>
              <a:rPr lang="fa-IR" sz="2400" dirty="0">
                <a:solidFill>
                  <a:schemeClr val="bg1"/>
                </a:solidFill>
                <a:cs typeface="B Nazanin" panose="00000400000000000000" pitchFamily="2" charset="-78"/>
              </a:rPr>
              <a:t>۲</a:t>
            </a:r>
            <a:r>
              <a:rPr lang="ar-SA" sz="2400" dirty="0">
                <a:solidFill>
                  <a:schemeClr val="bg1"/>
                </a:solidFill>
                <a:cs typeface="B Nazanin" panose="00000400000000000000" pitchFamily="2" charset="-78"/>
              </a:rPr>
              <a:t> و دیابت </a:t>
            </a:r>
            <a:r>
              <a:rPr lang="ar-SA" sz="2400" dirty="0" smtClean="0">
                <a:solidFill>
                  <a:schemeClr val="bg1"/>
                </a:solidFill>
                <a:cs typeface="B Nazanin" panose="00000400000000000000" pitchFamily="2" charset="-78"/>
              </a:rPr>
              <a:t>بارداری</a:t>
            </a:r>
            <a:r>
              <a:rPr lang="fa-IR" sz="2400" dirty="0" smtClean="0">
                <a:solidFill>
                  <a:schemeClr val="bg1"/>
                </a:solidFill>
                <a:cs typeface="B Nazanin" panose="00000400000000000000" pitchFamily="2" charset="-78"/>
              </a:rPr>
              <a:t> </a:t>
            </a:r>
            <a:r>
              <a:rPr lang="ar-SA" sz="2400" dirty="0" smtClean="0">
                <a:solidFill>
                  <a:schemeClr val="bg1"/>
                </a:solidFill>
                <a:cs typeface="B Nazanin" panose="00000400000000000000" pitchFamily="2" charset="-78"/>
              </a:rPr>
              <a:t>یک </a:t>
            </a:r>
            <a:r>
              <a:rPr lang="ar-SA" sz="2400" dirty="0">
                <a:solidFill>
                  <a:schemeClr val="bg1"/>
                </a:solidFill>
                <a:cs typeface="B Nazanin" panose="00000400000000000000" pitchFamily="2" charset="-78"/>
              </a:rPr>
              <a:t>برنامه تغذیه فردی ترجیحاً ارائه شده توسط کارشناس تغذیه پروانه دار توصیه می‌شود </a:t>
            </a:r>
            <a:r>
              <a:rPr lang="en-US" sz="2400" dirty="0">
                <a:solidFill>
                  <a:schemeClr val="accent6"/>
                </a:solidFill>
              </a:rPr>
              <a:t>A</a:t>
            </a:r>
            <a:endParaRPr lang="fa-IR" sz="2400" dirty="0" smtClean="0">
              <a:solidFill>
                <a:schemeClr val="bg1"/>
              </a:solidFill>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883274" y="2304748"/>
            <a:ext cx="1778248" cy="830997"/>
          </a:xfrm>
          <a:prstGeom prst="rect">
            <a:avLst/>
          </a:prstGeom>
        </p:spPr>
        <p:txBody>
          <a:bodyPr wrap="square">
            <a:spAutoFit/>
          </a:bodyPr>
          <a:lstStyle/>
          <a:p>
            <a:pPr algn="r" rtl="1"/>
            <a:r>
              <a:rPr lang="ar-SA" sz="2400" dirty="0">
                <a:solidFill>
                  <a:schemeClr val="bg1"/>
                </a:solidFill>
                <a:cs typeface="B Nazanin" panose="00000400000000000000" pitchFamily="2" charset="-78"/>
              </a:rPr>
              <a:t>موثر بودن تغذیه درمانی</a:t>
            </a:r>
            <a:endParaRPr lang="en-US" sz="2400" dirty="0">
              <a:solidFill>
                <a:schemeClr val="bg1"/>
              </a:solidFill>
              <a:cs typeface="B Nazanin" panose="00000400000000000000" pitchFamily="2" charset="-78"/>
            </a:endParaRPr>
          </a:p>
        </p:txBody>
      </p:sp>
      <p:sp>
        <p:nvSpPr>
          <p:cNvPr id="8" name="Rectangle 7"/>
          <p:cNvSpPr/>
          <p:nvPr/>
        </p:nvSpPr>
        <p:spPr>
          <a:xfrm>
            <a:off x="39791" y="2042725"/>
            <a:ext cx="6157569" cy="2677656"/>
          </a:xfrm>
          <a:prstGeom prst="rect">
            <a:avLst/>
          </a:prstGeom>
        </p:spPr>
        <p:txBody>
          <a:bodyPr wrap="square">
            <a:spAutoFit/>
          </a:bodyPr>
          <a:lstStyle/>
          <a:p>
            <a:pPr algn="r" rtl="1"/>
            <a:r>
              <a:rPr lang="ar-SA" sz="2400" dirty="0">
                <a:solidFill>
                  <a:schemeClr val="bg1"/>
                </a:solidFill>
                <a:cs typeface="B Nazanin" panose="00000400000000000000" pitchFamily="2" charset="-78"/>
              </a:rPr>
              <a:t>برای مبتلایان به دیابت نوع </a:t>
            </a:r>
            <a:r>
              <a:rPr lang="fa-IR" sz="2400" dirty="0">
                <a:solidFill>
                  <a:schemeClr val="bg1"/>
                </a:solidFill>
                <a:cs typeface="B Nazanin" panose="00000400000000000000" pitchFamily="2" charset="-78"/>
              </a:rPr>
              <a:t>۲</a:t>
            </a:r>
            <a:r>
              <a:rPr lang="ar-SA" sz="2400" dirty="0">
                <a:solidFill>
                  <a:schemeClr val="bg1"/>
                </a:solidFill>
                <a:cs typeface="B Nazanin" panose="00000400000000000000" pitchFamily="2" charset="-78"/>
              </a:rPr>
              <a:t> که انسولین دریافت نمی کنند یا آنهایی که سواد سلامت کمتری دارند یا افراد مسنی که مستعد هایپوگلایسمی </a:t>
            </a:r>
            <a:r>
              <a:rPr lang="ar-SA" sz="2400" dirty="0" smtClean="0">
                <a:solidFill>
                  <a:schemeClr val="bg1"/>
                </a:solidFill>
                <a:cs typeface="B Nazanin" panose="00000400000000000000" pitchFamily="2" charset="-78"/>
              </a:rPr>
              <a:t>هستند</a:t>
            </a:r>
            <a:r>
              <a:rPr lang="fa-IR" sz="2400" dirty="0" smtClean="0">
                <a:solidFill>
                  <a:schemeClr val="bg1"/>
                </a:solidFill>
                <a:cs typeface="B Nazanin" panose="00000400000000000000" pitchFamily="2" charset="-78"/>
              </a:rPr>
              <a:t>:</a:t>
            </a:r>
          </a:p>
          <a:p>
            <a:pPr marL="971550" indent="-288925" algn="r" rtl="1">
              <a:buFont typeface="Arial" panose="020B0604020202020204" pitchFamily="34" charset="0"/>
              <a:buChar char="•"/>
            </a:pPr>
            <a:r>
              <a:rPr lang="ar-SA" sz="2400" dirty="0" smtClean="0">
                <a:solidFill>
                  <a:schemeClr val="bg1"/>
                </a:solidFill>
                <a:cs typeface="B Nazanin" panose="00000400000000000000" pitchFamily="2" charset="-78"/>
              </a:rPr>
              <a:t>یک </a:t>
            </a:r>
            <a:r>
              <a:rPr lang="ar-SA" sz="2400" dirty="0">
                <a:solidFill>
                  <a:schemeClr val="bg1"/>
                </a:solidFill>
                <a:cs typeface="B Nazanin" panose="00000400000000000000" pitchFamily="2" charset="-78"/>
              </a:rPr>
              <a:t>رویکرد ساده و موثر به مدیریت  قند خون و وزن </a:t>
            </a:r>
            <a:endParaRPr lang="fa-IR" sz="2400" dirty="0" smtClean="0">
              <a:solidFill>
                <a:schemeClr val="bg1"/>
              </a:solidFill>
              <a:cs typeface="B Nazanin" panose="00000400000000000000" pitchFamily="2" charset="-78"/>
            </a:endParaRPr>
          </a:p>
          <a:p>
            <a:pPr marL="971550" indent="-288925" algn="r" rtl="1">
              <a:buFont typeface="Arial" panose="020B0604020202020204" pitchFamily="34" charset="0"/>
              <a:buChar char="•"/>
            </a:pPr>
            <a:r>
              <a:rPr lang="ar-SA" sz="2400" dirty="0" smtClean="0">
                <a:solidFill>
                  <a:schemeClr val="bg1"/>
                </a:solidFill>
                <a:cs typeface="B Nazanin" panose="00000400000000000000" pitchFamily="2" charset="-78"/>
              </a:rPr>
              <a:t>ب</a:t>
            </a:r>
            <a:r>
              <a:rPr lang="fa-IR" sz="2400" dirty="0" smtClean="0">
                <a:solidFill>
                  <a:schemeClr val="bg1"/>
                </a:solidFill>
                <a:cs typeface="B Nazanin" panose="00000400000000000000" pitchFamily="2" charset="-78"/>
              </a:rPr>
              <a:t>ا</a:t>
            </a:r>
            <a:r>
              <a:rPr lang="ar-SA" sz="2400" dirty="0" smtClean="0">
                <a:solidFill>
                  <a:schemeClr val="bg1"/>
                </a:solidFill>
                <a:cs typeface="B Nazanin" panose="00000400000000000000" pitchFamily="2" charset="-78"/>
              </a:rPr>
              <a:t> </a:t>
            </a:r>
            <a:r>
              <a:rPr lang="ar-SA" sz="2400" dirty="0">
                <a:solidFill>
                  <a:schemeClr val="bg1"/>
                </a:solidFill>
                <a:cs typeface="B Nazanin" panose="00000400000000000000" pitchFamily="2" charset="-78"/>
              </a:rPr>
              <a:t>تاکید بر کنترل سایز وعده های غذایی </a:t>
            </a:r>
            <a:r>
              <a:rPr lang="ar-SA" sz="2400" dirty="0" smtClean="0">
                <a:solidFill>
                  <a:schemeClr val="bg1"/>
                </a:solidFill>
                <a:cs typeface="B Nazanin" panose="00000400000000000000" pitchFamily="2" charset="-78"/>
              </a:rPr>
              <a:t>و</a:t>
            </a:r>
            <a:endParaRPr lang="fa-IR" sz="2400" dirty="0" smtClean="0">
              <a:solidFill>
                <a:schemeClr val="bg1"/>
              </a:solidFill>
              <a:cs typeface="B Nazanin" panose="00000400000000000000" pitchFamily="2" charset="-78"/>
            </a:endParaRPr>
          </a:p>
          <a:p>
            <a:pPr marL="971550" indent="-288925" algn="r" rtl="1">
              <a:buFont typeface="Arial" panose="020B0604020202020204" pitchFamily="34" charset="0"/>
              <a:buChar char="•"/>
            </a:pPr>
            <a:r>
              <a:rPr lang="ar-SA" sz="2400" dirty="0" smtClean="0">
                <a:solidFill>
                  <a:schemeClr val="bg1"/>
                </a:solidFill>
                <a:cs typeface="B Nazanin" panose="00000400000000000000" pitchFamily="2" charset="-78"/>
              </a:rPr>
              <a:t> </a:t>
            </a:r>
            <a:r>
              <a:rPr lang="ar-SA" sz="2400" dirty="0">
                <a:solidFill>
                  <a:schemeClr val="bg1"/>
                </a:solidFill>
                <a:cs typeface="B Nazanin" panose="00000400000000000000" pitchFamily="2" charset="-78"/>
              </a:rPr>
              <a:t>گزینه های غذایی </a:t>
            </a:r>
            <a:r>
              <a:rPr lang="ar-SA" sz="2400" dirty="0" smtClean="0">
                <a:solidFill>
                  <a:schemeClr val="bg1"/>
                </a:solidFill>
                <a:cs typeface="B Nazanin" panose="00000400000000000000" pitchFamily="2" charset="-78"/>
              </a:rPr>
              <a:t>سالم</a:t>
            </a:r>
            <a:endParaRPr lang="fa-IR" sz="2400" dirty="0" smtClean="0">
              <a:solidFill>
                <a:schemeClr val="bg1"/>
              </a:solidFill>
              <a:cs typeface="B Nazanin" panose="00000400000000000000" pitchFamily="2" charset="-78"/>
            </a:endParaRPr>
          </a:p>
          <a:p>
            <a:pPr algn="r" rtl="1"/>
            <a:r>
              <a:rPr lang="ar-SA" sz="2400" dirty="0" smtClean="0">
                <a:solidFill>
                  <a:schemeClr val="bg1"/>
                </a:solidFill>
                <a:cs typeface="B Nazanin" panose="00000400000000000000" pitchFamily="2" charset="-78"/>
              </a:rPr>
              <a:t> </a:t>
            </a:r>
            <a:r>
              <a:rPr lang="ar-SA" sz="2400" dirty="0">
                <a:solidFill>
                  <a:schemeClr val="bg1"/>
                </a:solidFill>
                <a:cs typeface="B Nazanin" panose="00000400000000000000" pitchFamily="2" charset="-78"/>
              </a:rPr>
              <a:t>می‌تواند در نظر گرفته </a:t>
            </a:r>
            <a:r>
              <a:rPr lang="ar-SA" sz="2400" dirty="0" smtClean="0">
                <a:solidFill>
                  <a:schemeClr val="bg1"/>
                </a:solidFill>
                <a:cs typeface="B Nazanin" panose="00000400000000000000" pitchFamily="2" charset="-78"/>
              </a:rPr>
              <a:t>شود</a:t>
            </a:r>
            <a:r>
              <a:rPr lang="en-US" sz="2400" dirty="0">
                <a:solidFill>
                  <a:schemeClr val="accent6"/>
                </a:solidFill>
              </a:rPr>
              <a:t> </a:t>
            </a:r>
            <a:r>
              <a:rPr lang="en-US" sz="2400" dirty="0" smtClean="0">
                <a:solidFill>
                  <a:schemeClr val="accent6"/>
                </a:solidFill>
              </a:rPr>
              <a:t>B</a:t>
            </a:r>
            <a:endParaRPr lang="en-US"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104481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859286" y="1404501"/>
            <a:ext cx="5547969" cy="1200329"/>
          </a:xfrm>
          <a:prstGeom prst="rect">
            <a:avLst/>
          </a:prstGeom>
        </p:spPr>
        <p:txBody>
          <a:bodyPr wrap="square">
            <a:spAutoFit/>
          </a:bodyPr>
          <a:lstStyle/>
          <a:p>
            <a:pPr algn="just"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کاهش وزن بیش از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۵</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درصد که به وسیله ترکیبی از کم کردن دریافت کالری و اصلاح سبک زندگی حاصل شود برای افراد دیابتی دارای اضافه وزن یا چاق مفید است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883274" y="2373998"/>
            <a:ext cx="1778248" cy="461665"/>
          </a:xfrm>
          <a:prstGeom prst="rect">
            <a:avLst/>
          </a:prstGeom>
        </p:spPr>
        <p:txBody>
          <a:bodyPr wrap="square">
            <a:spAutoFit/>
          </a:bodyPr>
          <a:lstStyle/>
          <a:p>
            <a:pPr algn="just"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تعادل انرژی</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3" name="Rectangle 2"/>
          <p:cNvSpPr/>
          <p:nvPr/>
        </p:nvSpPr>
        <p:spPr>
          <a:xfrm>
            <a:off x="859286" y="2804715"/>
            <a:ext cx="5547969" cy="830997"/>
          </a:xfrm>
          <a:prstGeom prst="rect">
            <a:avLst/>
          </a:prstGeom>
        </p:spPr>
        <p:txBody>
          <a:bodyPr wrap="square">
            <a:spAutoFit/>
          </a:bodyPr>
          <a:lstStyle/>
          <a:p>
            <a:pPr algn="just"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همچنین برای افراد مبتلا به پیش دیابت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برنامه</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های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مداخله ای برای تسهیل کاهش وزن توصیه می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شود</a:t>
            </a:r>
            <a:r>
              <a:rPr lang="en-US" sz="2000" dirty="0">
                <a:solidFill>
                  <a:schemeClr val="accent6"/>
                </a:solidFill>
              </a:rPr>
              <a:t> </a:t>
            </a:r>
            <a:r>
              <a:rPr lang="en-US" sz="2000" dirty="0" smtClean="0">
                <a:solidFill>
                  <a:schemeClr val="accent6"/>
                </a:solidFill>
              </a:rPr>
              <a:t>A</a:t>
            </a:r>
            <a:endParaRPr lang="en-US" sz="2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87492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859286" y="1750750"/>
            <a:ext cx="5547969" cy="2308324"/>
          </a:xfrm>
          <a:prstGeom prst="rect">
            <a:avLst/>
          </a:prstGeom>
        </p:spPr>
        <p:txBody>
          <a:bodyPr wrap="square">
            <a:spAutoFit/>
          </a:bodyPr>
          <a:lstStyle/>
          <a:p>
            <a:pPr algn="just"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توزیع غذایی ایده آل واحدی بین کربوهیدرات ها چربی ها و پروتئین ها برای افراد دیابتی وجود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ندارد</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بنابراین توزیع درشت مغذی ها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a:t>
            </a:r>
            <a:r>
              <a:rPr lang="ar-SA" sz="24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نظر داشتن حفظ کالری کلی و اهداف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متابولیک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فردی سازی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شود</a:t>
            </a:r>
            <a:r>
              <a:rPr lang="en-US" sz="2400" dirty="0">
                <a:solidFill>
                  <a:schemeClr val="accent6"/>
                </a:solidFill>
              </a:rPr>
              <a:t> E</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یک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طیف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وسیع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از الگوهای غذایی برای مدیریت دیابت نوع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و پیش دیابت قابل قبول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هستند</a:t>
            </a:r>
            <a:r>
              <a:rPr lang="en-US" sz="2000" dirty="0">
                <a:solidFill>
                  <a:schemeClr val="accent6"/>
                </a:solidFill>
              </a:rPr>
              <a:t> </a:t>
            </a:r>
            <a:r>
              <a:rPr lang="en-US" sz="2000" dirty="0" smtClean="0">
                <a:solidFill>
                  <a:schemeClr val="accent6"/>
                </a:solidFill>
              </a:rPr>
              <a:t>B</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1200329"/>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الگوهای غذایی و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توزیع</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درشت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مغذی ها</a:t>
            </a:r>
            <a:endParaRPr lang="en-US" sz="2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935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461665"/>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کربوهیدرات ها</a:t>
            </a:r>
          </a:p>
        </p:txBody>
      </p:sp>
      <p:sp>
        <p:nvSpPr>
          <p:cNvPr id="8" name="Rectangle 7"/>
          <p:cNvSpPr/>
          <p:nvPr/>
        </p:nvSpPr>
        <p:spPr>
          <a:xfrm>
            <a:off x="838200" y="1889251"/>
            <a:ext cx="5854530" cy="1569660"/>
          </a:xfrm>
          <a:prstGeom prst="rect">
            <a:avLst/>
          </a:prstGeom>
        </p:spPr>
        <p:txBody>
          <a:bodyPr wrap="square">
            <a:spAutoFit/>
          </a:bodyPr>
          <a:lstStyle/>
          <a:p>
            <a:pPr marL="342900" indent="-342900" algn="just" rtl="1">
              <a:buFont typeface="Arial" panose="020B0604020202020204" pitchFamily="34" charset="0"/>
              <a:buChar char="•"/>
            </a:pP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دریافت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کربوهیدرات ها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 تاکید بر منابع کربوهیدرات متراکم مغذی که غنی از فیبر هستند باشد شامل سبزیجات, میوه ها, حبوبات, غلات کامل و محصولات لبنی</a:t>
            </a:r>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69493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609600" y="1113878"/>
            <a:ext cx="5854530" cy="2308324"/>
          </a:xfrm>
          <a:prstGeom prst="rect">
            <a:avLst/>
          </a:prstGeom>
        </p:spPr>
        <p:txBody>
          <a:bodyPr wrap="square">
            <a:spAutoFit/>
          </a:bodyPr>
          <a:lstStyle/>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افراد مبتلا به دیابت نوع ۱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نیز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مبتلایان به دیابت نوع ۲ که برنامه درمانی انسولینی انعطاف پذیر برایشان تجویز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شده</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marL="692150" indent="-290513" algn="just"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آموزش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از نظر روش استفاده از شمارش کربوهیدرات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692150" indent="-290513" algn="just"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بعضی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موارد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برآورد تقریبی پروتئین و چربی برای تعیین مقدار انسولین پیش از هر وعده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غذایی</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توصیه می شود تا کنترل گلیسمیک را بهبود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بخشد</a:t>
            </a:r>
            <a:r>
              <a:rPr lang="en-US" sz="2400" dirty="0">
                <a:solidFill>
                  <a:schemeClr val="accent6"/>
                </a:solidFill>
              </a:rPr>
              <a:t> </a:t>
            </a:r>
            <a:r>
              <a:rPr lang="en-US" sz="2400" dirty="0" smtClean="0">
                <a:solidFill>
                  <a:schemeClr val="accent6"/>
                </a:solidFill>
              </a:rPr>
              <a:t>A</a:t>
            </a:r>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461665"/>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کربوهیدرات ها</a:t>
            </a:r>
          </a:p>
        </p:txBody>
      </p:sp>
    </p:spTree>
    <p:extLst>
      <p:ext uri="{BB962C8B-B14F-4D97-AF65-F5344CB8AC3E}">
        <p14:creationId xmlns:p14="http://schemas.microsoft.com/office/powerpoint/2010/main" xmlns="" val="42852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381000" y="1677648"/>
            <a:ext cx="6159330" cy="1569660"/>
          </a:xfrm>
          <a:prstGeom prst="rect">
            <a:avLst/>
          </a:prstGeom>
        </p:spPr>
        <p:txBody>
          <a:bodyPr wrap="square">
            <a:spAutoFit/>
          </a:bodyPr>
          <a:lstStyle/>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افرادی که مقدار انسولین روزانه آنها ثابت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یک الگوی ثابت دریافت کربوهیدرات با تاکید بر زمان و مقدار می‌تواند توصیه شود تا کنترل گلیسمیک را بهبود بخشد و خطر هیپوگلیسمی را کاهش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دهند</a:t>
            </a:r>
            <a:r>
              <a:rPr lang="en-US" sz="2400" dirty="0">
                <a:solidFill>
                  <a:schemeClr val="accent6"/>
                </a:solidFill>
              </a:rPr>
              <a:t> </a:t>
            </a:r>
            <a:r>
              <a:rPr lang="en-US" sz="2400" dirty="0" smtClean="0">
                <a:solidFill>
                  <a:schemeClr val="accent6"/>
                </a:solidFill>
              </a:rPr>
              <a:t>B</a:t>
            </a:r>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461665"/>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کربوهیدرات ها</a:t>
            </a:r>
          </a:p>
        </p:txBody>
      </p:sp>
    </p:spTree>
    <p:extLst>
      <p:ext uri="{BB962C8B-B14F-4D97-AF65-F5344CB8AC3E}">
        <p14:creationId xmlns:p14="http://schemas.microsoft.com/office/powerpoint/2010/main" xmlns="" val="35637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1752600" y="1504950"/>
            <a:ext cx="575264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914400" indent="-914400"/>
            <a:lvl2pPr/>
            <a:lvl3pPr/>
            <a:lvl4pPr/>
            <a:lvl5pPr/>
            <a:lvl6pPr/>
            <a:lvl7pPr/>
            <a:lvl8pPr/>
            <a:lvl9pPr/>
          </a:lstStyle>
          <a:p>
            <a:pPr marL="0" indent="0" algn="ctr">
              <a:spcBef>
                <a:spcPct val="0"/>
              </a:spcBef>
            </a:pPr>
            <a:r>
              <a:rPr lang="fa-IR" sz="5400" dirty="0">
                <a:solidFill>
                  <a:schemeClr val="accent6"/>
                </a:solidFill>
                <a:latin typeface="Helvetica" pitchFamily="34" charset="0"/>
                <a:ea typeface="+mj-ea"/>
                <a:cs typeface="B Nazanin" panose="00000400000000000000" pitchFamily="2" charset="-78"/>
              </a:rPr>
              <a:t> تقسیم بندی و تشخیص دیابت</a:t>
            </a:r>
            <a:endParaRPr lang="en-US" sz="5400" dirty="0">
              <a:solidFill>
                <a:schemeClr val="accent6"/>
              </a:solidFill>
              <a:latin typeface="Helvetica" pitchFamily="34" charset="0"/>
              <a:ea typeface="+mj-ea"/>
              <a:cs typeface="B Nazanin" panose="00000400000000000000" pitchFamily="2" charset="-78"/>
            </a:endParaRPr>
          </a:p>
        </p:txBody>
      </p:sp>
    </p:spTree>
    <p:extLst>
      <p:ext uri="{BB962C8B-B14F-4D97-AF65-F5344CB8AC3E}">
        <p14:creationId xmlns:p14="http://schemas.microsoft.com/office/powerpoint/2010/main" xmlns="" val="1420039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553606" y="1519919"/>
            <a:ext cx="6159330" cy="2677656"/>
          </a:xfrm>
          <a:prstGeom prst="rect">
            <a:avLst/>
          </a:prstGeom>
        </p:spPr>
        <p:txBody>
          <a:bodyPr wrap="square">
            <a:spAutoFit/>
          </a:bodyPr>
          <a:lstStyle/>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افراد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دارای دیابت و آنهایی که در خطر دیابت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هستند</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 از نوشیدنی های شیرین شده با شکر پرهیز نمایند تا وزن شان را کنترل کنند و خطر بیماری قلبی عروقی و کبد چرب را کاهش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ده</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و</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لازم است مصرف غذاهای حاوی قند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افزوده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را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که می‌توانند جایگزین گزینه های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غذایی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سالم‌تر و حاوی مواد مغذی متراکم باشند محدود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کنند</a:t>
            </a:r>
            <a:r>
              <a:rPr lang="en-US" sz="2400" dirty="0">
                <a:solidFill>
                  <a:schemeClr val="accent6"/>
                </a:solidFill>
              </a:rPr>
              <a:t> </a:t>
            </a:r>
            <a:r>
              <a:rPr lang="en-US" sz="2400" dirty="0" smtClean="0">
                <a:solidFill>
                  <a:schemeClr val="accent6"/>
                </a:solidFill>
              </a:rPr>
              <a:t>B,A</a:t>
            </a:r>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461665"/>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کربوهیدرات ها</a:t>
            </a:r>
          </a:p>
        </p:txBody>
      </p:sp>
    </p:spTree>
    <p:extLst>
      <p:ext uri="{BB962C8B-B14F-4D97-AF65-F5344CB8AC3E}">
        <p14:creationId xmlns:p14="http://schemas.microsoft.com/office/powerpoint/2010/main" xmlns="" val="18092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622470" y="1566084"/>
            <a:ext cx="6159330" cy="1938992"/>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افراد دارای دیابت نوع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a:t>
            </a:r>
            <a:r>
              <a:rPr lang="ar-SA" sz="2400" dirty="0">
                <a:solidFill>
                  <a:schemeClr val="bg1"/>
                </a:solidFill>
                <a:latin typeface="Times New Roman" panose="02020603050405020304" pitchFamily="18" charset="0"/>
                <a:ea typeface="Times New Roman" panose="02020603050405020304" pitchFamily="18" charset="0"/>
                <a:cs typeface="Calibri" panose="020F0502020204030204" pitchFamily="34" charset="0"/>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به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نظر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می‌رسد مصرف و جذب پروتئین بدون افزایش دادن غلظت گلوکز پلاسما پاسخ انسولین را افزایش دهد </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بنابراین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منابع غذایی کربوهیدراتی پر پروتئین هنگام درمان یا پیشگیری از</a:t>
            </a:r>
            <a:r>
              <a:rPr lang="ar-SA" sz="2400" dirty="0">
                <a:solidFill>
                  <a:schemeClr val="bg1"/>
                </a:solidFill>
                <a:latin typeface="Times New Roman" panose="02020603050405020304" pitchFamily="18" charset="0"/>
                <a:ea typeface="Times New Roman" panose="02020603050405020304" pitchFamily="18" charset="0"/>
                <a:cs typeface="Calibri" panose="020F0502020204030204" pitchFamily="34" charset="0"/>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هایپوگلایسمی باید پرهیز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شود</a:t>
            </a:r>
            <a:r>
              <a:rPr lang="en-US" sz="2000" dirty="0">
                <a:solidFill>
                  <a:schemeClr val="accent6"/>
                </a:solidFill>
              </a:rPr>
              <a:t> </a:t>
            </a:r>
            <a:r>
              <a:rPr lang="en-US" sz="2000" dirty="0" smtClean="0">
                <a:solidFill>
                  <a:schemeClr val="accent6"/>
                </a:solidFill>
              </a:rPr>
              <a:t>B</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461665"/>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پروتئین</a:t>
            </a:r>
          </a:p>
        </p:txBody>
      </p:sp>
    </p:spTree>
    <p:extLst>
      <p:ext uri="{BB962C8B-B14F-4D97-AF65-F5344CB8AC3E}">
        <p14:creationId xmlns:p14="http://schemas.microsoft.com/office/powerpoint/2010/main" xmlns="" val="20337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228600" y="1512056"/>
            <a:ext cx="6484336" cy="3046988"/>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داده ها بر روی محتوای کلی ایده آل چربی رژیم غذایی در افراد دیابتی قطعی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نیستند</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بنابراین یک برنامه غذایی با تاکید بر اجزای </a:t>
            </a:r>
            <a:r>
              <a:rPr lang="ar-SA"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یک رژیم غذایی به روش مدیترانه ای</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که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غنی از چربی‌های غیر اشباع تک زنجیره ای و چند زنجیره ای است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بهبود متابولیسم گلوکز و کاهش خطر بیماری های قلبی عروقی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تواند جایگزین موثری برای </a:t>
            </a:r>
            <a:r>
              <a:rPr lang="ar-SA"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یک رژیم حاوی چربی توتال کمتر و کربوهیدرات نسبی بیشتر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باشد</a:t>
            </a:r>
            <a:r>
              <a:rPr lang="en-US" sz="2400" dirty="0">
                <a:solidFill>
                  <a:schemeClr val="accent6"/>
                </a:solidFill>
              </a:rPr>
              <a:t> </a:t>
            </a:r>
            <a:r>
              <a:rPr lang="en-US" sz="2400" dirty="0" smtClean="0">
                <a:solidFill>
                  <a:schemeClr val="accent6"/>
                </a:solidFill>
              </a:rPr>
              <a:t>B</a:t>
            </a:r>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830997"/>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چربی رژیم غذایی</a:t>
            </a:r>
          </a:p>
          <a:p>
            <a:pPr algn="r" rtl="1"/>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14218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533400" y="1750750"/>
            <a:ext cx="6216805" cy="1938992"/>
          </a:xfrm>
          <a:prstGeom prst="rect">
            <a:avLst/>
          </a:prstGeom>
        </p:spPr>
        <p:txBody>
          <a:bodyPr wrap="square">
            <a:spAutoFit/>
          </a:bodyPr>
          <a:lstStyle/>
          <a:p>
            <a:pPr marL="342900" indent="-342900"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خوردن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غذاهای غنی از اسیدهای چرب حاوی زنجیره طولانی </a:t>
            </a:r>
            <a:r>
              <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N-3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مانند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ماهی های چرب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مغزها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 دانه ها برای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پ</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یشگیری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یا درمان بیماری های قلبی عروقی توصیه می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شود</a:t>
            </a:r>
            <a:endPar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r" rtl="1">
              <a:buFont typeface="Arial" panose="020B0604020202020204" pitchFamily="34" charset="0"/>
              <a:buChar char="•"/>
            </a:pP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وجود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این</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شواهد از نقش مفید مصرف روتین مکمل های غذایی حاوی </a:t>
            </a:r>
            <a:r>
              <a:rPr lang="en-US"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N-3 </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حمایت نمی‌کند</a:t>
            </a:r>
            <a:r>
              <a:rPr lang="en-US" sz="2400" dirty="0">
                <a:solidFill>
                  <a:schemeClr val="accent6"/>
                </a:solidFill>
              </a:rPr>
              <a:t> </a:t>
            </a:r>
            <a:r>
              <a:rPr lang="en-US" sz="2400" dirty="0" smtClean="0">
                <a:solidFill>
                  <a:schemeClr val="accent6"/>
                </a:solidFill>
              </a:rPr>
              <a:t>B,A</a:t>
            </a:r>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830997"/>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چربی رژیم غذایی</a:t>
            </a:r>
          </a:p>
          <a:p>
            <a:pPr algn="r" rtl="1"/>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15616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766459" y="1750751"/>
            <a:ext cx="5979673" cy="1938992"/>
          </a:xfrm>
          <a:prstGeom prst="rect">
            <a:avLst/>
          </a:prstGeom>
        </p:spPr>
        <p:txBody>
          <a:bodyPr wrap="square">
            <a:spAutoFit/>
          </a:bodyPr>
          <a:lstStyle/>
          <a:p>
            <a:pPr marL="342900" indent="-342900" algn="r" rtl="1">
              <a:buFont typeface="Arial" panose="020B0604020202020204" pitchFamily="34" charset="0"/>
              <a:buChar char="•"/>
            </a:pPr>
            <a:r>
              <a:rPr lang="fa-IR" sz="2400" dirty="0">
                <a:solidFill>
                  <a:schemeClr val="bg1"/>
                </a:solidFill>
                <a:cs typeface="B Nazanin" panose="00000400000000000000" pitchFamily="2" charset="-78"/>
              </a:rPr>
              <a:t>هیچ شواهد واضحی بر اینکه مصرف مکمل های غذایی دارای ویتامین ها املاح گیاهان دارویی یا ادویه در افراد دیابتی که کمبود </a:t>
            </a:r>
            <a:r>
              <a:rPr lang="fa-IR" sz="2400" dirty="0" smtClean="0">
                <a:solidFill>
                  <a:schemeClr val="bg1"/>
                </a:solidFill>
                <a:cs typeface="B Nazanin" panose="00000400000000000000" pitchFamily="2" charset="-78"/>
              </a:rPr>
              <a:t>زمینه ای </a:t>
            </a:r>
            <a:r>
              <a:rPr lang="fa-IR" sz="2400" dirty="0">
                <a:solidFill>
                  <a:schemeClr val="bg1"/>
                </a:solidFill>
                <a:cs typeface="B Nazanin" panose="00000400000000000000" pitchFamily="2" charset="-78"/>
              </a:rPr>
              <a:t>ندارند بتواند نتایج را بهبود ببخشد وجود ندارد </a:t>
            </a:r>
            <a:r>
              <a:rPr lang="fa-IR" sz="2400" dirty="0" smtClean="0">
                <a:solidFill>
                  <a:schemeClr val="bg1"/>
                </a:solidFill>
                <a:cs typeface="B Nazanin" panose="00000400000000000000" pitchFamily="2" charset="-78"/>
              </a:rPr>
              <a:t>و </a:t>
            </a:r>
            <a:r>
              <a:rPr lang="fa-IR" sz="2400" b="1" dirty="0">
                <a:solidFill>
                  <a:srgbClr val="FFCC00"/>
                </a:solidFill>
                <a:cs typeface="B Nazanin" panose="00000400000000000000" pitchFamily="2" charset="-78"/>
              </a:rPr>
              <a:t>به طور </a:t>
            </a:r>
            <a:r>
              <a:rPr lang="fa-IR" sz="2400" b="1" dirty="0" smtClean="0">
                <a:solidFill>
                  <a:srgbClr val="FFCC00"/>
                </a:solidFill>
                <a:cs typeface="B Nazanin" panose="00000400000000000000" pitchFamily="2" charset="-78"/>
              </a:rPr>
              <a:t>کلی برای کنترل قند توصیه </a:t>
            </a:r>
            <a:r>
              <a:rPr lang="fa-IR" sz="2400" b="1" dirty="0">
                <a:solidFill>
                  <a:srgbClr val="FFCC00"/>
                </a:solidFill>
                <a:cs typeface="B Nazanin" panose="00000400000000000000" pitchFamily="2" charset="-78"/>
              </a:rPr>
              <a:t>نمی </a:t>
            </a:r>
            <a:r>
              <a:rPr lang="fa-IR" sz="2400" b="1" dirty="0" smtClean="0">
                <a:solidFill>
                  <a:srgbClr val="FFCC00"/>
                </a:solidFill>
                <a:cs typeface="B Nazanin" panose="00000400000000000000" pitchFamily="2" charset="-78"/>
              </a:rPr>
              <a:t>شود </a:t>
            </a:r>
            <a:r>
              <a:rPr lang="en-US" sz="2400" dirty="0" smtClean="0">
                <a:solidFill>
                  <a:schemeClr val="accent6"/>
                </a:solidFill>
              </a:rPr>
              <a:t>C</a:t>
            </a:r>
            <a:endParaRPr lang="fa-IR" sz="2400" dirty="0">
              <a:solidFill>
                <a:schemeClr val="bg1"/>
              </a:solidFill>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1200329"/>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مکملهای گیاهی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a:t>
            </a:r>
            <a:r>
              <a:rPr lang="fa-IR"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ریز </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مغذی ها</a:t>
            </a:r>
          </a:p>
          <a:p>
            <a:pPr algn="r" rtl="1"/>
            <a:endPar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29017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643434" y="2120081"/>
            <a:ext cx="5979673" cy="830997"/>
          </a:xfrm>
          <a:prstGeom prst="rect">
            <a:avLst/>
          </a:prstGeom>
        </p:spPr>
        <p:txBody>
          <a:bodyPr wrap="square">
            <a:spAutoFit/>
          </a:bodyPr>
          <a:lstStyle/>
          <a:p>
            <a:pPr marL="342900" indent="-342900" algn="r" rtl="1">
              <a:buFont typeface="Arial" panose="020B0604020202020204" pitchFamily="34" charset="0"/>
              <a:buChar char="•"/>
            </a:pPr>
            <a:r>
              <a:rPr lang="fa-IR" sz="2400" dirty="0">
                <a:solidFill>
                  <a:schemeClr val="bg1"/>
                </a:solidFill>
                <a:cs typeface="B Nazanin" panose="00000400000000000000" pitchFamily="2" charset="-78"/>
              </a:rPr>
              <a:t>همانند عموم جمعیت افراد دارای دیابت باید مصرف سدیم را به کمتر از ۲۳۰۰ میلی گرم در روز محدود کنند </a:t>
            </a:r>
            <a:r>
              <a:rPr lang="en-US" sz="2400" dirty="0" smtClean="0">
                <a:solidFill>
                  <a:schemeClr val="accent6"/>
                </a:solidFill>
              </a:rPr>
              <a:t>B</a:t>
            </a:r>
            <a:endParaRPr lang="fa-IR" sz="2400" dirty="0">
              <a:solidFill>
                <a:schemeClr val="bg1"/>
              </a:solidFill>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461665"/>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سدیم</a:t>
            </a:r>
          </a:p>
        </p:txBody>
      </p:sp>
    </p:spTree>
    <p:extLst>
      <p:ext uri="{BB962C8B-B14F-4D97-AF65-F5344CB8AC3E}">
        <p14:creationId xmlns:p14="http://schemas.microsoft.com/office/powerpoint/2010/main" xmlns="" val="390505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a:bodyPr>
          <a:lstStyle/>
          <a:p>
            <a:r>
              <a:rPr lang="fa-IR" dirty="0" smtClean="0">
                <a:cs typeface="B Nazanin" panose="00000400000000000000" pitchFamily="2" charset="-78"/>
              </a:rPr>
              <a:t>تغذیه: توصیه ها</a:t>
            </a:r>
            <a:endParaRPr lang="en-US" dirty="0">
              <a:cs typeface="B Nazanin" panose="00000400000000000000" pitchFamily="2" charset="-78"/>
            </a:endParaRPr>
          </a:p>
        </p:txBody>
      </p:sp>
      <p:sp>
        <p:nvSpPr>
          <p:cNvPr id="2" name="Rectangle 1"/>
          <p:cNvSpPr/>
          <p:nvPr/>
        </p:nvSpPr>
        <p:spPr>
          <a:xfrm>
            <a:off x="304800" y="619185"/>
            <a:ext cx="6172199" cy="4524315"/>
          </a:xfrm>
          <a:prstGeom prst="rect">
            <a:avLst/>
          </a:prstGeom>
        </p:spPr>
        <p:txBody>
          <a:bodyPr wrap="square">
            <a:spAutoFit/>
          </a:bodyPr>
          <a:lstStyle/>
          <a:p>
            <a:pPr marL="342900" indent="-342900" algn="r" rtl="1">
              <a:buFont typeface="Arial" panose="020B0604020202020204" pitchFamily="34" charset="0"/>
              <a:buChar char="•"/>
            </a:pPr>
            <a:r>
              <a:rPr lang="fa-IR" sz="2400" dirty="0">
                <a:solidFill>
                  <a:schemeClr val="bg1"/>
                </a:solidFill>
                <a:cs typeface="B Nazanin" panose="00000400000000000000" pitchFamily="2" charset="-78"/>
              </a:rPr>
              <a:t>مصرف شیرین کننده های غیر مغذی  ممکن است  این پتانسیل  را داشته باشند  که  دریافت کالری و کربوهیدرات کلی را  کاهش دهند  به شرطی که جایگزین شیرین کننده های  کالری </a:t>
            </a:r>
            <a:r>
              <a:rPr lang="fa-IR" sz="2400" dirty="0" smtClean="0">
                <a:solidFill>
                  <a:schemeClr val="bg1"/>
                </a:solidFill>
                <a:cs typeface="B Nazanin" panose="00000400000000000000" pitchFamily="2" charset="-78"/>
              </a:rPr>
              <a:t>دار(حاوی شکر) شوند  و کالری </a:t>
            </a:r>
            <a:r>
              <a:rPr lang="fa-IR" sz="2400" dirty="0">
                <a:solidFill>
                  <a:schemeClr val="bg1"/>
                </a:solidFill>
                <a:cs typeface="B Nazanin" panose="00000400000000000000" pitchFamily="2" charset="-78"/>
              </a:rPr>
              <a:t>اضافه به وسیله مصرف سایر منابع غذایی جبران  نشود</a:t>
            </a:r>
          </a:p>
          <a:p>
            <a:pPr marL="342900" indent="-342900" algn="r" rtl="1">
              <a:buFont typeface="Arial" panose="020B0604020202020204" pitchFamily="34" charset="0"/>
              <a:buChar char="•"/>
            </a:pPr>
            <a:r>
              <a:rPr lang="fa-IR" sz="2400" dirty="0" smtClean="0">
                <a:solidFill>
                  <a:schemeClr val="bg1"/>
                </a:solidFill>
                <a:cs typeface="B Nazanin" panose="00000400000000000000" pitchFamily="2" charset="-78"/>
              </a:rPr>
              <a:t>برای کسانی که به طور منظم شیرین </a:t>
            </a:r>
            <a:r>
              <a:rPr lang="fa-IR" sz="2400" dirty="0">
                <a:solidFill>
                  <a:schemeClr val="bg1"/>
                </a:solidFill>
                <a:cs typeface="B Nazanin" panose="00000400000000000000" pitchFamily="2" charset="-78"/>
              </a:rPr>
              <a:t>کننده های حاوی </a:t>
            </a:r>
            <a:r>
              <a:rPr lang="fa-IR" sz="2400" dirty="0" smtClean="0">
                <a:solidFill>
                  <a:schemeClr val="bg1"/>
                </a:solidFill>
                <a:cs typeface="B Nazanin" panose="00000400000000000000" pitchFamily="2" charset="-78"/>
              </a:rPr>
              <a:t>شکر مصرف می کنند استفاده از نوشیدنیهای حاوی شیرین </a:t>
            </a:r>
            <a:r>
              <a:rPr lang="fa-IR" sz="2400" dirty="0">
                <a:solidFill>
                  <a:schemeClr val="bg1"/>
                </a:solidFill>
                <a:cs typeface="B Nazanin" panose="00000400000000000000" pitchFamily="2" charset="-78"/>
              </a:rPr>
              <a:t>کننده های غیر </a:t>
            </a:r>
            <a:r>
              <a:rPr lang="fa-IR" sz="2400" dirty="0" smtClean="0">
                <a:solidFill>
                  <a:schemeClr val="bg1"/>
                </a:solidFill>
                <a:cs typeface="B Nazanin" panose="00000400000000000000" pitchFamily="2" charset="-78"/>
              </a:rPr>
              <a:t>مغذی یا کم کالری می تواند یک روش جایگزین کوتاه مدت باشد اما بطور کلی عموم مردم تشویق می شوند تا مصرف </a:t>
            </a:r>
            <a:r>
              <a:rPr lang="fa-IR" sz="2400" dirty="0">
                <a:solidFill>
                  <a:schemeClr val="bg1"/>
                </a:solidFill>
                <a:cs typeface="B Nazanin" panose="00000400000000000000" pitchFamily="2" charset="-78"/>
              </a:rPr>
              <a:t>نوشیدنیهای حاوی شیرین کننده ها</a:t>
            </a:r>
            <a:r>
              <a:rPr lang="fa-IR" sz="2400" dirty="0" smtClean="0">
                <a:solidFill>
                  <a:schemeClr val="bg1"/>
                </a:solidFill>
                <a:cs typeface="B Nazanin" panose="00000400000000000000" pitchFamily="2" charset="-78"/>
              </a:rPr>
              <a:t> چه قند و چه شیرین کننده های غیر قندی را محدود کنند و از انواع دیگر نوشیدنیها با تاکید ویژه بر مصرف آب استفاده نمایند.</a:t>
            </a:r>
            <a:r>
              <a:rPr lang="en-US" sz="2400" dirty="0" smtClean="0">
                <a:solidFill>
                  <a:schemeClr val="accent6"/>
                </a:solidFill>
              </a:rPr>
              <a:t>B</a:t>
            </a:r>
            <a:endParaRPr lang="fa-IR" sz="2400" dirty="0">
              <a:solidFill>
                <a:schemeClr val="bg1"/>
              </a:solidFill>
              <a:cs typeface="B Nazanin" panose="00000400000000000000" pitchFamily="2" charset="-78"/>
            </a:endParaRPr>
          </a:p>
        </p:txBody>
      </p:sp>
      <p:sp>
        <p:nvSpPr>
          <p:cNvPr id="5" name="Rectangle 4"/>
          <p:cNvSpPr/>
          <p:nvPr/>
        </p:nvSpPr>
        <p:spPr>
          <a:xfrm>
            <a:off x="6658953" y="852268"/>
            <a:ext cx="2345514" cy="523220"/>
          </a:xfrm>
          <a:prstGeom prst="rect">
            <a:avLst/>
          </a:prstGeom>
        </p:spPr>
        <p:txBody>
          <a:bodyPr wrap="none">
            <a:spAutoFit/>
          </a:bodyPr>
          <a:lstStyle/>
          <a:p>
            <a:pPr algn="r" rtl="1"/>
            <a:r>
              <a:rPr lang="ar-SA"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توصیه های</a:t>
            </a:r>
            <a:r>
              <a:rPr lang="en-US" sz="28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MNT</a:t>
            </a:r>
            <a:endParaRPr lang="en-US" sz="2400" b="1" dirty="0">
              <a:solidFill>
                <a:srgbClr val="FFCC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Rectangle 6"/>
          <p:cNvSpPr/>
          <p:nvPr/>
        </p:nvSpPr>
        <p:spPr>
          <a:xfrm>
            <a:off x="6781800" y="2304748"/>
            <a:ext cx="1981200" cy="830997"/>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شیرین کننده های غیر مغذی</a:t>
            </a:r>
          </a:p>
        </p:txBody>
      </p:sp>
    </p:spTree>
    <p:extLst>
      <p:ext uri="{BB962C8B-B14F-4D97-AF65-F5344CB8AC3E}">
        <p14:creationId xmlns:p14="http://schemas.microsoft.com/office/powerpoint/2010/main" xmlns="" val="246863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fa-IR" dirty="0">
                <a:cs typeface="B Nazanin" panose="00000400000000000000" pitchFamily="2" charset="-78"/>
              </a:rPr>
              <a:t>فعالیت فیزیکی :  توصیه ها</a:t>
            </a:r>
            <a:endParaRPr lang="en-US" dirty="0">
              <a:cs typeface="B Nazanin" panose="00000400000000000000" pitchFamily="2" charset="-78"/>
            </a:endParaRPr>
          </a:p>
        </p:txBody>
      </p:sp>
      <p:sp>
        <p:nvSpPr>
          <p:cNvPr id="3" name="Rectangle 2"/>
          <p:cNvSpPr/>
          <p:nvPr/>
        </p:nvSpPr>
        <p:spPr>
          <a:xfrm>
            <a:off x="33649" y="895350"/>
            <a:ext cx="8763000" cy="3970318"/>
          </a:xfrm>
          <a:prstGeom prst="rect">
            <a:avLst/>
          </a:prstGeom>
        </p:spPr>
        <p:txBody>
          <a:bodyPr wrap="square">
            <a:spAutoFit/>
          </a:bodyPr>
          <a:lstStyle/>
          <a:p>
            <a:pPr marL="457200" indent="-45720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کودکان و نوجوانان دارای دیابت یا پره دیابت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algn="r" rtl="1"/>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۶۰</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دقیقه در روز یا بیشتر فعالیت هوازی با شدت متوسط یا شدید داشته باشند </a:t>
            </a:r>
            <a:endPar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همراه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 حداقل سه روز در هفته فعالیت های کششی عضلات و تقویت کننده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استخوان</a:t>
            </a:r>
            <a:r>
              <a:rPr lang="en-US" sz="2800" dirty="0">
                <a:solidFill>
                  <a:schemeClr val="accent6"/>
                </a:solidFill>
              </a:rPr>
              <a:t> </a:t>
            </a:r>
            <a:r>
              <a:rPr lang="en-US" sz="2800" dirty="0" smtClean="0">
                <a:solidFill>
                  <a:schemeClr val="accent6"/>
                </a:solidFill>
              </a:rPr>
              <a:t>C</a:t>
            </a:r>
            <a:endParaRPr lang="en-US"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اکثر بزرگسالان مبتلا به دیابت نوع </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a:t>
            </a:r>
            <a:r>
              <a:rPr lang="en-US" sz="2800" dirty="0">
                <a:solidFill>
                  <a:schemeClr val="accent6"/>
                </a:solidFill>
              </a:rPr>
              <a:t> </a:t>
            </a:r>
            <a:r>
              <a:rPr lang="en-US" sz="2800" dirty="0" smtClean="0">
                <a:solidFill>
                  <a:schemeClr val="accent6"/>
                </a:solidFill>
              </a:rPr>
              <a:t>C</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800" dirty="0" smtClean="0">
                <a:solidFill>
                  <a:schemeClr val="accent6"/>
                </a:solidFill>
              </a:rPr>
              <a:t>B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p>
          <a:p>
            <a:pPr algn="r" rtl="1"/>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۱۵۰</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دقیقه در هفته یا بیشتر فعالیت هوازی با شدت متوسط یا شدید داشته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باشند</a:t>
            </a:r>
            <a:endPar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این فعالیت باید حداقل در سه روز هفته توزیع شود و هیچ دو روز پیاپی بدون فعالیت نداشته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باشند</a:t>
            </a:r>
            <a:endParaRPr lang="en-US" sz="28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399372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fa-IR" dirty="0">
                <a:cs typeface="B Nazanin" panose="00000400000000000000" pitchFamily="2" charset="-78"/>
              </a:rPr>
              <a:t>فعالیت فیزیکی :  توصیه ها</a:t>
            </a:r>
            <a:endParaRPr lang="en-US" dirty="0">
              <a:cs typeface="B Nazanin" panose="00000400000000000000" pitchFamily="2" charset="-78"/>
            </a:endParaRPr>
          </a:p>
        </p:txBody>
      </p:sp>
      <p:sp>
        <p:nvSpPr>
          <p:cNvPr id="3" name="Rectangle 2"/>
          <p:cNvSpPr/>
          <p:nvPr/>
        </p:nvSpPr>
        <p:spPr>
          <a:xfrm>
            <a:off x="33649" y="895350"/>
            <a:ext cx="8763000" cy="3539430"/>
          </a:xfrm>
          <a:prstGeom prst="rect">
            <a:avLst/>
          </a:prstGeom>
        </p:spPr>
        <p:txBody>
          <a:bodyPr wrap="square">
            <a:spAutoFit/>
          </a:bodyPr>
          <a:lstStyle/>
          <a:p>
            <a:pPr marL="457200" indent="-45720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بزرگسالان مبتلا به دیابت نوع ۱ </a:t>
            </a:r>
            <a:r>
              <a:rPr lang="en-US" sz="2800" dirty="0" smtClean="0">
                <a:solidFill>
                  <a:schemeClr val="accent6"/>
                </a:solidFill>
              </a:rPr>
              <a:t>C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نوع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800" dirty="0" smtClean="0">
                <a:solidFill>
                  <a:schemeClr val="accent6"/>
                </a:solidFill>
              </a:rPr>
              <a:t>B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 تا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۳</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بار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هفته در روزهای غیر پیاپی ورزش های مقاومتی داشته باشد</a:t>
            </a:r>
          </a:p>
          <a:p>
            <a:pPr marL="457200" indent="-45720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همه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بزرگسالان</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به طور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خاص</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مبتلایان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به دیابت نوع </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باید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رفتارهای روزانه کم تحرک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را</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کاهش دهند</a:t>
            </a:r>
            <a:r>
              <a:rPr lang="en-US" sz="2800" dirty="0">
                <a:solidFill>
                  <a:schemeClr val="accent6"/>
                </a:solidFill>
              </a:rPr>
              <a:t> </a:t>
            </a:r>
            <a:r>
              <a:rPr lang="en-US" sz="2800" dirty="0" smtClean="0">
                <a:solidFill>
                  <a:schemeClr val="accent6"/>
                </a:solidFill>
              </a:rPr>
              <a:t>B</a:t>
            </a:r>
            <a:endPar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بخصوص در مبتلایان به دیابت نوع ۲ باید نشستن طولانی هر ۳۰ دقیقه قطع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شود</a:t>
            </a:r>
            <a:r>
              <a:rPr lang="en-US" sz="2800" dirty="0">
                <a:solidFill>
                  <a:schemeClr val="accent6"/>
                </a:solidFill>
              </a:rPr>
              <a:t> </a:t>
            </a:r>
            <a:r>
              <a:rPr lang="en-US" sz="2800" dirty="0" smtClean="0">
                <a:solidFill>
                  <a:schemeClr val="accent6"/>
                </a:solidFill>
              </a:rPr>
              <a:t>C</a:t>
            </a:r>
            <a:endPar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تمرینات انعطاف پذیری و تمرینات تعادلی برای افراد مسن مبتلا به دیابت دو تا سه بار در هفته توصیه می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شود</a:t>
            </a:r>
            <a:r>
              <a:rPr lang="en-US" sz="2800" dirty="0">
                <a:solidFill>
                  <a:schemeClr val="accent6"/>
                </a:solidFill>
              </a:rPr>
              <a:t> </a:t>
            </a:r>
            <a:r>
              <a:rPr lang="en-US" sz="2800" dirty="0" smtClean="0">
                <a:solidFill>
                  <a:schemeClr val="accent6"/>
                </a:solidFill>
              </a:rPr>
              <a:t>C</a:t>
            </a:r>
            <a:endPar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177326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fa-IR" dirty="0">
                <a:cs typeface="B Nazanin" panose="00000400000000000000" pitchFamily="2" charset="-78"/>
              </a:rPr>
              <a:t>ترک سیگار: توصیه ها</a:t>
            </a:r>
            <a:endParaRPr lang="en-US" dirty="0">
              <a:cs typeface="B Nazanin" panose="00000400000000000000" pitchFamily="2" charset="-78"/>
            </a:endParaRPr>
          </a:p>
        </p:txBody>
      </p:sp>
      <p:sp>
        <p:nvSpPr>
          <p:cNvPr id="3" name="Rectangle 2"/>
          <p:cNvSpPr/>
          <p:nvPr/>
        </p:nvSpPr>
        <p:spPr>
          <a:xfrm>
            <a:off x="783276" y="1428750"/>
            <a:ext cx="7577448" cy="2062103"/>
          </a:xfrm>
          <a:prstGeom prst="rect">
            <a:avLst/>
          </a:prstGeom>
        </p:spPr>
        <p:txBody>
          <a:bodyPr wrap="square">
            <a:spAutoFit/>
          </a:bodyPr>
          <a:lstStyle/>
          <a:p>
            <a:pPr marL="457200" indent="-457200" algn="r" rtl="1">
              <a:buFont typeface="Arial" panose="020B0604020202020204" pitchFamily="34" charset="0"/>
              <a:buChar char="•"/>
            </a:pP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همه بیماران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را</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به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مصرف نکردن سیگار و سایر محصولات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تنباکو</a:t>
            </a:r>
            <a:r>
              <a:rPr lang="en-US" sz="3200" dirty="0">
                <a:solidFill>
                  <a:schemeClr val="accent6"/>
                </a:solidFill>
              </a:rPr>
              <a:t> A</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یا</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en-US"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e-cigarettes </a:t>
            </a:r>
            <a:r>
              <a:rPr lang="en-US" sz="3200" dirty="0">
                <a:solidFill>
                  <a:schemeClr val="accent6"/>
                </a:solidFill>
              </a:rPr>
              <a:t>E</a:t>
            </a:r>
            <a:r>
              <a:rPr lang="en-US"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توصیه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نمایید</a:t>
            </a:r>
          </a:p>
          <a:p>
            <a:pPr marL="457200" indent="-457200" algn="r" rtl="1">
              <a:buFont typeface="Arial" panose="020B0604020202020204" pitchFamily="34" charset="0"/>
              <a:buChar char="•"/>
            </a:pP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مشاوره و درمان ترک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سیگار</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را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جزو مراقبتهای روتین دیابت قرار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دهید</a:t>
            </a:r>
            <a:r>
              <a:rPr lang="en-US" sz="3200" dirty="0">
                <a:solidFill>
                  <a:schemeClr val="accent6"/>
                </a:solidFill>
              </a:rPr>
              <a:t> </a:t>
            </a:r>
            <a:r>
              <a:rPr lang="en-US" sz="3200" dirty="0" smtClean="0">
                <a:solidFill>
                  <a:schemeClr val="accent6"/>
                </a:solidFill>
              </a:rPr>
              <a:t>B</a:t>
            </a:r>
            <a:endPar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9221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idx="4294967295"/>
          </p:nvPr>
        </p:nvSpPr>
        <p:spPr/>
        <p:txBody>
          <a:bodyPr/>
          <a:lstStyle/>
          <a:p>
            <a:r>
              <a:rPr lang="fa-IR" dirty="0">
                <a:cs typeface="B Nazanin" panose="00000400000000000000" pitchFamily="2" charset="-78"/>
              </a:rPr>
              <a:t>مرحله بندی دیابت نوع ۱</a:t>
            </a:r>
            <a:endParaRPr lang="en-US" dirty="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xmlns="" val="2506006166"/>
              </p:ext>
            </p:extLst>
          </p:nvPr>
        </p:nvGraphicFramePr>
        <p:xfrm>
          <a:off x="152400" y="895350"/>
          <a:ext cx="8848723" cy="3331240"/>
        </p:xfrm>
        <a:graphic>
          <a:graphicData uri="http://schemas.openxmlformats.org/drawingml/2006/table">
            <a:tbl>
              <a:tblPr firstRow="1" bandRow="1">
                <a:tableStyleId>{5C22544A-7EE6-4342-B048-85BDC9FD1C3A}</a:tableStyleId>
              </a:tblPr>
              <a:tblGrid>
                <a:gridCol w="1909762">
                  <a:extLst>
                    <a:ext uri="{9D8B030D-6E8A-4147-A177-3AD203B41FA5}">
                      <a16:colId xmlns="" xmlns:a16="http://schemas.microsoft.com/office/drawing/2014/main" val="20000"/>
                    </a:ext>
                  </a:extLst>
                </a:gridCol>
                <a:gridCol w="3810000">
                  <a:extLst>
                    <a:ext uri="{9D8B030D-6E8A-4147-A177-3AD203B41FA5}">
                      <a16:colId xmlns="" xmlns:a16="http://schemas.microsoft.com/office/drawing/2014/main" val="20001"/>
                    </a:ext>
                  </a:extLst>
                </a:gridCol>
                <a:gridCol w="2052637">
                  <a:extLst>
                    <a:ext uri="{9D8B030D-6E8A-4147-A177-3AD203B41FA5}">
                      <a16:colId xmlns="" xmlns:a16="http://schemas.microsoft.com/office/drawing/2014/main" val="20002"/>
                    </a:ext>
                  </a:extLst>
                </a:gridCol>
                <a:gridCol w="1076324">
                  <a:extLst>
                    <a:ext uri="{9D8B030D-6E8A-4147-A177-3AD203B41FA5}">
                      <a16:colId xmlns="" xmlns:a16="http://schemas.microsoft.com/office/drawing/2014/main" val="20003"/>
                    </a:ext>
                  </a:extLst>
                </a:gridCol>
              </a:tblGrid>
              <a:tr h="45753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kern="1200" dirty="0" smtClean="0">
                          <a:solidFill>
                            <a:schemeClr val="lt1"/>
                          </a:solidFill>
                          <a:effectLst/>
                          <a:latin typeface="+mn-lt"/>
                          <a:ea typeface="+mn-ea"/>
                          <a:cs typeface="B Nazanin" panose="00000400000000000000" pitchFamily="2" charset="-78"/>
                        </a:rPr>
                        <a:t>مرحله </a:t>
                      </a:r>
                      <a:r>
                        <a:rPr lang="fa-IR" sz="2000" b="1" kern="1200" dirty="0" smtClean="0">
                          <a:solidFill>
                            <a:schemeClr val="lt1"/>
                          </a:solidFill>
                          <a:effectLst/>
                          <a:latin typeface="+mn-lt"/>
                          <a:ea typeface="+mn-ea"/>
                          <a:cs typeface="B Nazanin" panose="00000400000000000000" pitchFamily="2" charset="-78"/>
                        </a:rPr>
                        <a:t>3</a:t>
                      </a:r>
                      <a:endParaRPr lang="en-US" sz="2000" b="1" kern="1200" dirty="0" smtClean="0">
                        <a:solidFill>
                          <a:schemeClr val="lt1"/>
                        </a:solidFill>
                        <a:effectLst/>
                        <a:latin typeface="+mn-lt"/>
                        <a:ea typeface="+mn-ea"/>
                        <a:cs typeface="B Nazanin" panose="000004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kern="1200" dirty="0" smtClean="0">
                          <a:solidFill>
                            <a:schemeClr val="lt1"/>
                          </a:solidFill>
                          <a:effectLst/>
                          <a:latin typeface="+mn-lt"/>
                          <a:ea typeface="+mn-ea"/>
                          <a:cs typeface="B Nazanin" panose="00000400000000000000" pitchFamily="2" charset="-78"/>
                        </a:rPr>
                        <a:t>مرحله </a:t>
                      </a:r>
                      <a:r>
                        <a:rPr lang="fa-IR" sz="2000" b="1" kern="1200" dirty="0" smtClean="0">
                          <a:solidFill>
                            <a:schemeClr val="lt1"/>
                          </a:solidFill>
                          <a:effectLst/>
                          <a:latin typeface="+mn-lt"/>
                          <a:ea typeface="+mn-ea"/>
                          <a:cs typeface="B Nazanin" panose="00000400000000000000" pitchFamily="2" charset="-78"/>
                        </a:rPr>
                        <a:t>۲</a:t>
                      </a:r>
                      <a:endParaRPr lang="en-US" sz="2000" b="1" kern="1200" dirty="0" smtClean="0">
                        <a:solidFill>
                          <a:schemeClr val="lt1"/>
                        </a:solidFill>
                        <a:effectLst/>
                        <a:latin typeface="+mn-lt"/>
                        <a:ea typeface="+mn-ea"/>
                        <a:cs typeface="B Nazanin" panose="00000400000000000000" pitchFamily="2" charset="-78"/>
                      </a:endParaRPr>
                    </a:p>
                  </a:txBody>
                  <a:tcPr anchor="ctr"/>
                </a:tc>
                <a:tc>
                  <a:txBody>
                    <a:bodyPr/>
                    <a:lstStyle/>
                    <a:p>
                      <a:pPr algn="ctr" rtl="1"/>
                      <a:r>
                        <a:rPr lang="ar-SA" sz="2000" b="1" kern="1200" dirty="0" smtClean="0">
                          <a:solidFill>
                            <a:schemeClr val="lt1"/>
                          </a:solidFill>
                          <a:effectLst/>
                          <a:latin typeface="+mn-lt"/>
                          <a:ea typeface="+mn-ea"/>
                          <a:cs typeface="B Nazanin" panose="00000400000000000000" pitchFamily="2" charset="-78"/>
                        </a:rPr>
                        <a:t>مرحله </a:t>
                      </a:r>
                      <a:r>
                        <a:rPr lang="fa-IR" sz="2000" b="1" kern="1200" dirty="0" smtClean="0">
                          <a:solidFill>
                            <a:schemeClr val="lt1"/>
                          </a:solidFill>
                          <a:effectLst/>
                          <a:latin typeface="+mn-lt"/>
                          <a:ea typeface="+mn-ea"/>
                          <a:cs typeface="B Nazanin" panose="00000400000000000000" pitchFamily="2" charset="-78"/>
                        </a:rPr>
                        <a:t>۱</a:t>
                      </a:r>
                      <a:endParaRPr lang="en-US" sz="2000" dirty="0">
                        <a:cs typeface="B Nazanin" panose="00000400000000000000" pitchFamily="2" charset="-78"/>
                      </a:endParaRPr>
                    </a:p>
                  </a:txBody>
                  <a:tcPr anchor="ctr"/>
                </a:tc>
                <a:tc>
                  <a:txBody>
                    <a:bodyPr/>
                    <a:lstStyle/>
                    <a:p>
                      <a:pPr algn="ctr" rtl="1"/>
                      <a:endParaRPr lang="en-US" sz="2000" dirty="0">
                        <a:cs typeface="B Nazanin" panose="00000400000000000000" pitchFamily="2" charset="-78"/>
                      </a:endParaRPr>
                    </a:p>
                  </a:txBody>
                  <a:tcPr anchor="ctr"/>
                </a:tc>
                <a:extLst>
                  <a:ext uri="{0D108BD9-81ED-4DB2-BD59-A6C34878D82A}">
                    <a16:rowId xmlns="" xmlns:a16="http://schemas.microsoft.com/office/drawing/2014/main" val="10000"/>
                  </a:ext>
                </a:extLst>
              </a:tr>
              <a:tr h="1218863">
                <a:tc>
                  <a:txBody>
                    <a:bodyPr/>
                    <a:lstStyle/>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هایپرگلایسمی جدید</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en-US" sz="1600" kern="1200" dirty="0" smtClean="0">
                          <a:solidFill>
                            <a:schemeClr val="dk1"/>
                          </a:solidFill>
                          <a:effectLst/>
                          <a:latin typeface="+mn-lt"/>
                          <a:ea typeface="+mn-ea"/>
                          <a:cs typeface="B Nazanin" panose="00000400000000000000" pitchFamily="2" charset="-78"/>
                        </a:rPr>
                        <a:t> </a:t>
                      </a:r>
                      <a:r>
                        <a:rPr lang="ar-SA" sz="1600" kern="1200" dirty="0" smtClean="0">
                          <a:solidFill>
                            <a:schemeClr val="dk1"/>
                          </a:solidFill>
                          <a:effectLst/>
                          <a:latin typeface="+mn-lt"/>
                          <a:ea typeface="+mn-ea"/>
                          <a:cs typeface="B Nazanin" panose="00000400000000000000" pitchFamily="2" charset="-78"/>
                        </a:rPr>
                        <a:t>دارای علامت</a:t>
                      </a:r>
                      <a:endParaRPr lang="en-US" sz="1600" kern="1200" dirty="0">
                        <a:solidFill>
                          <a:schemeClr val="dk1"/>
                        </a:solidFill>
                        <a:effectLst/>
                        <a:latin typeface="+mn-lt"/>
                        <a:ea typeface="+mn-ea"/>
                        <a:cs typeface="B Nazanin" panose="00000400000000000000" pitchFamily="2" charset="-78"/>
                      </a:endParaRPr>
                    </a:p>
                  </a:txBody>
                  <a:tcPr/>
                </a:tc>
                <a:tc>
                  <a:txBody>
                    <a:bodyPr/>
                    <a:lstStyle/>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واکنش خود ایمنی</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اختلال قند خون</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مرحله قبل از علامت دار شدن</a:t>
                      </a:r>
                      <a:endParaRPr lang="en-US" sz="1600" kern="1200" dirty="0" smtClean="0">
                        <a:solidFill>
                          <a:schemeClr val="dk1"/>
                        </a:solidFill>
                        <a:effectLst/>
                        <a:latin typeface="+mn-lt"/>
                        <a:ea typeface="+mn-ea"/>
                        <a:cs typeface="B Nazanin" panose="00000400000000000000" pitchFamily="2" charset="-78"/>
                      </a:endParaRPr>
                    </a:p>
                  </a:txBody>
                  <a:tcPr/>
                </a:tc>
                <a:tc>
                  <a:txBody>
                    <a:bodyPr/>
                    <a:lstStyle/>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واکنش خود ایمنی</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طبیعی بودن قند خون</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مرحله قبل از علامت دار شدن</a:t>
                      </a:r>
                      <a:endParaRPr lang="en-US" sz="1600" kern="1200" dirty="0" smtClean="0">
                        <a:solidFill>
                          <a:schemeClr val="dk1"/>
                        </a:solidFill>
                        <a:effectLst/>
                        <a:latin typeface="+mn-lt"/>
                        <a:ea typeface="+mn-ea"/>
                        <a:cs typeface="B Nazanin" panose="000004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kern="1200" dirty="0" smtClean="0">
                          <a:solidFill>
                            <a:schemeClr val="dk1"/>
                          </a:solidFill>
                          <a:effectLst/>
                          <a:latin typeface="+mn-lt"/>
                          <a:ea typeface="+mn-ea"/>
                          <a:cs typeface="B Nazanin" panose="00000400000000000000" pitchFamily="2" charset="-78"/>
                        </a:rPr>
                        <a:t>مشخصه ها</a:t>
                      </a:r>
                      <a:endParaRPr lang="en-US" sz="2000" kern="1200" dirty="0" smtClean="0">
                        <a:solidFill>
                          <a:schemeClr val="dk1"/>
                        </a:solidFill>
                        <a:effectLst/>
                        <a:latin typeface="+mn-lt"/>
                        <a:ea typeface="+mn-ea"/>
                        <a:cs typeface="B Nazanin" panose="00000400000000000000" pitchFamily="2" charset="-78"/>
                      </a:endParaRPr>
                    </a:p>
                  </a:txBody>
                  <a:tcPr/>
                </a:tc>
                <a:extLst>
                  <a:ext uri="{0D108BD9-81ED-4DB2-BD59-A6C34878D82A}">
                    <a16:rowId xmlns="" xmlns:a16="http://schemas.microsoft.com/office/drawing/2014/main" val="10001"/>
                  </a:ext>
                </a:extLst>
              </a:tr>
              <a:tr h="1654839">
                <a:tc>
                  <a:txBody>
                    <a:bodyPr/>
                    <a:lstStyle/>
                    <a:p>
                      <a:pPr marL="225425" indent="-225425" algn="r" rtl="1">
                        <a:buFont typeface="Arial" panose="020B0604020202020204" pitchFamily="34" charset="0"/>
                        <a:buChar char="•"/>
                      </a:pPr>
                      <a:r>
                        <a:rPr lang="en-US" sz="1600" kern="1200" dirty="0" smtClean="0">
                          <a:solidFill>
                            <a:schemeClr val="dk1"/>
                          </a:solidFill>
                          <a:effectLst/>
                          <a:latin typeface="+mn-lt"/>
                          <a:ea typeface="+mn-ea"/>
                          <a:cs typeface="B Nazanin" panose="00000400000000000000" pitchFamily="2" charset="-78"/>
                        </a:rPr>
                        <a:t> </a:t>
                      </a:r>
                      <a:r>
                        <a:rPr lang="ar-SA" sz="1600" kern="1200" dirty="0" smtClean="0">
                          <a:solidFill>
                            <a:schemeClr val="dk1"/>
                          </a:solidFill>
                          <a:effectLst/>
                          <a:latin typeface="+mn-lt"/>
                          <a:ea typeface="+mn-ea"/>
                          <a:cs typeface="B Nazanin" panose="00000400000000000000" pitchFamily="2" charset="-78"/>
                        </a:rPr>
                        <a:t>علائم بالینی</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en-US" sz="1600" kern="1200" dirty="0" smtClean="0">
                          <a:solidFill>
                            <a:schemeClr val="dk1"/>
                          </a:solidFill>
                          <a:effectLst/>
                          <a:latin typeface="+mn-lt"/>
                          <a:ea typeface="+mn-ea"/>
                          <a:cs typeface="B Nazanin" panose="00000400000000000000" pitchFamily="2" charset="-78"/>
                        </a:rPr>
                        <a:t>  </a:t>
                      </a:r>
                      <a:r>
                        <a:rPr lang="ar-SA" sz="1600" kern="1200" dirty="0" smtClean="0">
                          <a:solidFill>
                            <a:schemeClr val="dk1"/>
                          </a:solidFill>
                          <a:effectLst/>
                          <a:latin typeface="+mn-lt"/>
                          <a:ea typeface="+mn-ea"/>
                          <a:cs typeface="B Nazanin" panose="00000400000000000000" pitchFamily="2" charset="-78"/>
                        </a:rPr>
                        <a:t>ابتلاء به دیابت  با معیارهای </a:t>
                      </a:r>
                      <a:r>
                        <a:rPr lang="fa-IR" sz="1600" kern="1200" dirty="0" smtClean="0">
                          <a:solidFill>
                            <a:schemeClr val="dk1"/>
                          </a:solidFill>
                          <a:effectLst/>
                          <a:latin typeface="+mn-lt"/>
                          <a:ea typeface="+mn-ea"/>
                          <a:cs typeface="B Nazanin" panose="00000400000000000000" pitchFamily="2" charset="-78"/>
                        </a:rPr>
                        <a:t>استاندارد</a:t>
                      </a:r>
                      <a:endParaRPr lang="en-US" sz="1600" kern="1200" dirty="0" smtClean="0">
                        <a:solidFill>
                          <a:schemeClr val="dk1"/>
                        </a:solidFill>
                        <a:effectLst/>
                        <a:latin typeface="+mn-lt"/>
                        <a:ea typeface="+mn-ea"/>
                        <a:cs typeface="B Nazanin" panose="00000400000000000000" pitchFamily="2" charset="-78"/>
                      </a:endParaRPr>
                    </a:p>
                    <a:p>
                      <a:pPr marL="342900" indent="-342900" algn="r" rtl="1">
                        <a:buFont typeface="Arial" panose="020B0604020202020204" pitchFamily="34" charset="0"/>
                        <a:buChar char="•"/>
                      </a:pPr>
                      <a:endParaRPr lang="en-US" sz="1600" dirty="0">
                        <a:cs typeface="B Nazanin" panose="00000400000000000000" pitchFamily="2" charset="-78"/>
                      </a:endParaRPr>
                    </a:p>
                  </a:txBody>
                  <a:tcPr/>
                </a:tc>
                <a:tc>
                  <a:txBody>
                    <a:bodyPr/>
                    <a:lstStyle/>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اتو آنتی بادی های متعدد</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اختلال قند خون شامل</a:t>
                      </a:r>
                      <a:r>
                        <a:rPr lang="en-US" sz="1600" kern="1200" dirty="0" smtClean="0">
                          <a:solidFill>
                            <a:schemeClr val="dk1"/>
                          </a:solidFill>
                          <a:effectLst/>
                          <a:latin typeface="+mn-lt"/>
                          <a:ea typeface="+mn-ea"/>
                          <a:cs typeface="B Nazanin" panose="00000400000000000000" pitchFamily="2" charset="-78"/>
                        </a:rPr>
                        <a:t> IFG </a:t>
                      </a:r>
                      <a:r>
                        <a:rPr lang="fa-IR" sz="1600" kern="1200" dirty="0" smtClean="0">
                          <a:solidFill>
                            <a:schemeClr val="dk1"/>
                          </a:solidFill>
                          <a:effectLst/>
                          <a:latin typeface="+mn-lt"/>
                          <a:ea typeface="+mn-ea"/>
                          <a:cs typeface="B Nazanin" panose="00000400000000000000" pitchFamily="2" charset="-78"/>
                        </a:rPr>
                        <a:t>و/</a:t>
                      </a:r>
                      <a:r>
                        <a:rPr lang="ar-SA" sz="1600" kern="1200" dirty="0" smtClean="0">
                          <a:solidFill>
                            <a:schemeClr val="dk1"/>
                          </a:solidFill>
                          <a:effectLst/>
                          <a:latin typeface="+mn-lt"/>
                          <a:ea typeface="+mn-ea"/>
                          <a:cs typeface="B Nazanin" panose="00000400000000000000" pitchFamily="2" charset="-78"/>
                        </a:rPr>
                        <a:t>یا</a:t>
                      </a:r>
                      <a:r>
                        <a:rPr lang="fa-IR" sz="1600" kern="1200" dirty="0" smtClean="0">
                          <a:solidFill>
                            <a:schemeClr val="dk1"/>
                          </a:solidFill>
                          <a:effectLst/>
                          <a:latin typeface="+mn-lt"/>
                          <a:ea typeface="+mn-ea"/>
                          <a:cs typeface="B Nazanin" panose="00000400000000000000" pitchFamily="2" charset="-78"/>
                        </a:rPr>
                        <a:t> </a:t>
                      </a:r>
                      <a:r>
                        <a:rPr lang="en-US" sz="1600" kern="1200" dirty="0" smtClean="0">
                          <a:solidFill>
                            <a:schemeClr val="dk1"/>
                          </a:solidFill>
                          <a:effectLst/>
                          <a:latin typeface="+mn-lt"/>
                          <a:ea typeface="+mn-ea"/>
                          <a:cs typeface="B Nazanin" panose="00000400000000000000" pitchFamily="2" charset="-78"/>
                        </a:rPr>
                        <a:t> IGT</a:t>
                      </a:r>
                    </a:p>
                    <a:p>
                      <a:pPr marL="225425" indent="-225425" algn="r" rtl="1">
                        <a:buFont typeface="Arial" panose="020B0604020202020204" pitchFamily="34" charset="0"/>
                        <a:buChar char="•"/>
                      </a:pPr>
                      <a:r>
                        <a:rPr lang="ar-SA" sz="1600" kern="1200" dirty="0" smtClean="0">
                          <a:solidFill>
                            <a:schemeClr val="dk1"/>
                          </a:solidFill>
                          <a:effectLst/>
                          <a:latin typeface="+mn-lt"/>
                          <a:ea typeface="+mn-ea"/>
                          <a:cs typeface="B Nazanin" panose="00000400000000000000" pitchFamily="2" charset="-78"/>
                        </a:rPr>
                        <a:t>قند خون ناشتای پلاسما </a:t>
                      </a:r>
                      <a:r>
                        <a:rPr lang="fa-IR" sz="1600" kern="1200" dirty="0" smtClean="0">
                          <a:solidFill>
                            <a:schemeClr val="dk1"/>
                          </a:solidFill>
                          <a:effectLst/>
                          <a:latin typeface="+mn-lt"/>
                          <a:ea typeface="+mn-ea"/>
                          <a:cs typeface="B Nazanin" panose="00000400000000000000" pitchFamily="2" charset="-78"/>
                        </a:rPr>
                        <a:t>۱۰۰</a:t>
                      </a:r>
                      <a:r>
                        <a:rPr lang="ar-SA" sz="1600" kern="1200" dirty="0" smtClean="0">
                          <a:solidFill>
                            <a:schemeClr val="dk1"/>
                          </a:solidFill>
                          <a:effectLst/>
                          <a:latin typeface="+mn-lt"/>
                          <a:ea typeface="+mn-ea"/>
                          <a:cs typeface="B Nazanin" panose="00000400000000000000" pitchFamily="2" charset="-78"/>
                        </a:rPr>
                        <a:t> تا </a:t>
                      </a:r>
                      <a:r>
                        <a:rPr lang="fa-IR" sz="1600" kern="1200" dirty="0" smtClean="0">
                          <a:solidFill>
                            <a:schemeClr val="dk1"/>
                          </a:solidFill>
                          <a:effectLst/>
                          <a:latin typeface="+mn-lt"/>
                          <a:ea typeface="+mn-ea"/>
                          <a:cs typeface="B Nazanin" panose="00000400000000000000" pitchFamily="2" charset="-78"/>
                        </a:rPr>
                        <a:t>۱۲۵ </a:t>
                      </a:r>
                      <a:r>
                        <a:rPr lang="en-US" sz="1400" kern="1200" dirty="0" smtClean="0">
                          <a:solidFill>
                            <a:schemeClr val="dk1"/>
                          </a:solidFill>
                          <a:effectLst/>
                          <a:latin typeface="+mn-lt"/>
                          <a:ea typeface="+mn-ea"/>
                          <a:cs typeface="B Nazanin" panose="00000400000000000000" pitchFamily="2" charset="-78"/>
                        </a:rPr>
                        <a:t>mg/</a:t>
                      </a:r>
                      <a:r>
                        <a:rPr lang="en-US" sz="1400" kern="1200" dirty="0" err="1" smtClean="0">
                          <a:solidFill>
                            <a:schemeClr val="dk1"/>
                          </a:solidFill>
                          <a:effectLst/>
                          <a:latin typeface="+mn-lt"/>
                          <a:ea typeface="+mn-ea"/>
                          <a:cs typeface="B Nazanin" panose="00000400000000000000" pitchFamily="2" charset="-78"/>
                        </a:rPr>
                        <a:t>dL</a:t>
                      </a:r>
                      <a:endParaRPr lang="en-US" sz="1600" kern="1200" dirty="0" smtClean="0">
                        <a:solidFill>
                          <a:schemeClr val="dk1"/>
                        </a:solidFill>
                        <a:effectLst/>
                        <a:latin typeface="+mn-lt"/>
                        <a:ea typeface="+mn-ea"/>
                        <a:cs typeface="B Nazanin" panose="00000400000000000000" pitchFamily="2" charset="-78"/>
                      </a:endParaRPr>
                    </a:p>
                    <a:p>
                      <a:pPr marL="225425" marR="0" indent="-2254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600" kern="1200" dirty="0" smtClean="0">
                          <a:solidFill>
                            <a:schemeClr val="dk1"/>
                          </a:solidFill>
                          <a:effectLst/>
                          <a:latin typeface="+mn-lt"/>
                          <a:ea typeface="+mn-ea"/>
                          <a:cs typeface="B Nazanin" panose="00000400000000000000" pitchFamily="2" charset="-78"/>
                        </a:rPr>
                        <a:t>قند دو ساعته بعد از مصرف گلوکز </a:t>
                      </a:r>
                      <a:r>
                        <a:rPr lang="fa-IR" sz="1600" kern="1200" dirty="0" smtClean="0">
                          <a:solidFill>
                            <a:schemeClr val="dk1"/>
                          </a:solidFill>
                          <a:effectLst/>
                          <a:latin typeface="+mn-lt"/>
                          <a:ea typeface="+mn-ea"/>
                          <a:cs typeface="B Nazanin" panose="00000400000000000000" pitchFamily="2" charset="-78"/>
                        </a:rPr>
                        <a:t>۱۴۰</a:t>
                      </a:r>
                      <a:r>
                        <a:rPr lang="ar-SA" sz="1600" kern="1200" dirty="0" smtClean="0">
                          <a:solidFill>
                            <a:schemeClr val="dk1"/>
                          </a:solidFill>
                          <a:effectLst/>
                          <a:latin typeface="+mn-lt"/>
                          <a:ea typeface="+mn-ea"/>
                          <a:cs typeface="B Nazanin" panose="00000400000000000000" pitchFamily="2" charset="-78"/>
                        </a:rPr>
                        <a:t> تا </a:t>
                      </a:r>
                      <a:r>
                        <a:rPr lang="fa-IR" sz="1600" kern="1200" dirty="0" smtClean="0">
                          <a:solidFill>
                            <a:schemeClr val="dk1"/>
                          </a:solidFill>
                          <a:effectLst/>
                          <a:latin typeface="+mn-lt"/>
                          <a:ea typeface="+mn-ea"/>
                          <a:cs typeface="B Nazanin" panose="00000400000000000000" pitchFamily="2" charset="-78"/>
                        </a:rPr>
                        <a:t>۱۹۹</a:t>
                      </a:r>
                      <a:r>
                        <a:rPr lang="en-US" sz="1600" kern="1200" dirty="0" smtClean="0">
                          <a:solidFill>
                            <a:schemeClr val="dk1"/>
                          </a:solidFill>
                          <a:effectLst/>
                          <a:latin typeface="+mn-lt"/>
                          <a:ea typeface="+mn-ea"/>
                          <a:cs typeface="B Nazanin" panose="00000400000000000000" pitchFamily="2" charset="-78"/>
                        </a:rPr>
                        <a:t> </a:t>
                      </a:r>
                      <a:r>
                        <a:rPr lang="en-US" sz="1400" kern="1200" dirty="0" smtClean="0">
                          <a:solidFill>
                            <a:schemeClr val="dk1"/>
                          </a:solidFill>
                          <a:effectLst/>
                          <a:latin typeface="+mn-lt"/>
                          <a:ea typeface="+mn-ea"/>
                          <a:cs typeface="B Nazanin" panose="00000400000000000000" pitchFamily="2" charset="-78"/>
                        </a:rPr>
                        <a:t>mg/</a:t>
                      </a:r>
                      <a:r>
                        <a:rPr lang="en-US" sz="1400" kern="1200" dirty="0" err="1" smtClean="0">
                          <a:solidFill>
                            <a:schemeClr val="dk1"/>
                          </a:solidFill>
                          <a:effectLst/>
                          <a:latin typeface="+mn-lt"/>
                          <a:ea typeface="+mn-ea"/>
                          <a:cs typeface="B Nazanin" panose="00000400000000000000" pitchFamily="2" charset="-78"/>
                        </a:rPr>
                        <a:t>dL</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en-US" sz="1400" kern="1200" dirty="0" smtClean="0">
                          <a:solidFill>
                            <a:schemeClr val="dk1"/>
                          </a:solidFill>
                          <a:effectLst/>
                          <a:latin typeface="+mn-lt"/>
                          <a:ea typeface="+mn-ea"/>
                          <a:cs typeface="B Nazanin" panose="00000400000000000000" pitchFamily="2" charset="-78"/>
                        </a:rPr>
                        <a:t>A1C</a:t>
                      </a:r>
                      <a:r>
                        <a:rPr lang="fa-IR" sz="1400" kern="1200" baseline="0" dirty="0" smtClean="0">
                          <a:solidFill>
                            <a:schemeClr val="dk1"/>
                          </a:solidFill>
                          <a:effectLst/>
                          <a:latin typeface="+mn-lt"/>
                          <a:ea typeface="+mn-ea"/>
                          <a:cs typeface="B Nazanin" panose="00000400000000000000" pitchFamily="2" charset="-78"/>
                        </a:rPr>
                        <a:t> </a:t>
                      </a:r>
                      <a:r>
                        <a:rPr lang="fa-IR" sz="1600" kern="1200" baseline="0" dirty="0" smtClean="0">
                          <a:solidFill>
                            <a:schemeClr val="dk1"/>
                          </a:solidFill>
                          <a:effectLst/>
                          <a:latin typeface="+mn-lt"/>
                          <a:ea typeface="+mn-ea"/>
                          <a:cs typeface="B Nazanin" panose="00000400000000000000" pitchFamily="2" charset="-78"/>
                        </a:rPr>
                        <a:t>5.7– 6.4% </a:t>
                      </a:r>
                      <a:r>
                        <a:rPr lang="ar-SA" sz="1600" kern="1200" dirty="0" smtClean="0">
                          <a:solidFill>
                            <a:schemeClr val="dk1"/>
                          </a:solidFill>
                          <a:effectLst/>
                          <a:latin typeface="+mn-lt"/>
                          <a:ea typeface="+mn-ea"/>
                          <a:cs typeface="B Nazanin" panose="00000400000000000000" pitchFamily="2" charset="-78"/>
                        </a:rPr>
                        <a:t>یا بیش از </a:t>
                      </a:r>
                      <a:r>
                        <a:rPr lang="fa-IR" sz="1600" kern="1200" dirty="0" smtClean="0">
                          <a:solidFill>
                            <a:schemeClr val="dk1"/>
                          </a:solidFill>
                          <a:effectLst/>
                          <a:latin typeface="+mn-lt"/>
                          <a:ea typeface="+mn-ea"/>
                          <a:cs typeface="B Nazanin" panose="00000400000000000000" pitchFamily="2" charset="-78"/>
                        </a:rPr>
                        <a:t>۱۰</a:t>
                      </a:r>
                      <a:r>
                        <a:rPr lang="ar-SA" sz="1600" kern="1200" dirty="0" smtClean="0">
                          <a:solidFill>
                            <a:schemeClr val="dk1"/>
                          </a:solidFill>
                          <a:effectLst/>
                          <a:latin typeface="+mn-lt"/>
                          <a:ea typeface="+mn-ea"/>
                          <a:cs typeface="B Nazanin" panose="00000400000000000000" pitchFamily="2" charset="-78"/>
                        </a:rPr>
                        <a:t> درصد افزایش در </a:t>
                      </a:r>
                      <a:r>
                        <a:rPr lang="en-US" sz="1400" kern="1200" dirty="0" smtClean="0">
                          <a:solidFill>
                            <a:schemeClr val="dk1"/>
                          </a:solidFill>
                          <a:effectLst/>
                          <a:latin typeface="+mn-lt"/>
                          <a:ea typeface="+mn-ea"/>
                          <a:cs typeface="B Nazanin" panose="00000400000000000000" pitchFamily="2" charset="-78"/>
                        </a:rPr>
                        <a:t>A1C</a:t>
                      </a:r>
                      <a:r>
                        <a:rPr lang="fa-IR" sz="1400" kern="1200" baseline="0" dirty="0" smtClean="0">
                          <a:solidFill>
                            <a:schemeClr val="dk1"/>
                          </a:solidFill>
                          <a:effectLst/>
                          <a:latin typeface="+mn-lt"/>
                          <a:ea typeface="+mn-ea"/>
                          <a:cs typeface="B Nazanin" panose="00000400000000000000" pitchFamily="2" charset="-78"/>
                        </a:rPr>
                        <a:t> </a:t>
                      </a:r>
                      <a:endParaRPr lang="en-US" sz="1600" dirty="0">
                        <a:cs typeface="B Nazanin" panose="00000400000000000000" pitchFamily="2" charset="-78"/>
                      </a:endParaRPr>
                    </a:p>
                  </a:txBody>
                  <a:tcPr/>
                </a:tc>
                <a:tc>
                  <a:txBody>
                    <a:bodyPr/>
                    <a:lstStyle/>
                    <a:p>
                      <a:pPr marL="225425" marR="0" indent="-2254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600" kern="1200" dirty="0" smtClean="0">
                          <a:solidFill>
                            <a:schemeClr val="dk1"/>
                          </a:solidFill>
                          <a:effectLst/>
                          <a:latin typeface="+mn-lt"/>
                          <a:ea typeface="+mn-ea"/>
                          <a:cs typeface="B Nazanin" panose="00000400000000000000" pitchFamily="2" charset="-78"/>
                        </a:rPr>
                        <a:t>اتو آنتی بادی های متعدد</a:t>
                      </a:r>
                      <a:endParaRPr lang="en-US" sz="1600" kern="1200" dirty="0" smtClean="0">
                        <a:solidFill>
                          <a:schemeClr val="dk1"/>
                        </a:solidFill>
                        <a:effectLst/>
                        <a:latin typeface="+mn-lt"/>
                        <a:ea typeface="+mn-ea"/>
                        <a:cs typeface="B Nazanin" panose="00000400000000000000" pitchFamily="2" charset="-78"/>
                      </a:endParaRPr>
                    </a:p>
                    <a:p>
                      <a:pPr marL="225425" indent="-225425" algn="r" rtl="1">
                        <a:buFont typeface="Arial" panose="020B0604020202020204" pitchFamily="34" charset="0"/>
                        <a:buChar char="•"/>
                      </a:pPr>
                      <a:r>
                        <a:rPr lang="en-US" sz="1400" dirty="0" smtClean="0">
                          <a:cs typeface="B Nazanin" panose="00000400000000000000" pitchFamily="2" charset="-78"/>
                        </a:rPr>
                        <a:t>No</a:t>
                      </a:r>
                      <a:r>
                        <a:rPr lang="en-US" sz="1400" baseline="0" dirty="0" smtClean="0">
                          <a:cs typeface="B Nazanin" panose="00000400000000000000" pitchFamily="2" charset="-78"/>
                        </a:rPr>
                        <a:t> IGT or IFG</a:t>
                      </a:r>
                      <a:endParaRPr lang="en-US" sz="1400" dirty="0">
                        <a:cs typeface="B Nazanin" panose="00000400000000000000" pitchFamily="2" charset="-78"/>
                      </a:endParaRPr>
                    </a:p>
                  </a:txBody>
                  <a:tcPr/>
                </a:tc>
                <a:tc>
                  <a:txBody>
                    <a:bodyPr/>
                    <a:lstStyle/>
                    <a:p>
                      <a:pPr algn="r" rtl="1"/>
                      <a:r>
                        <a:rPr lang="ar-SA" sz="2000" kern="1200" dirty="0" smtClean="0">
                          <a:solidFill>
                            <a:schemeClr val="dk1"/>
                          </a:solidFill>
                          <a:effectLst/>
                          <a:latin typeface="+mn-lt"/>
                          <a:ea typeface="+mn-ea"/>
                          <a:cs typeface="B Nazanin" panose="00000400000000000000" pitchFamily="2" charset="-78"/>
                        </a:rPr>
                        <a:t>معیارهای تشخیصی </a:t>
                      </a:r>
                      <a:endParaRPr lang="en-US" sz="2000" dirty="0">
                        <a:cs typeface="B Nazanin" panose="00000400000000000000" pitchFamily="2" charset="-78"/>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12010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fa-IR" dirty="0">
                <a:cs typeface="B Nazanin" panose="00000400000000000000" pitchFamily="2" charset="-78"/>
              </a:rPr>
              <a:t>اضطراب شدید ناشی از دیابت</a:t>
            </a:r>
            <a:endParaRPr lang="en-US" dirty="0">
              <a:cs typeface="B Nazanin" panose="00000400000000000000" pitchFamily="2" charset="-78"/>
            </a:endParaRPr>
          </a:p>
        </p:txBody>
      </p:sp>
      <p:sp>
        <p:nvSpPr>
          <p:cNvPr id="3" name="Rectangle 2"/>
          <p:cNvSpPr/>
          <p:nvPr/>
        </p:nvSpPr>
        <p:spPr>
          <a:xfrm>
            <a:off x="304800" y="740465"/>
            <a:ext cx="8339448" cy="4031873"/>
          </a:xfrm>
          <a:prstGeom prst="rect">
            <a:avLst/>
          </a:prstGeom>
        </p:spPr>
        <p:txBody>
          <a:bodyPr wrap="square">
            <a:spAutoFit/>
          </a:bodyPr>
          <a:lstStyle/>
          <a:p>
            <a:pPr marL="457200" indent="-457200" algn="r" rtl="1">
              <a:buFont typeface="Arial" panose="020B0604020202020204" pitchFamily="34" charset="0"/>
              <a:buChar char="•"/>
            </a:pP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بسیار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شایع است و ازسایر اختلالات سایکولوژی مجزا محسوب می شود</a:t>
            </a:r>
          </a:p>
          <a:p>
            <a:pPr marL="457200" indent="-457200" algn="r" rtl="1">
              <a:buFont typeface="Arial" panose="020B0604020202020204" pitchFamily="34" charset="0"/>
              <a:buChar char="•"/>
            </a:pP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واکنش‌های سایکولوژیک منفی مرتبط با فشارهای مدیریت یک بیماری مزمن</a:t>
            </a:r>
          </a:p>
          <a:p>
            <a:pPr algn="r" rtl="1"/>
            <a:r>
              <a:rPr lang="ar-SA" sz="3200" dirty="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توصیه ها:</a:t>
            </a:r>
          </a:p>
          <a:p>
            <a:pPr marL="457200" indent="-457200" algn="r" rtl="1">
              <a:buFont typeface="Arial" panose="020B0604020202020204" pitchFamily="34" charset="0"/>
              <a:buChar char="•"/>
            </a:pP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مبتلایان به دیابت را به طور روتین از نظر اضطراب شدید ناشی از دیابت پایش نمایید به ویژه وقتی که اهداف درمان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a:t>
            </a:r>
            <a:r>
              <a:rPr lang="fa-IR"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حقق </a:t>
            </a:r>
            <a:r>
              <a:rPr lang="ar-SA" sz="32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نیافته </a:t>
            </a:r>
            <a:r>
              <a:rPr lang="ar-SA" sz="32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 و/یا هنگام شروع عوارض دیابت</a:t>
            </a:r>
          </a:p>
        </p:txBody>
      </p:sp>
    </p:spTree>
    <p:extLst>
      <p:ext uri="{BB962C8B-B14F-4D97-AF65-F5344CB8AC3E}">
        <p14:creationId xmlns:p14="http://schemas.microsoft.com/office/powerpoint/2010/main" xmlns="" val="30600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rtl="1"/>
            <a:r>
              <a:rPr lang="fa-IR" dirty="0" smtClean="0">
                <a:cs typeface="B Nazanin" panose="00000400000000000000" pitchFamily="2" charset="-78"/>
              </a:rPr>
              <a:t>ا</a:t>
            </a:r>
            <a:r>
              <a:rPr lang="ar-SA" dirty="0" smtClean="0">
                <a:cs typeface="B Nazanin" panose="00000400000000000000" pitchFamily="2" charset="-78"/>
              </a:rPr>
              <a:t>رجاع </a:t>
            </a:r>
            <a:r>
              <a:rPr lang="ar-SA" dirty="0">
                <a:cs typeface="B Nazanin" panose="00000400000000000000" pitchFamily="2" charset="-78"/>
              </a:rPr>
              <a:t>ابرای مراقبت سایکولوژیک</a:t>
            </a:r>
            <a:endParaRPr lang="en-US" dirty="0">
              <a:cs typeface="B Nazanin" panose="00000400000000000000" pitchFamily="2" charset="-78"/>
            </a:endParaRPr>
          </a:p>
        </p:txBody>
      </p:sp>
      <p:sp>
        <p:nvSpPr>
          <p:cNvPr id="4" name="Rectangle 3"/>
          <p:cNvSpPr/>
          <p:nvPr/>
        </p:nvSpPr>
        <p:spPr>
          <a:xfrm>
            <a:off x="304800" y="742950"/>
            <a:ext cx="8534400" cy="400110"/>
          </a:xfrm>
          <a:prstGeom prst="rect">
            <a:avLst/>
          </a:prstGeom>
        </p:spPr>
        <p:txBody>
          <a:bodyPr wrap="square">
            <a:spAutoFit/>
          </a:bodyPr>
          <a:lstStyle/>
          <a:p>
            <a:pPr algn="r" rtl="1"/>
            <a:r>
              <a:rPr lang="ar-SA" sz="2000" b="1" dirty="0" smtClean="0">
                <a:solidFill>
                  <a:srgbClr val="FFCC00"/>
                </a:solidFill>
                <a:latin typeface="Times New Roman" panose="02020603050405020304" pitchFamily="18" charset="0"/>
                <a:ea typeface="Times New Roman" panose="02020603050405020304" pitchFamily="18" charset="0"/>
                <a:cs typeface="B Nazanin" panose="00000400000000000000" pitchFamily="2" charset="-78"/>
              </a:rPr>
              <a:t>وضعیت هایی که ارجاع فرد مبتلا به دیابت به مراقب سلامت روانی جهت ارزیابی و درمان لازم است</a:t>
            </a:r>
            <a:endParaRPr lang="en-US" b="1" dirty="0">
              <a:solidFill>
                <a:srgbClr val="FFCC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52400" y="1235931"/>
            <a:ext cx="8686800" cy="3477875"/>
          </a:xfrm>
          <a:prstGeom prst="rect">
            <a:avLst/>
          </a:prstGeom>
        </p:spPr>
        <p:txBody>
          <a:bodyPr wrap="square">
            <a:spAutoFit/>
          </a:bodyPr>
          <a:lstStyle/>
          <a:p>
            <a:pPr marL="166688" indent="-166688" algn="r" rtl="1">
              <a:buFont typeface="Arial" panose="020B0604020202020204" pitchFamily="34" charset="0"/>
              <a:buChar char="•"/>
            </a:pPr>
            <a:r>
              <a:rPr lang="en-US"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فرد مبتلا به دیابت پس از دریافت آموزش های دیابتی مراقبت از خود همچنان مختل است</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اگرفرد با استفاده ازابزار غربالگری معتبراز نظر علائم افسردگی تست غربالگری مثبت دارد</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 فرد علائم اختلال خوردن دارند یا شک به اختلال خوردن وجود دارد</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اگرقطع عمدی انسولین یا دارو به منظورکاهش وزن تشخیص داده شود</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 فرد غربالگری مثبت</a:t>
            </a:r>
            <a:r>
              <a:rPr lang="ar-SA" sz="20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از نظر اضطراب یا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ترس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از هایپو گلایسمی دارد</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 شک به بیماری جدی روانی وجود دارد</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جوانان و خانواده‌های دارای مشکلات رفتاری خود مراقبتی</a:t>
            </a:r>
            <a:r>
              <a:rPr lang="en-US"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بستری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های مکرر به دلیل کتواسیدوز دیابتی یا</a:t>
            </a:r>
            <a:r>
              <a:rPr lang="ar-SA" sz="20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اضطراب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شدید</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اگر فرد غربالگری مثبت از نظر اختلالات شناختی دارد</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رد کردن یا اختلال توانایی انجام رفتارهای خودمراقبتی دیابت</a:t>
            </a:r>
            <a:endParaRPr lang="en-US" dirty="0">
              <a:solidFill>
                <a:schemeClr val="bg1"/>
              </a:solidFill>
              <a:latin typeface="Times New Roman" panose="02020603050405020304" pitchFamily="18" charset="0"/>
              <a:ea typeface="Times New Roman" panose="02020603050405020304" pitchFamily="18" charset="0"/>
            </a:endParaRPr>
          </a:p>
          <a:p>
            <a:pPr marL="166688" indent="-166688" algn="r" rtl="1">
              <a:buFont typeface="Arial" panose="020B0604020202020204" pitchFamily="34" charset="0"/>
              <a:buChar char="•"/>
            </a:pP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قبل از انجام جراحی </a:t>
            </a:r>
            <a:r>
              <a:rPr lang="en-US"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Bariatric</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یا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متابولیک </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و </a:t>
            </a:r>
            <a:r>
              <a:rPr lang="ar-SA"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بعد </a:t>
            </a:r>
            <a:r>
              <a:rPr lang="ar-SA" sz="20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از جراحی اگر ارزیابی نشان از نیاز به حمایت تطبیقی </a:t>
            </a:r>
            <a:r>
              <a:rPr lang="fa-IR" sz="20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دارد</a:t>
            </a:r>
            <a:endParaRPr lang="en-US"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4870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txBox="1">
            <a:spLocks/>
          </p:cNvSpPr>
          <p:nvPr/>
        </p:nvSpPr>
        <p:spPr bwMode="auto">
          <a:xfrm>
            <a:off x="1524000" y="895350"/>
            <a:ext cx="5715000" cy="1021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fa-IR" sz="6600" dirty="0">
                <a:solidFill>
                  <a:schemeClr val="accent6"/>
                </a:solidFill>
                <a:latin typeface="Helvetica" panose="020B0604020202020204" pitchFamily="34" charset="0"/>
                <a:cs typeface="B Nazanin" panose="00000400000000000000" pitchFamily="2" charset="-78"/>
              </a:rPr>
              <a:t>پیشگیری </a:t>
            </a:r>
            <a:r>
              <a:rPr lang="fa-IR" sz="6600" dirty="0" smtClean="0">
                <a:solidFill>
                  <a:schemeClr val="accent6"/>
                </a:solidFill>
                <a:latin typeface="Helvetica" panose="020B0604020202020204" pitchFamily="34" charset="0"/>
                <a:cs typeface="B Nazanin" panose="00000400000000000000" pitchFamily="2" charset="-78"/>
              </a:rPr>
              <a:t>یا</a:t>
            </a:r>
          </a:p>
          <a:p>
            <a:pPr marL="0" indent="0" algn="ctr" eaLnBrk="0" hangingPunct="0"/>
            <a:r>
              <a:rPr lang="fa-IR" sz="6600" dirty="0" smtClean="0">
                <a:solidFill>
                  <a:schemeClr val="accent6"/>
                </a:solidFill>
                <a:latin typeface="Helvetica" panose="020B0604020202020204" pitchFamily="34" charset="0"/>
                <a:cs typeface="B Nazanin" panose="00000400000000000000" pitchFamily="2" charset="-78"/>
              </a:rPr>
              <a:t> به تاخیرانداختن </a:t>
            </a:r>
            <a:r>
              <a:rPr lang="fa-IR" sz="6600" dirty="0">
                <a:solidFill>
                  <a:schemeClr val="accent6"/>
                </a:solidFill>
                <a:latin typeface="Helvetica" panose="020B0604020202020204" pitchFamily="34" charset="0"/>
                <a:cs typeface="B Nazanin" panose="00000400000000000000" pitchFamily="2" charset="-78"/>
              </a:rPr>
              <a:t>دیابت نوع ۲ </a:t>
            </a:r>
            <a:endParaRPr lang="en-US" sz="6600" dirty="0">
              <a:solidFill>
                <a:schemeClr val="accent6"/>
              </a:solidFill>
              <a:latin typeface="Helvetica" panose="020B0604020202020204" pitchFamily="34" charset="0"/>
              <a:cs typeface="B Nazanin" panose="00000400000000000000" pitchFamily="2" charset="-78"/>
            </a:endParaRPr>
          </a:p>
        </p:txBody>
      </p:sp>
    </p:spTree>
    <p:extLst>
      <p:ext uri="{BB962C8B-B14F-4D97-AF65-F5344CB8AC3E}">
        <p14:creationId xmlns:p14="http://schemas.microsoft.com/office/powerpoint/2010/main" xmlns="" val="845567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2"/>
          <p:cNvSpPr>
            <a:spLocks noGrp="1"/>
          </p:cNvSpPr>
          <p:nvPr>
            <p:ph type="title"/>
          </p:nvPr>
        </p:nvSpPr>
        <p:spPr/>
        <p:txBody>
          <a:bodyPr>
            <a:noAutofit/>
          </a:bodyPr>
          <a:lstStyle/>
          <a:p>
            <a:r>
              <a:rPr lang="fa-IR" dirty="0">
                <a:cs typeface="B Nazanin" panose="00000400000000000000" pitchFamily="2" charset="-78"/>
              </a:rPr>
              <a:t>پیشگیری </a:t>
            </a:r>
            <a:r>
              <a:rPr lang="fa-IR" dirty="0" smtClean="0">
                <a:cs typeface="B Nazanin" panose="00000400000000000000" pitchFamily="2" charset="-78"/>
              </a:rPr>
              <a:t>یا </a:t>
            </a:r>
            <a:r>
              <a:rPr lang="fa-IR" dirty="0">
                <a:cs typeface="B Nazanin" panose="00000400000000000000" pitchFamily="2" charset="-78"/>
              </a:rPr>
              <a:t>به تاخیرانداختن دیابت نوع ۲ :توصیه ها</a:t>
            </a:r>
          </a:p>
        </p:txBody>
      </p:sp>
      <p:sp>
        <p:nvSpPr>
          <p:cNvPr id="89090" name="Content Placeholder 2"/>
          <p:cNvSpPr>
            <a:spLocks noGrp="1"/>
          </p:cNvSpPr>
          <p:nvPr>
            <p:ph idx="1"/>
          </p:nvPr>
        </p:nvSpPr>
        <p:spPr>
          <a:xfrm>
            <a:off x="457200" y="1029476"/>
            <a:ext cx="8229600" cy="3829050"/>
          </a:xfrm>
        </p:spPr>
        <p:txBody>
          <a:bodyPr>
            <a:normAutofit/>
          </a:bodyPr>
          <a:lstStyle/>
          <a:p>
            <a:pPr algn="r" rtl="1">
              <a:spcBef>
                <a:spcPts val="1200"/>
              </a:spcBef>
              <a:buClr>
                <a:schemeClr val="bg1"/>
              </a:buClr>
            </a:pPr>
            <a:r>
              <a:rPr lang="fa-IR" dirty="0">
                <a:cs typeface="B Nazanin" panose="00000400000000000000" pitchFamily="2" charset="-78"/>
              </a:rPr>
              <a:t>حداقل پایش سالیانه پیشرفت به سمت دیابت در افراد  پره دیابت پیشنهاد می </a:t>
            </a:r>
            <a:r>
              <a:rPr lang="fa-IR" dirty="0" smtClean="0">
                <a:cs typeface="B Nazanin" panose="00000400000000000000" pitchFamily="2" charset="-78"/>
              </a:rPr>
              <a:t>شود. </a:t>
            </a:r>
            <a:r>
              <a:rPr lang="en-US" sz="2400" dirty="0" smtClean="0">
                <a:solidFill>
                  <a:schemeClr val="accent6"/>
                </a:solidFill>
                <a:cs typeface="B Nazanin" panose="00000400000000000000" pitchFamily="2" charset="-78"/>
              </a:rPr>
              <a:t>E</a:t>
            </a:r>
            <a:endParaRPr lang="en-US" dirty="0">
              <a:cs typeface="B Nazanin" panose="00000400000000000000" pitchFamily="2" charset="-78"/>
            </a:endParaRPr>
          </a:p>
          <a:p>
            <a:pPr algn="r" rtl="1">
              <a:spcBef>
                <a:spcPts val="1200"/>
              </a:spcBef>
              <a:buClr>
                <a:schemeClr val="bg1"/>
              </a:buClr>
            </a:pPr>
            <a:r>
              <a:rPr lang="fa-IR" dirty="0">
                <a:cs typeface="B Nazanin" panose="00000400000000000000" pitchFamily="2" charset="-78"/>
              </a:rPr>
              <a:t>افراد دارای پره دیابت باید جهت برنامه مداخله سبک زندگی شدید ارجاع شوند به منظور:</a:t>
            </a:r>
          </a:p>
          <a:p>
            <a:pPr lvl="1" algn="r" rtl="1">
              <a:spcBef>
                <a:spcPts val="1200"/>
              </a:spcBef>
              <a:buClr>
                <a:schemeClr val="bg1"/>
              </a:buClr>
            </a:pPr>
            <a:r>
              <a:rPr lang="fa-IR" dirty="0">
                <a:cs typeface="B Nazanin" panose="00000400000000000000" pitchFamily="2" charset="-78"/>
              </a:rPr>
              <a:t>کاهش ۷ درصدی وزن اولیه و نگهداری آن</a:t>
            </a:r>
          </a:p>
          <a:p>
            <a:pPr lvl="1" algn="r" rtl="1">
              <a:spcBef>
                <a:spcPts val="1200"/>
              </a:spcBef>
              <a:buClr>
                <a:schemeClr val="bg1"/>
              </a:buClr>
            </a:pPr>
            <a:r>
              <a:rPr lang="fa-IR" dirty="0">
                <a:cs typeface="B Nazanin" panose="00000400000000000000" pitchFamily="2" charset="-78"/>
              </a:rPr>
              <a:t>افزایش فعالیت بدنی با شدت متوسط به حداقل ۱۵۰ دقیقه در هفته مانند راه رفتن </a:t>
            </a:r>
            <a:r>
              <a:rPr lang="fa-IR" dirty="0" smtClean="0">
                <a:cs typeface="B Nazanin" panose="00000400000000000000" pitchFamily="2" charset="-78"/>
              </a:rPr>
              <a:t>سریع. </a:t>
            </a:r>
            <a:r>
              <a:rPr lang="en-US" dirty="0" smtClean="0">
                <a:solidFill>
                  <a:schemeClr val="accent6"/>
                </a:solidFill>
                <a:cs typeface="B Nazanin" panose="00000400000000000000" pitchFamily="2" charset="-78"/>
              </a:rPr>
              <a:t>A</a:t>
            </a:r>
            <a:endParaRPr lang="en-US" dirty="0">
              <a:solidFill>
                <a:schemeClr val="accent6"/>
              </a:solidFill>
              <a:cs typeface="B Nazanin" panose="00000400000000000000" pitchFamily="2" charset="-78"/>
            </a:endParaRPr>
          </a:p>
          <a:p>
            <a:pPr algn="r" rtl="1" eaLnBrk="1" hangingPunct="1">
              <a:spcBef>
                <a:spcPts val="1200"/>
              </a:spcBef>
              <a:buClr>
                <a:srgbClr val="FFD937"/>
              </a:buClr>
            </a:pPr>
            <a:endParaRPr lang="en-US" dirty="0">
              <a:solidFill>
                <a:srgbClr val="FBE905"/>
              </a:solidFill>
              <a:cs typeface="B Nazanin" panose="00000400000000000000" pitchFamily="2" charset="-78"/>
            </a:endParaRPr>
          </a:p>
        </p:txBody>
      </p:sp>
    </p:spTree>
    <p:extLst>
      <p:ext uri="{BB962C8B-B14F-4D97-AF65-F5344CB8AC3E}">
        <p14:creationId xmlns:p14="http://schemas.microsoft.com/office/powerpoint/2010/main" xmlns="" val="21296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fade">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0">
                                            <p:txEl>
                                              <p:pRg st="1" end="1"/>
                                            </p:txEl>
                                          </p:spTgt>
                                        </p:tgtEl>
                                        <p:attrNameLst>
                                          <p:attrName>style.visibility</p:attrName>
                                        </p:attrNameLst>
                                      </p:cBhvr>
                                      <p:to>
                                        <p:strVal val="visible"/>
                                      </p:to>
                                    </p:set>
                                    <p:animEffect transition="in" filter="fade">
                                      <p:cBhvr>
                                        <p:cTn id="12" dur="500"/>
                                        <p:tgtEl>
                                          <p:spTgt spid="8909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9090">
                                            <p:txEl>
                                              <p:pRg st="2" end="2"/>
                                            </p:txEl>
                                          </p:spTgt>
                                        </p:tgtEl>
                                        <p:attrNameLst>
                                          <p:attrName>style.visibility</p:attrName>
                                        </p:attrNameLst>
                                      </p:cBhvr>
                                      <p:to>
                                        <p:strVal val="visible"/>
                                      </p:to>
                                    </p:set>
                                    <p:animEffect transition="in" filter="fade">
                                      <p:cBhvr>
                                        <p:cTn id="15" dur="500"/>
                                        <p:tgtEl>
                                          <p:spTgt spid="8909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9090">
                                            <p:txEl>
                                              <p:pRg st="3" end="3"/>
                                            </p:txEl>
                                          </p:spTgt>
                                        </p:tgtEl>
                                        <p:attrNameLst>
                                          <p:attrName>style.visibility</p:attrName>
                                        </p:attrNameLst>
                                      </p:cBhvr>
                                      <p:to>
                                        <p:strVal val="visible"/>
                                      </p:to>
                                    </p:set>
                                    <p:animEffect transition="in" filter="fade">
                                      <p:cBhvr>
                                        <p:cTn id="18" dur="500"/>
                                        <p:tgtEl>
                                          <p:spTgt spid="890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533400" y="1276350"/>
            <a:ext cx="8229600" cy="1747959"/>
          </a:xfrm>
        </p:spPr>
        <p:txBody>
          <a:bodyPr>
            <a:normAutofit/>
          </a:bodyPr>
          <a:lstStyle/>
          <a:p>
            <a:pPr algn="r" rtl="1">
              <a:spcBef>
                <a:spcPts val="1200"/>
              </a:spcBef>
              <a:buClr>
                <a:schemeClr val="bg1"/>
              </a:buClr>
            </a:pPr>
            <a:r>
              <a:rPr lang="fa-IR" dirty="0">
                <a:cs typeface="B Nazanin" panose="00000400000000000000" pitchFamily="2" charset="-78"/>
              </a:rPr>
              <a:t>استفاده از شبکه های اجتماعی, آموزش از راه دور  و نرم افزارهای موبایل برای شرکت در گروه های هم افزایی می تواند عامل مفیدی در سبک زندگی پیشگیرانه </a:t>
            </a:r>
            <a:r>
              <a:rPr lang="fa-IR" dirty="0" smtClean="0">
                <a:cs typeface="B Nazanin" panose="00000400000000000000" pitchFamily="2" charset="-78"/>
              </a:rPr>
              <a:t>باشد. </a:t>
            </a:r>
            <a:r>
              <a:rPr lang="en-US" sz="2400" dirty="0" smtClean="0">
                <a:solidFill>
                  <a:schemeClr val="accent6"/>
                </a:solidFill>
              </a:rPr>
              <a:t>B</a:t>
            </a:r>
            <a:r>
              <a:rPr lang="fa-IR" sz="2400" dirty="0" smtClean="0">
                <a:solidFill>
                  <a:schemeClr val="accent6"/>
                </a:solidFill>
              </a:rPr>
              <a:t> </a:t>
            </a:r>
            <a:endParaRPr lang="en-US" dirty="0"/>
          </a:p>
        </p:txBody>
      </p:sp>
      <p:sp>
        <p:nvSpPr>
          <p:cNvPr id="7" name="Title 2"/>
          <p:cNvSpPr>
            <a:spLocks noGrp="1"/>
          </p:cNvSpPr>
          <p:nvPr>
            <p:ph type="title"/>
          </p:nvPr>
        </p:nvSpPr>
        <p:spPr>
          <a:xfrm>
            <a:off x="0" y="-114300"/>
            <a:ext cx="9144000" cy="857250"/>
          </a:xfrm>
        </p:spPr>
        <p:txBody>
          <a:bodyPr>
            <a:noAutofit/>
          </a:bodyPr>
          <a:lstStyle/>
          <a:p>
            <a:r>
              <a:rPr lang="fa-IR" dirty="0">
                <a:cs typeface="B Nazanin" panose="00000400000000000000" pitchFamily="2" charset="-78"/>
              </a:rPr>
              <a:t>پیشگیری </a:t>
            </a:r>
            <a:r>
              <a:rPr lang="fa-IR" dirty="0" smtClean="0">
                <a:cs typeface="B Nazanin" panose="00000400000000000000" pitchFamily="2" charset="-78"/>
              </a:rPr>
              <a:t>یا </a:t>
            </a:r>
            <a:r>
              <a:rPr lang="fa-IR" dirty="0">
                <a:cs typeface="B Nazanin" panose="00000400000000000000" pitchFamily="2" charset="-78"/>
              </a:rPr>
              <a:t>به تاخیرانداختن دیابت نوع ۲ :توصیه ها</a:t>
            </a:r>
          </a:p>
        </p:txBody>
      </p:sp>
    </p:spTree>
    <p:extLst>
      <p:ext uri="{BB962C8B-B14F-4D97-AF65-F5344CB8AC3E}">
        <p14:creationId xmlns:p14="http://schemas.microsoft.com/office/powerpoint/2010/main" xmlns="" val="12170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fade">
                                      <p:cBhvr>
                                        <p:cTn id="7" dur="500"/>
                                        <p:tgtEl>
                                          <p:spTgt spid="890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2"/>
          <p:cNvSpPr>
            <a:spLocks noGrp="1"/>
          </p:cNvSpPr>
          <p:nvPr>
            <p:ph type="title"/>
          </p:nvPr>
        </p:nvSpPr>
        <p:spPr/>
        <p:txBody>
          <a:bodyPr>
            <a:normAutofit/>
          </a:bodyPr>
          <a:lstStyle/>
          <a:p>
            <a:r>
              <a:rPr lang="fa-IR" dirty="0" smtClean="0">
                <a:cs typeface="B Nazanin" panose="00000400000000000000" pitchFamily="2" charset="-78"/>
              </a:rPr>
              <a:t>مداخله های دارویی در </a:t>
            </a:r>
            <a:r>
              <a:rPr lang="fa-IR" dirty="0">
                <a:cs typeface="B Nazanin" panose="00000400000000000000" pitchFamily="2" charset="-78"/>
              </a:rPr>
              <a:t>پره </a:t>
            </a:r>
            <a:r>
              <a:rPr lang="fa-IR" dirty="0" smtClean="0">
                <a:cs typeface="B Nazanin" panose="00000400000000000000" pitchFamily="2" charset="-78"/>
              </a:rPr>
              <a:t>دیابت: </a:t>
            </a:r>
            <a:r>
              <a:rPr lang="ar-SA" dirty="0">
                <a:cs typeface="B Nazanin" panose="00000400000000000000" pitchFamily="2" charset="-78"/>
              </a:rPr>
              <a:t>توصیه ها</a:t>
            </a:r>
            <a:r>
              <a:rPr lang="fa-IR" dirty="0" smtClean="0">
                <a:cs typeface="B Nazanin" panose="00000400000000000000" pitchFamily="2" charset="-78"/>
              </a:rPr>
              <a:t> </a:t>
            </a:r>
            <a:endParaRPr lang="en-US" dirty="0">
              <a:cs typeface="B Nazanin" panose="00000400000000000000" pitchFamily="2" charset="-78"/>
            </a:endParaRPr>
          </a:p>
        </p:txBody>
      </p:sp>
      <p:sp>
        <p:nvSpPr>
          <p:cNvPr id="90114" name="Content Placeholder 3"/>
          <p:cNvSpPr>
            <a:spLocks noGrp="1"/>
          </p:cNvSpPr>
          <p:nvPr>
            <p:ph idx="1"/>
          </p:nvPr>
        </p:nvSpPr>
        <p:spPr/>
        <p:txBody>
          <a:bodyPr>
            <a:normAutofit lnSpcReduction="10000"/>
          </a:bodyPr>
          <a:lstStyle/>
          <a:p>
            <a:pPr algn="r" rtl="1"/>
            <a:r>
              <a:rPr lang="fa-IR" dirty="0">
                <a:cs typeface="B Nazanin" panose="00000400000000000000" pitchFamily="2" charset="-78"/>
              </a:rPr>
              <a:t>درمان با  </a:t>
            </a:r>
            <a:r>
              <a:rPr lang="fa-IR" b="1" dirty="0">
                <a:solidFill>
                  <a:srgbClr val="FFFF00"/>
                </a:solidFill>
                <a:cs typeface="B Nazanin" panose="00000400000000000000" pitchFamily="2" charset="-78"/>
              </a:rPr>
              <a:t>متفورمین</a:t>
            </a:r>
            <a:r>
              <a:rPr lang="fa-IR" dirty="0">
                <a:cs typeface="B Nazanin" panose="00000400000000000000" pitchFamily="2" charset="-78"/>
              </a:rPr>
              <a:t> برای پیشگیری از دیابت نوع ۲ باید در نظر گرفته شود در افراد دارای پره دیابت به </a:t>
            </a:r>
            <a:r>
              <a:rPr lang="fa-IR" dirty="0" smtClean="0">
                <a:cs typeface="B Nazanin" panose="00000400000000000000" pitchFamily="2" charset="-78"/>
              </a:rPr>
              <a:t>ویژه برای:</a:t>
            </a:r>
          </a:p>
          <a:p>
            <a:pPr lvl="1" algn="r" rtl="1"/>
            <a:r>
              <a:rPr lang="fa-IR" dirty="0" smtClean="0">
                <a:cs typeface="B Nazanin" panose="00000400000000000000" pitchFamily="2" charset="-78"/>
              </a:rPr>
              <a:t> </a:t>
            </a:r>
            <a:r>
              <a:rPr lang="fa-IR" dirty="0">
                <a:cs typeface="B Nazanin" panose="00000400000000000000" pitchFamily="2" charset="-78"/>
              </a:rPr>
              <a:t>افراد دارای </a:t>
            </a:r>
            <a:r>
              <a:rPr lang="en-US" sz="2000" dirty="0">
                <a:cs typeface="B Nazanin" panose="00000400000000000000" pitchFamily="2" charset="-78"/>
              </a:rPr>
              <a:t>BMI </a:t>
            </a:r>
            <a:r>
              <a:rPr lang="fa-IR" sz="2000" dirty="0" smtClean="0">
                <a:cs typeface="B Nazanin" panose="00000400000000000000" pitchFamily="2" charset="-78"/>
              </a:rPr>
              <a:t> </a:t>
            </a:r>
            <a:r>
              <a:rPr lang="fa-IR" dirty="0" smtClean="0">
                <a:cs typeface="B Nazanin" panose="00000400000000000000" pitchFamily="2" charset="-78"/>
              </a:rPr>
              <a:t>مساوی </a:t>
            </a:r>
            <a:r>
              <a:rPr lang="fa-IR" dirty="0">
                <a:cs typeface="B Nazanin" panose="00000400000000000000" pitchFamily="2" charset="-78"/>
              </a:rPr>
              <a:t>یا بیشتر از </a:t>
            </a:r>
            <a:r>
              <a:rPr lang="fa-IR" dirty="0" smtClean="0">
                <a:cs typeface="B Nazanin" panose="00000400000000000000" pitchFamily="2" charset="-78"/>
              </a:rPr>
              <a:t>۳۵</a:t>
            </a:r>
          </a:p>
          <a:p>
            <a:pPr lvl="1" algn="r" rtl="1"/>
            <a:r>
              <a:rPr lang="fa-IR" dirty="0" smtClean="0">
                <a:cs typeface="B Nazanin" panose="00000400000000000000" pitchFamily="2" charset="-78"/>
              </a:rPr>
              <a:t> </a:t>
            </a:r>
            <a:r>
              <a:rPr lang="fa-IR" dirty="0">
                <a:cs typeface="B Nazanin" panose="00000400000000000000" pitchFamily="2" charset="-78"/>
              </a:rPr>
              <a:t>افراد زیر ۶۰ سال </a:t>
            </a:r>
            <a:endParaRPr lang="fa-IR" dirty="0" smtClean="0">
              <a:cs typeface="B Nazanin" panose="00000400000000000000" pitchFamily="2" charset="-78"/>
            </a:endParaRPr>
          </a:p>
          <a:p>
            <a:pPr lvl="1" algn="r" rtl="1"/>
            <a:r>
              <a:rPr lang="fa-IR" dirty="0" smtClean="0">
                <a:cs typeface="B Nazanin" panose="00000400000000000000" pitchFamily="2" charset="-78"/>
              </a:rPr>
              <a:t> </a:t>
            </a:r>
            <a:r>
              <a:rPr lang="fa-IR" dirty="0">
                <a:cs typeface="B Nazanin" panose="00000400000000000000" pitchFamily="2" charset="-78"/>
              </a:rPr>
              <a:t>زنان دارای سابقه ابتلا به دیابت </a:t>
            </a:r>
            <a:r>
              <a:rPr lang="fa-IR" dirty="0" smtClean="0">
                <a:cs typeface="B Nazanin" panose="00000400000000000000" pitchFamily="2" charset="-78"/>
              </a:rPr>
              <a:t>بارداری. </a:t>
            </a:r>
            <a:r>
              <a:rPr lang="en-US" dirty="0" smtClean="0">
                <a:cs typeface="B Nazanin" panose="00000400000000000000" pitchFamily="2" charset="-78"/>
              </a:rPr>
              <a:t> </a:t>
            </a:r>
            <a:r>
              <a:rPr lang="en-US" sz="2600" dirty="0" smtClean="0">
                <a:solidFill>
                  <a:srgbClr val="F79646"/>
                </a:solidFill>
                <a:cs typeface="B Nazanin" panose="00000400000000000000" pitchFamily="2" charset="-78"/>
              </a:rPr>
              <a:t>A</a:t>
            </a:r>
            <a:endParaRPr lang="fa-IR" sz="2600" dirty="0" smtClean="0">
              <a:solidFill>
                <a:srgbClr val="F79646"/>
              </a:solidFill>
              <a:cs typeface="B Nazanin" panose="00000400000000000000" pitchFamily="2" charset="-78"/>
            </a:endParaRPr>
          </a:p>
          <a:p>
            <a:pPr algn="r" rtl="1"/>
            <a:r>
              <a:rPr lang="ar-SA" dirty="0" smtClean="0">
                <a:cs typeface="B Nazanin" panose="00000400000000000000" pitchFamily="2" charset="-78"/>
              </a:rPr>
              <a:t>استفاده </a:t>
            </a:r>
            <a:r>
              <a:rPr lang="ar-SA" dirty="0">
                <a:cs typeface="B Nazanin" panose="00000400000000000000" pitchFamily="2" charset="-78"/>
              </a:rPr>
              <a:t>طولانی مدت از متفورمین می تواند با کمبود ویتامین </a:t>
            </a:r>
            <a:r>
              <a:rPr lang="en-US" sz="2000" dirty="0">
                <a:cs typeface="B Nazanin" panose="00000400000000000000" pitchFamily="2" charset="-78"/>
              </a:rPr>
              <a:t>B12  </a:t>
            </a:r>
            <a:r>
              <a:rPr lang="ar-SA" dirty="0">
                <a:cs typeface="B Nazanin" panose="00000400000000000000" pitchFamily="2" charset="-78"/>
              </a:rPr>
              <a:t>همراه باشد و در این بیماران اندازه گیری دوره ای سطح ویتامین </a:t>
            </a:r>
            <a:r>
              <a:rPr lang="en-US" sz="2000" dirty="0">
                <a:cs typeface="B Nazanin" panose="00000400000000000000" pitchFamily="2" charset="-78"/>
              </a:rPr>
              <a:t>B12 </a:t>
            </a:r>
            <a:r>
              <a:rPr lang="ar-SA" dirty="0">
                <a:cs typeface="B Nazanin" panose="00000400000000000000" pitchFamily="2" charset="-78"/>
              </a:rPr>
              <a:t>باید مد نظر قرار گیرد به ویژه در افراد مبتلا به کم خونی یا نوروپاتی </a:t>
            </a:r>
            <a:r>
              <a:rPr lang="ar-SA" dirty="0" smtClean="0">
                <a:cs typeface="B Nazanin" panose="00000400000000000000" pitchFamily="2" charset="-78"/>
              </a:rPr>
              <a:t>محیطی</a:t>
            </a:r>
            <a:r>
              <a:rPr lang="fa-IR" dirty="0" smtClean="0">
                <a:cs typeface="B Nazanin" panose="00000400000000000000" pitchFamily="2" charset="-78"/>
              </a:rPr>
              <a:t>. </a:t>
            </a:r>
            <a:r>
              <a:rPr lang="en-US" sz="2400" dirty="0" smtClean="0">
                <a:solidFill>
                  <a:srgbClr val="F79646"/>
                </a:solidFill>
                <a:cs typeface="B Nazanin" panose="00000400000000000000" pitchFamily="2" charset="-78"/>
              </a:rPr>
              <a:t>B</a:t>
            </a:r>
            <a:endParaRPr lang="en-US" sz="2400" dirty="0">
              <a:solidFill>
                <a:srgbClr val="F79646"/>
              </a:solidFill>
              <a:cs typeface="B Nazanin" panose="00000400000000000000" pitchFamily="2" charset="-78"/>
            </a:endParaRPr>
          </a:p>
        </p:txBody>
      </p:sp>
    </p:spTree>
    <p:extLst>
      <p:ext uri="{BB962C8B-B14F-4D97-AF65-F5344CB8AC3E}">
        <p14:creationId xmlns:p14="http://schemas.microsoft.com/office/powerpoint/2010/main" xmlns="" val="41546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fade">
                                      <p:cBhvr>
                                        <p:cTn id="7" dur="500"/>
                                        <p:tgtEl>
                                          <p:spTgt spid="90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4">
                                            <p:txEl>
                                              <p:pRg st="1" end="1"/>
                                            </p:txEl>
                                          </p:spTgt>
                                        </p:tgtEl>
                                        <p:attrNameLst>
                                          <p:attrName>style.visibility</p:attrName>
                                        </p:attrNameLst>
                                      </p:cBhvr>
                                      <p:to>
                                        <p:strVal val="visible"/>
                                      </p:to>
                                    </p:set>
                                    <p:animEffect transition="in" filter="fade">
                                      <p:cBhvr>
                                        <p:cTn id="12" dur="500"/>
                                        <p:tgtEl>
                                          <p:spTgt spid="90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4">
                                            <p:txEl>
                                              <p:pRg st="2" end="2"/>
                                            </p:txEl>
                                          </p:spTgt>
                                        </p:tgtEl>
                                        <p:attrNameLst>
                                          <p:attrName>style.visibility</p:attrName>
                                        </p:attrNameLst>
                                      </p:cBhvr>
                                      <p:to>
                                        <p:strVal val="visible"/>
                                      </p:to>
                                    </p:set>
                                    <p:animEffect transition="in" filter="fade">
                                      <p:cBhvr>
                                        <p:cTn id="17" dur="500"/>
                                        <p:tgtEl>
                                          <p:spTgt spid="90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4">
                                            <p:txEl>
                                              <p:pRg st="3" end="3"/>
                                            </p:txEl>
                                          </p:spTgt>
                                        </p:tgtEl>
                                        <p:attrNameLst>
                                          <p:attrName>style.visibility</p:attrName>
                                        </p:attrNameLst>
                                      </p:cBhvr>
                                      <p:to>
                                        <p:strVal val="visible"/>
                                      </p:to>
                                    </p:set>
                                    <p:animEffect transition="in" filter="fade">
                                      <p:cBhvr>
                                        <p:cTn id="22" dur="500"/>
                                        <p:tgtEl>
                                          <p:spTgt spid="90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4">
                                            <p:txEl>
                                              <p:pRg st="4" end="4"/>
                                            </p:txEl>
                                          </p:spTgt>
                                        </p:tgtEl>
                                        <p:attrNameLst>
                                          <p:attrName>style.visibility</p:attrName>
                                        </p:attrNameLst>
                                      </p:cBhvr>
                                      <p:to>
                                        <p:strVal val="visible"/>
                                      </p:to>
                                    </p:set>
                                    <p:animEffect transition="in" filter="fade">
                                      <p:cBhvr>
                                        <p:cTn id="27" dur="500"/>
                                        <p:tgtEl>
                                          <p:spTgt spid="90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2"/>
          <p:cNvSpPr>
            <a:spLocks noGrp="1"/>
          </p:cNvSpPr>
          <p:nvPr>
            <p:ph type="title"/>
          </p:nvPr>
        </p:nvSpPr>
        <p:spPr/>
        <p:txBody>
          <a:bodyPr>
            <a:normAutofit/>
          </a:bodyPr>
          <a:lstStyle/>
          <a:p>
            <a:pPr rtl="1"/>
            <a:r>
              <a:rPr lang="fa-IR" dirty="0" smtClean="0">
                <a:cs typeface="B Nazanin" panose="00000400000000000000" pitchFamily="2" charset="-78"/>
              </a:rPr>
              <a:t>پیشگیری از </a:t>
            </a:r>
            <a:r>
              <a:rPr lang="en-US" sz="2800" dirty="0" smtClean="0">
                <a:cs typeface="B Nazanin" panose="00000400000000000000" pitchFamily="2" charset="-78"/>
              </a:rPr>
              <a:t>CVD</a:t>
            </a:r>
            <a:r>
              <a:rPr lang="fa-IR" sz="3200" dirty="0" smtClean="0">
                <a:cs typeface="B Nazanin" panose="00000400000000000000" pitchFamily="2" charset="-78"/>
              </a:rPr>
              <a:t> </a:t>
            </a:r>
            <a:r>
              <a:rPr lang="fa-IR" dirty="0" smtClean="0">
                <a:cs typeface="B Nazanin" panose="00000400000000000000" pitchFamily="2" charset="-78"/>
              </a:rPr>
              <a:t>در </a:t>
            </a:r>
            <a:r>
              <a:rPr lang="fa-IR" dirty="0">
                <a:cs typeface="B Nazanin" panose="00000400000000000000" pitchFamily="2" charset="-78"/>
              </a:rPr>
              <a:t>پره دیابت: </a:t>
            </a:r>
            <a:r>
              <a:rPr lang="ar-SA" dirty="0">
                <a:cs typeface="B Nazanin" panose="00000400000000000000" pitchFamily="2" charset="-78"/>
              </a:rPr>
              <a:t>توصیه ها</a:t>
            </a:r>
            <a:r>
              <a:rPr lang="fa-IR" dirty="0">
                <a:cs typeface="B Nazanin" panose="00000400000000000000" pitchFamily="2" charset="-78"/>
              </a:rPr>
              <a:t> </a:t>
            </a:r>
            <a:endParaRPr lang="en-US" sz="3200" dirty="0"/>
          </a:p>
        </p:txBody>
      </p:sp>
      <p:sp>
        <p:nvSpPr>
          <p:cNvPr id="91138" name="Content Placeholder 3"/>
          <p:cNvSpPr>
            <a:spLocks noGrp="1"/>
          </p:cNvSpPr>
          <p:nvPr>
            <p:ph idx="1"/>
          </p:nvPr>
        </p:nvSpPr>
        <p:spPr>
          <a:xfrm>
            <a:off x="457200" y="1047750"/>
            <a:ext cx="8229600" cy="3549434"/>
          </a:xfrm>
        </p:spPr>
        <p:txBody>
          <a:bodyPr/>
          <a:lstStyle/>
          <a:p>
            <a:pPr algn="r" rtl="1">
              <a:spcBef>
                <a:spcPts val="1200"/>
              </a:spcBef>
            </a:pPr>
            <a:r>
              <a:rPr lang="ar-SA" dirty="0" smtClean="0">
                <a:cs typeface="B Nazanin" panose="00000400000000000000" pitchFamily="2" charset="-78"/>
              </a:rPr>
              <a:t>غربالگری و درمان عوامل خطر قابل اصلاح بیماری قلبی عروقی برای تمامی افراد دارای  پره دیابت پیشنهاد می شود</a:t>
            </a:r>
            <a:r>
              <a:rPr lang="fa-IR" dirty="0" smtClean="0">
                <a:cs typeface="B Nazanin" panose="00000400000000000000" pitchFamily="2" charset="-78"/>
              </a:rPr>
              <a:t>. </a:t>
            </a:r>
            <a:r>
              <a:rPr lang="en-US" sz="2400" dirty="0" smtClean="0">
                <a:solidFill>
                  <a:schemeClr val="accent6"/>
                </a:solidFill>
                <a:cs typeface="B Nazanin" panose="00000400000000000000" pitchFamily="2" charset="-78"/>
              </a:rPr>
              <a:t>B</a:t>
            </a:r>
            <a:endParaRPr lang="en-US" sz="2400" dirty="0">
              <a:solidFill>
                <a:schemeClr val="accent6"/>
              </a:solidFill>
              <a:cs typeface="B Nazanin" panose="00000400000000000000" pitchFamily="2" charset="-78"/>
            </a:endParaRPr>
          </a:p>
        </p:txBody>
      </p:sp>
    </p:spTree>
    <p:extLst>
      <p:ext uri="{BB962C8B-B14F-4D97-AF65-F5344CB8AC3E}">
        <p14:creationId xmlns:p14="http://schemas.microsoft.com/office/powerpoint/2010/main" xmlns="" val="22391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fade">
                                      <p:cBhvr>
                                        <p:cTn id="7" dur="500"/>
                                        <p:tgtEl>
                                          <p:spTgt spid="91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2"/>
          <p:cNvSpPr>
            <a:spLocks noGrp="1"/>
          </p:cNvSpPr>
          <p:nvPr>
            <p:ph type="title"/>
          </p:nvPr>
        </p:nvSpPr>
        <p:spPr/>
        <p:txBody>
          <a:bodyPr>
            <a:noAutofit/>
          </a:bodyPr>
          <a:lstStyle/>
          <a:p>
            <a:pPr rtl="1"/>
            <a:r>
              <a:rPr lang="en-US" sz="2400" dirty="0" smtClean="0">
                <a:cs typeface="B Nazanin" panose="00000400000000000000" pitchFamily="2" charset="-78"/>
              </a:rPr>
              <a:t>DSMES</a:t>
            </a:r>
            <a:r>
              <a:rPr lang="fa-IR" sz="3200" dirty="0" smtClean="0">
                <a:cs typeface="B Nazanin" panose="00000400000000000000" pitchFamily="2" charset="-78"/>
              </a:rPr>
              <a:t> </a:t>
            </a:r>
            <a:r>
              <a:rPr lang="en-US" sz="3200" dirty="0" smtClean="0">
                <a:cs typeface="B Nazanin" panose="00000400000000000000" pitchFamily="2" charset="-78"/>
              </a:rPr>
              <a:t> </a:t>
            </a:r>
            <a:r>
              <a:rPr lang="fa-IR" dirty="0">
                <a:cs typeface="B Nazanin" panose="00000400000000000000" pitchFamily="2" charset="-78"/>
              </a:rPr>
              <a:t>در افراد دارای پره دیابت: توصیه ها</a:t>
            </a:r>
            <a:endParaRPr lang="en-US" dirty="0">
              <a:cs typeface="B Nazanin" panose="00000400000000000000" pitchFamily="2" charset="-78"/>
            </a:endParaRPr>
          </a:p>
        </p:txBody>
      </p:sp>
      <p:sp>
        <p:nvSpPr>
          <p:cNvPr id="92162" name="Content Placeholder 3"/>
          <p:cNvSpPr>
            <a:spLocks noGrp="1"/>
          </p:cNvSpPr>
          <p:nvPr>
            <p:ph idx="1"/>
          </p:nvPr>
        </p:nvSpPr>
        <p:spPr>
          <a:xfrm>
            <a:off x="457200" y="971550"/>
            <a:ext cx="8229600" cy="3625634"/>
          </a:xfrm>
        </p:spPr>
        <p:txBody>
          <a:bodyPr/>
          <a:lstStyle/>
          <a:p>
            <a:pPr algn="r" rtl="1"/>
            <a:r>
              <a:rPr lang="ar-SA" dirty="0">
                <a:cs typeface="B Nazanin" panose="00000400000000000000" pitchFamily="2" charset="-78"/>
              </a:rPr>
              <a:t>برنامه های </a:t>
            </a:r>
            <a:r>
              <a:rPr lang="en-US" sz="2400" dirty="0">
                <a:cs typeface="B Nazanin" panose="00000400000000000000" pitchFamily="2" charset="-78"/>
              </a:rPr>
              <a:t>DSMES</a:t>
            </a:r>
            <a:r>
              <a:rPr lang="fa-IR" dirty="0">
                <a:cs typeface="B Nazanin" panose="00000400000000000000" pitchFamily="2" charset="-78"/>
              </a:rPr>
              <a:t> ممکن است برای افراد پره دیابت مفید باشد تا </a:t>
            </a:r>
            <a:r>
              <a:rPr lang="ar-SA" dirty="0">
                <a:cs typeface="B Nazanin" panose="00000400000000000000" pitchFamily="2" charset="-78"/>
              </a:rPr>
              <a:t>آموزش‌ها و حمایت‌های لازم به منظور ایجاد و حفظ رفتارها یی که می توانند از دیابت نوع </a:t>
            </a:r>
            <a:r>
              <a:rPr lang="fa-IR" dirty="0">
                <a:cs typeface="B Nazanin" panose="00000400000000000000" pitchFamily="2" charset="-78"/>
              </a:rPr>
              <a:t>۲</a:t>
            </a:r>
            <a:r>
              <a:rPr lang="ar-SA" dirty="0">
                <a:cs typeface="B Nazanin" panose="00000400000000000000" pitchFamily="2" charset="-78"/>
              </a:rPr>
              <a:t> پیشگیری کنند یا آن را به تأخیر بیندازند را </a:t>
            </a:r>
            <a:r>
              <a:rPr lang="ar-SA" dirty="0" smtClean="0">
                <a:cs typeface="B Nazanin" panose="00000400000000000000" pitchFamily="2" charset="-78"/>
              </a:rPr>
              <a:t>دریافت نمایند</a:t>
            </a:r>
            <a:r>
              <a:rPr lang="fa-IR" dirty="0" smtClean="0">
                <a:cs typeface="B Nazanin" panose="00000400000000000000" pitchFamily="2" charset="-78"/>
              </a:rPr>
              <a:t>. </a:t>
            </a:r>
            <a:r>
              <a:rPr lang="en-US" dirty="0" smtClean="0">
                <a:solidFill>
                  <a:schemeClr val="accent6"/>
                </a:solidFill>
                <a:cs typeface="B Nazanin" panose="00000400000000000000" pitchFamily="2" charset="-78"/>
              </a:rPr>
              <a:t>B</a:t>
            </a:r>
            <a:endParaRPr lang="en-US" dirty="0">
              <a:solidFill>
                <a:schemeClr val="accent6"/>
              </a:solidFill>
              <a:cs typeface="B Nazanin" panose="00000400000000000000" pitchFamily="2" charset="-78"/>
            </a:endParaRPr>
          </a:p>
        </p:txBody>
      </p:sp>
    </p:spTree>
    <p:extLst>
      <p:ext uri="{BB962C8B-B14F-4D97-AF65-F5344CB8AC3E}">
        <p14:creationId xmlns:p14="http://schemas.microsoft.com/office/powerpoint/2010/main" xmlns="" val="374403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fade">
                                      <p:cBhvr>
                                        <p:cTn id="7" dur="500"/>
                                        <p:tgtEl>
                                          <p:spTgt spid="92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txBox="1">
            <a:spLocks/>
          </p:cNvSpPr>
          <p:nvPr/>
        </p:nvSpPr>
        <p:spPr bwMode="auto">
          <a:xfrm>
            <a:off x="1333500" y="1615679"/>
            <a:ext cx="6477000" cy="1021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fa-IR" sz="6000" dirty="0">
                <a:solidFill>
                  <a:schemeClr val="accent6"/>
                </a:solidFill>
                <a:latin typeface="Helvetica" panose="020B0604020202020204" pitchFamily="34" charset="0"/>
                <a:cs typeface="B Nazanin" panose="00000400000000000000" pitchFamily="2" charset="-78"/>
              </a:rPr>
              <a:t>اهداف گلایسمیک</a:t>
            </a:r>
            <a:endParaRPr lang="en-US" sz="6000" dirty="0">
              <a:solidFill>
                <a:schemeClr val="accent6"/>
              </a:solidFill>
              <a:latin typeface="Helvetica" panose="020B0604020202020204" pitchFamily="34" charset="0"/>
              <a:cs typeface="B Nazanin" panose="00000400000000000000" pitchFamily="2" charset="-78"/>
            </a:endParaRPr>
          </a:p>
        </p:txBody>
      </p:sp>
    </p:spTree>
    <p:extLst>
      <p:ext uri="{BB962C8B-B14F-4D97-AF65-F5344CB8AC3E}">
        <p14:creationId xmlns:p14="http://schemas.microsoft.com/office/powerpoint/2010/main" xmlns="" val="743328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lstStyle/>
          <a:p>
            <a:r>
              <a:rPr lang="fa-IR" dirty="0" smtClean="0">
                <a:cs typeface="B Nazanin" panose="00000400000000000000" pitchFamily="2" charset="-78"/>
              </a:rPr>
              <a:t>ارزیابی کنترل گلیسمی</a:t>
            </a:r>
            <a:endParaRPr lang="en-US" dirty="0">
              <a:cs typeface="B Nazanin" panose="00000400000000000000" pitchFamily="2" charset="-78"/>
            </a:endParaRPr>
          </a:p>
        </p:txBody>
      </p:sp>
      <p:sp>
        <p:nvSpPr>
          <p:cNvPr id="2" name="Rectangle 1"/>
          <p:cNvSpPr/>
          <p:nvPr/>
        </p:nvSpPr>
        <p:spPr>
          <a:xfrm>
            <a:off x="723900" y="950399"/>
            <a:ext cx="7696200" cy="1815882"/>
          </a:xfrm>
          <a:prstGeom prst="rect">
            <a:avLst/>
          </a:prstGeom>
        </p:spPr>
        <p:txBody>
          <a:bodyPr wrap="square">
            <a:spAutoFit/>
          </a:bodyPr>
          <a:lstStyle/>
          <a:p>
            <a:pPr algn="r" rtl="1"/>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برای ارزیابی موثر بودن روش درمانی کنترل قند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دو </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تکنیک اولیه برای مراقبان سلامتی و بیماران در دسترس </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است:</a:t>
            </a:r>
            <a:endParaRPr lang="en-US"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endParaRPr>
          </a:p>
          <a:p>
            <a:pPr marL="1603375" indent="-171450" algn="r" rtl="1">
              <a:buFont typeface="Arial" panose="020B0604020202020204" pitchFamily="34" charset="0"/>
              <a:buChar char="•"/>
            </a:pPr>
            <a:r>
              <a:rPr lang="ar-SA" sz="2800" dirty="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خودپایشی قند خون توسط </a:t>
            </a:r>
            <a:r>
              <a:rPr lang="ar-SA" sz="2800" dirty="0" smtClean="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بیمار</a:t>
            </a:r>
            <a:r>
              <a:rPr lang="fa-IR" sz="2800" dirty="0" smtClean="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(SMBG)</a:t>
            </a:r>
          </a:p>
          <a:p>
            <a:pPr marL="1603375" indent="-171450" algn="r" rtl="1">
              <a:buFont typeface="Arial" panose="020B0604020202020204" pitchFamily="34" charset="0"/>
              <a:buChar char="•"/>
            </a:pPr>
            <a:r>
              <a:rPr lang="en-US" sz="2400" dirty="0" smtClean="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A1C</a:t>
            </a:r>
            <a:endParaRPr lang="en-US" sz="280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3" name="Rectangle 2"/>
          <p:cNvSpPr/>
          <p:nvPr/>
        </p:nvSpPr>
        <p:spPr>
          <a:xfrm>
            <a:off x="571500" y="3039415"/>
            <a:ext cx="7848600" cy="1384995"/>
          </a:xfrm>
          <a:prstGeom prst="rect">
            <a:avLst/>
          </a:prstGeom>
        </p:spPr>
        <p:txBody>
          <a:bodyPr wrap="square">
            <a:spAutoFit/>
          </a:bodyPr>
          <a:lstStyle/>
          <a:p>
            <a:pPr algn="r" rtl="1"/>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 زیرگروه هایی از بیماران مبتلا به دیابت نوع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و </a:t>
            </a:r>
            <a:r>
              <a:rPr lang="fa-IR"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در</a:t>
            </a:r>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بیماران انتخاب شده از دیابت نوع </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پایش مستمر قند </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400" dirty="0" smtClean="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CGM</a:t>
            </a:r>
            <a:r>
              <a:rPr lang="fa-IR"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a:t>
            </a:r>
            <a:r>
              <a:rPr lang="en-US"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smtClean="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هم نقش مهمی در ارزیابی تاثیر و ایمنی درمان دارد</a:t>
            </a:r>
            <a:endParaRPr lang="en-US" sz="28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577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lstStyle/>
          <a:p>
            <a:r>
              <a:rPr lang="fa-IR" sz="2800" dirty="0">
                <a:cs typeface="B Nazanin" panose="00000400000000000000" pitchFamily="2" charset="-78"/>
              </a:rPr>
              <a:t>معیارهای تشخیصی دیابت</a:t>
            </a:r>
            <a:endParaRPr lang="en-US" sz="2800" dirty="0">
              <a:cs typeface="B Nazanin" panose="00000400000000000000" pitchFamily="2" charset="-78"/>
            </a:endParaRPr>
          </a:p>
        </p:txBody>
      </p:sp>
      <p:sp>
        <p:nvSpPr>
          <p:cNvPr id="2" name="Rectangle 1"/>
          <p:cNvSpPr/>
          <p:nvPr/>
        </p:nvSpPr>
        <p:spPr>
          <a:xfrm>
            <a:off x="309745" y="776145"/>
            <a:ext cx="8229600" cy="707886"/>
          </a:xfrm>
          <a:prstGeom prst="rect">
            <a:avLst/>
          </a:prstGeom>
        </p:spPr>
        <p:txBody>
          <a:bodyPr wrap="square">
            <a:spAutoFit/>
          </a:bodyPr>
          <a:lstStyle/>
          <a:p>
            <a:pPr algn="r" rtl="1"/>
            <a:r>
              <a:rPr lang="fa-IR" sz="2000" b="1" dirty="0" smtClean="0">
                <a:solidFill>
                  <a:schemeClr val="accent6">
                    <a:lumMod val="75000"/>
                  </a:schemeClr>
                </a:solidFill>
                <a:cs typeface="B Nazanin" panose="00000400000000000000" pitchFamily="2" charset="-78"/>
              </a:rPr>
              <a:t>قند پلاسمای </a:t>
            </a:r>
            <a:r>
              <a:rPr lang="fa-IR" sz="2000" b="1" dirty="0">
                <a:solidFill>
                  <a:schemeClr val="accent6">
                    <a:lumMod val="75000"/>
                  </a:schemeClr>
                </a:solidFill>
                <a:cs typeface="B Nazanin" panose="00000400000000000000" pitchFamily="2" charset="-78"/>
              </a:rPr>
              <a:t>ناشتای </a:t>
            </a:r>
            <a:r>
              <a:rPr lang="fa-IR" sz="2000" dirty="0">
                <a:solidFill>
                  <a:schemeClr val="bg1"/>
                </a:solidFill>
                <a:cs typeface="B Nazanin" panose="00000400000000000000" pitchFamily="2" charset="-78"/>
              </a:rPr>
              <a:t>مساوی بیش از </a:t>
            </a:r>
            <a:r>
              <a:rPr lang="fa-IR" sz="2000" dirty="0" smtClean="0">
                <a:solidFill>
                  <a:schemeClr val="bg1"/>
                </a:solidFill>
                <a:cs typeface="B Nazanin" panose="00000400000000000000" pitchFamily="2" charset="-78"/>
              </a:rPr>
              <a:t>۱۲۶</a:t>
            </a:r>
            <a:r>
              <a:rPr lang="en-US" sz="2000" dirty="0" smtClean="0">
                <a:solidFill>
                  <a:schemeClr val="bg1"/>
                </a:solidFill>
                <a:cs typeface="B Nazanin" panose="00000400000000000000" pitchFamily="2" charset="-78"/>
              </a:rPr>
              <a:t> mg/</a:t>
            </a:r>
            <a:r>
              <a:rPr lang="en-US" sz="2000" dirty="0" err="1" smtClean="0">
                <a:solidFill>
                  <a:schemeClr val="bg1"/>
                </a:solidFill>
                <a:cs typeface="B Nazanin" panose="00000400000000000000" pitchFamily="2" charset="-78"/>
              </a:rPr>
              <a:t>dL</a:t>
            </a:r>
            <a:endParaRPr lang="fa-IR" sz="2000" dirty="0">
              <a:solidFill>
                <a:schemeClr val="bg1"/>
              </a:solidFill>
              <a:cs typeface="B Nazanin" panose="00000400000000000000" pitchFamily="2" charset="-78"/>
            </a:endParaRPr>
          </a:p>
          <a:p>
            <a:pPr algn="r" rtl="1"/>
            <a:r>
              <a:rPr lang="fa-IR" sz="2000" dirty="0">
                <a:solidFill>
                  <a:schemeClr val="bg1"/>
                </a:solidFill>
                <a:cs typeface="B Nazanin" panose="00000400000000000000" pitchFamily="2" charset="-78"/>
              </a:rPr>
              <a:t>ناشتا بودن به صورت دریافت هیچ کالری برای حداقل ۸ ساعت تعریف می‌شود</a:t>
            </a:r>
          </a:p>
        </p:txBody>
      </p:sp>
      <p:sp>
        <p:nvSpPr>
          <p:cNvPr id="5" name="Rectangle 4"/>
          <p:cNvSpPr/>
          <p:nvPr/>
        </p:nvSpPr>
        <p:spPr>
          <a:xfrm>
            <a:off x="308478" y="1770554"/>
            <a:ext cx="8232134" cy="1015663"/>
          </a:xfrm>
          <a:prstGeom prst="rect">
            <a:avLst/>
          </a:prstGeom>
        </p:spPr>
        <p:txBody>
          <a:bodyPr wrap="square">
            <a:spAutoFit/>
          </a:bodyPr>
          <a:lstStyle/>
          <a:p>
            <a:pPr algn="r" rtl="1"/>
            <a:r>
              <a:rPr lang="fa-IR" sz="2000" b="1" dirty="0">
                <a:solidFill>
                  <a:schemeClr val="accent6">
                    <a:lumMod val="75000"/>
                  </a:schemeClr>
                </a:solidFill>
                <a:cs typeface="B Nazanin" panose="00000400000000000000" pitchFamily="2" charset="-78"/>
              </a:rPr>
              <a:t>قند دو ساعته بعد از ناشتای </a:t>
            </a:r>
            <a:r>
              <a:rPr lang="fa-IR" sz="2000" dirty="0">
                <a:solidFill>
                  <a:schemeClr val="bg1"/>
                </a:solidFill>
                <a:cs typeface="B Nazanin" panose="00000400000000000000" pitchFamily="2" charset="-78"/>
              </a:rPr>
              <a:t>مساوی یا بیش از </a:t>
            </a:r>
            <a:r>
              <a:rPr lang="fa-IR" sz="2000" dirty="0" smtClean="0">
                <a:solidFill>
                  <a:schemeClr val="bg1"/>
                </a:solidFill>
                <a:cs typeface="B Nazanin" panose="00000400000000000000" pitchFamily="2" charset="-78"/>
              </a:rPr>
              <a:t>۲۰۰</a:t>
            </a:r>
            <a:r>
              <a:rPr lang="en-US" sz="2000" dirty="0" smtClean="0">
                <a:solidFill>
                  <a:schemeClr val="bg1"/>
                </a:solidFill>
                <a:cs typeface="B Nazanin" panose="00000400000000000000" pitchFamily="2" charset="-78"/>
              </a:rPr>
              <a:t> </a:t>
            </a:r>
            <a:r>
              <a:rPr lang="en-US" sz="2000" dirty="0">
                <a:solidFill>
                  <a:schemeClr val="bg1"/>
                </a:solidFill>
                <a:cs typeface="B Nazanin" panose="00000400000000000000" pitchFamily="2" charset="-78"/>
              </a:rPr>
              <a:t>mg/</a:t>
            </a:r>
            <a:r>
              <a:rPr lang="en-US" sz="2000" dirty="0" err="1">
                <a:solidFill>
                  <a:schemeClr val="bg1"/>
                </a:solidFill>
                <a:cs typeface="B Nazanin" panose="00000400000000000000" pitchFamily="2" charset="-78"/>
              </a:rPr>
              <a:t>dL</a:t>
            </a:r>
            <a:r>
              <a:rPr lang="fa-IR" sz="2000" dirty="0" smtClean="0">
                <a:solidFill>
                  <a:schemeClr val="bg1"/>
                </a:solidFill>
                <a:cs typeface="B Nazanin" panose="00000400000000000000" pitchFamily="2" charset="-78"/>
              </a:rPr>
              <a:t> طی آزمایش </a:t>
            </a:r>
            <a:r>
              <a:rPr lang="fa-IR" sz="2000" dirty="0">
                <a:solidFill>
                  <a:schemeClr val="bg1"/>
                </a:solidFill>
                <a:cs typeface="B Nazanin" panose="00000400000000000000" pitchFamily="2" charset="-78"/>
              </a:rPr>
              <a:t>تحمل گلوکز خوراکی</a:t>
            </a:r>
          </a:p>
          <a:p>
            <a:pPr algn="r" rtl="1"/>
            <a:r>
              <a:rPr lang="fa-IR" sz="2000" dirty="0">
                <a:solidFill>
                  <a:schemeClr val="bg1"/>
                </a:solidFill>
                <a:cs typeface="B Nazanin" panose="00000400000000000000" pitchFamily="2" charset="-78"/>
              </a:rPr>
              <a:t>طبق استانداردهای </a:t>
            </a:r>
            <a:r>
              <a:rPr lang="en-US" sz="2000" dirty="0" smtClean="0">
                <a:solidFill>
                  <a:schemeClr val="bg1"/>
                </a:solidFill>
                <a:cs typeface="B Nazanin" panose="00000400000000000000" pitchFamily="2" charset="-78"/>
              </a:rPr>
              <a:t> </a:t>
            </a:r>
            <a:r>
              <a:rPr lang="en-US" dirty="0" smtClean="0">
                <a:solidFill>
                  <a:schemeClr val="bg1"/>
                </a:solidFill>
                <a:cs typeface="B Nazanin" panose="00000400000000000000" pitchFamily="2" charset="-78"/>
              </a:rPr>
              <a:t>WHO</a:t>
            </a:r>
            <a:r>
              <a:rPr lang="fa-IR" sz="2000" dirty="0" smtClean="0">
                <a:solidFill>
                  <a:schemeClr val="bg1"/>
                </a:solidFill>
                <a:cs typeface="B Nazanin" panose="00000400000000000000" pitchFamily="2" charset="-78"/>
              </a:rPr>
              <a:t> این </a:t>
            </a:r>
            <a:r>
              <a:rPr lang="fa-IR" sz="2000" dirty="0">
                <a:solidFill>
                  <a:schemeClr val="bg1"/>
                </a:solidFill>
                <a:cs typeface="B Nazanin" panose="00000400000000000000" pitchFamily="2" charset="-78"/>
              </a:rPr>
              <a:t>آزمایش با استفاده از محلول حاوی ۷۵ گرم گلوکز حل شده در آب انجام می شود</a:t>
            </a:r>
          </a:p>
        </p:txBody>
      </p:sp>
      <p:sp>
        <p:nvSpPr>
          <p:cNvPr id="7" name="Rectangle 6"/>
          <p:cNvSpPr/>
          <p:nvPr/>
        </p:nvSpPr>
        <p:spPr>
          <a:xfrm>
            <a:off x="5819333" y="3028950"/>
            <a:ext cx="2696572" cy="400110"/>
          </a:xfrm>
          <a:prstGeom prst="rect">
            <a:avLst/>
          </a:prstGeom>
        </p:spPr>
        <p:txBody>
          <a:bodyPr wrap="none">
            <a:spAutoFit/>
          </a:bodyPr>
          <a:lstStyle/>
          <a:p>
            <a:pPr algn="r" rtl="1"/>
            <a:r>
              <a:rPr lang="en-US" sz="2000" b="1" dirty="0" smtClean="0">
                <a:solidFill>
                  <a:schemeClr val="accent6">
                    <a:lumMod val="75000"/>
                  </a:schemeClr>
                </a:solidFill>
                <a:cs typeface="B Nazanin" panose="00000400000000000000" pitchFamily="2" charset="-78"/>
              </a:rPr>
              <a:t>A1C</a:t>
            </a:r>
            <a:r>
              <a:rPr lang="fa-IR" sz="2000" dirty="0" smtClean="0">
                <a:solidFill>
                  <a:schemeClr val="bg1"/>
                </a:solidFill>
                <a:cs typeface="B Nazanin" panose="00000400000000000000" pitchFamily="2" charset="-78"/>
              </a:rPr>
              <a:t> </a:t>
            </a:r>
            <a:r>
              <a:rPr lang="en-US" sz="2000" dirty="0" smtClean="0">
                <a:solidFill>
                  <a:schemeClr val="bg1"/>
                </a:solidFill>
                <a:cs typeface="B Nazanin" panose="00000400000000000000" pitchFamily="2" charset="-78"/>
              </a:rPr>
              <a:t>  </a:t>
            </a:r>
            <a:r>
              <a:rPr lang="fa-IR" sz="2000" dirty="0">
                <a:solidFill>
                  <a:schemeClr val="bg1"/>
                </a:solidFill>
                <a:cs typeface="B Nazanin" panose="00000400000000000000" pitchFamily="2" charset="-78"/>
              </a:rPr>
              <a:t>مساوی یا بیشتر از </a:t>
            </a:r>
            <a:r>
              <a:rPr lang="fa-IR" sz="2000" dirty="0" smtClean="0">
                <a:solidFill>
                  <a:schemeClr val="bg1"/>
                </a:solidFill>
                <a:cs typeface="B Nazanin" panose="00000400000000000000" pitchFamily="2" charset="-78"/>
              </a:rPr>
              <a:t>6.5 </a:t>
            </a:r>
            <a:r>
              <a:rPr lang="fa-IR" sz="2000" dirty="0">
                <a:solidFill>
                  <a:schemeClr val="bg1"/>
                </a:solidFill>
                <a:cs typeface="B Nazanin" panose="00000400000000000000" pitchFamily="2" charset="-78"/>
              </a:rPr>
              <a:t>%</a:t>
            </a:r>
            <a:endParaRPr lang="en-US" sz="2000" dirty="0">
              <a:solidFill>
                <a:schemeClr val="bg1"/>
              </a:solidFill>
              <a:cs typeface="B Nazanin" panose="00000400000000000000" pitchFamily="2" charset="-78"/>
            </a:endParaRPr>
          </a:p>
        </p:txBody>
      </p:sp>
      <p:sp>
        <p:nvSpPr>
          <p:cNvPr id="8" name="Rectangle 7"/>
          <p:cNvSpPr/>
          <p:nvPr/>
        </p:nvSpPr>
        <p:spPr>
          <a:xfrm>
            <a:off x="77832" y="3638550"/>
            <a:ext cx="8461513" cy="707886"/>
          </a:xfrm>
          <a:prstGeom prst="rect">
            <a:avLst/>
          </a:prstGeom>
        </p:spPr>
        <p:txBody>
          <a:bodyPr wrap="square">
            <a:spAutoFit/>
          </a:bodyPr>
          <a:lstStyle/>
          <a:p>
            <a:pPr algn="r" rtl="1"/>
            <a:r>
              <a:rPr lang="fa-IR" sz="2000" dirty="0">
                <a:solidFill>
                  <a:schemeClr val="bg1"/>
                </a:solidFill>
                <a:cs typeface="B Nazanin" panose="00000400000000000000" pitchFamily="2" charset="-78"/>
              </a:rPr>
              <a:t>در بیماران دارای علائم کلاسیک </a:t>
            </a:r>
            <a:r>
              <a:rPr lang="fa-IR" sz="2000" dirty="0" smtClean="0">
                <a:solidFill>
                  <a:schemeClr val="bg1"/>
                </a:solidFill>
                <a:cs typeface="B Nazanin" panose="00000400000000000000" pitchFamily="2" charset="-78"/>
              </a:rPr>
              <a:t>هایپ</a:t>
            </a:r>
            <a:r>
              <a:rPr lang="fa-IR" sz="2000" dirty="0">
                <a:solidFill>
                  <a:schemeClr val="bg1"/>
                </a:solidFill>
                <a:cs typeface="B Nazanin" panose="00000400000000000000" pitchFamily="2" charset="-78"/>
              </a:rPr>
              <a:t>ر</a:t>
            </a:r>
            <a:r>
              <a:rPr lang="fa-IR" sz="2000" dirty="0" smtClean="0">
                <a:solidFill>
                  <a:schemeClr val="bg1"/>
                </a:solidFill>
                <a:cs typeface="B Nazanin" panose="00000400000000000000" pitchFamily="2" charset="-78"/>
              </a:rPr>
              <a:t>گلایسمی </a:t>
            </a:r>
            <a:r>
              <a:rPr lang="fa-IR" sz="2000" dirty="0">
                <a:solidFill>
                  <a:schemeClr val="bg1"/>
                </a:solidFill>
                <a:cs typeface="B Nazanin" panose="00000400000000000000" pitchFamily="2" charset="-78"/>
              </a:rPr>
              <a:t>یا </a:t>
            </a:r>
            <a:r>
              <a:rPr lang="fa-IR" sz="2000" dirty="0" smtClean="0">
                <a:solidFill>
                  <a:schemeClr val="bg1"/>
                </a:solidFill>
                <a:cs typeface="B Nazanin" panose="00000400000000000000" pitchFamily="2" charset="-78"/>
              </a:rPr>
              <a:t>حمله هایپرگلایسمی, </a:t>
            </a:r>
            <a:r>
              <a:rPr lang="fa-IR" sz="2000" dirty="0">
                <a:solidFill>
                  <a:schemeClr val="bg1"/>
                </a:solidFill>
                <a:cs typeface="B Nazanin" panose="00000400000000000000" pitchFamily="2" charset="-78"/>
              </a:rPr>
              <a:t>قند </a:t>
            </a:r>
            <a:r>
              <a:rPr lang="fa-IR" sz="2000" dirty="0" smtClean="0">
                <a:solidFill>
                  <a:schemeClr val="bg1"/>
                </a:solidFill>
                <a:cs typeface="B Nazanin" panose="00000400000000000000" pitchFamily="2" charset="-78"/>
              </a:rPr>
              <a:t>راندوم پلاسمای </a:t>
            </a:r>
            <a:r>
              <a:rPr lang="fa-IR" sz="2000" dirty="0">
                <a:solidFill>
                  <a:schemeClr val="bg1"/>
                </a:solidFill>
                <a:cs typeface="B Nazanin" panose="00000400000000000000" pitchFamily="2" charset="-78"/>
              </a:rPr>
              <a:t>مساوی یا بیش از </a:t>
            </a:r>
            <a:r>
              <a:rPr lang="fa-IR" sz="2000" dirty="0" smtClean="0">
                <a:solidFill>
                  <a:schemeClr val="bg1"/>
                </a:solidFill>
                <a:cs typeface="B Nazanin" panose="00000400000000000000" pitchFamily="2" charset="-78"/>
              </a:rPr>
              <a:t>۲۰۰ </a:t>
            </a:r>
            <a:r>
              <a:rPr lang="en-US" sz="2000" dirty="0" smtClean="0">
                <a:solidFill>
                  <a:schemeClr val="bg1"/>
                </a:solidFill>
                <a:cs typeface="B Nazanin" panose="00000400000000000000" pitchFamily="2" charset="-78"/>
              </a:rPr>
              <a:t>mg/</a:t>
            </a:r>
            <a:r>
              <a:rPr lang="en-US" sz="2000" dirty="0" err="1" smtClean="0">
                <a:solidFill>
                  <a:schemeClr val="bg1"/>
                </a:solidFill>
                <a:cs typeface="B Nazanin" panose="00000400000000000000" pitchFamily="2" charset="-78"/>
              </a:rPr>
              <a:t>dL</a:t>
            </a:r>
            <a:endParaRPr lang="en-US" sz="2000" dirty="0">
              <a:solidFill>
                <a:schemeClr val="bg1"/>
              </a:solidFill>
              <a:cs typeface="B Nazanin" panose="00000400000000000000" pitchFamily="2" charset="-78"/>
            </a:endParaRPr>
          </a:p>
        </p:txBody>
      </p:sp>
      <p:sp>
        <p:nvSpPr>
          <p:cNvPr id="9" name="Rectangle 8"/>
          <p:cNvSpPr/>
          <p:nvPr/>
        </p:nvSpPr>
        <p:spPr>
          <a:xfrm>
            <a:off x="557515" y="4324350"/>
            <a:ext cx="8028969" cy="646331"/>
          </a:xfrm>
          <a:prstGeom prst="rect">
            <a:avLst/>
          </a:prstGeom>
        </p:spPr>
        <p:txBody>
          <a:bodyPr wrap="square">
            <a:spAutoFit/>
          </a:bodyPr>
          <a:lstStyle/>
          <a:p>
            <a:pPr algn="r" rtl="1"/>
            <a:r>
              <a:rPr lang="fa-IR" b="1" dirty="0">
                <a:solidFill>
                  <a:srgbClr val="C00000"/>
                </a:solidFill>
                <a:cs typeface="B Nazanin" panose="00000400000000000000" pitchFamily="2" charset="-78"/>
              </a:rPr>
              <a:t>در صورت عدم وجود </a:t>
            </a:r>
            <a:r>
              <a:rPr lang="fa-IR" b="1" dirty="0" smtClean="0">
                <a:solidFill>
                  <a:srgbClr val="C00000"/>
                </a:solidFill>
                <a:cs typeface="B Nazanin" panose="00000400000000000000" pitchFamily="2" charset="-78"/>
              </a:rPr>
              <a:t>هایپرگلایسمی آشکار, برای گذاشتن تشخیص دو نتیجه غیر طبیعی از یک نمونه </a:t>
            </a:r>
            <a:r>
              <a:rPr lang="fa-IR" b="1" dirty="0">
                <a:solidFill>
                  <a:srgbClr val="C00000"/>
                </a:solidFill>
                <a:cs typeface="B Nazanin" panose="00000400000000000000" pitchFamily="2" charset="-78"/>
              </a:rPr>
              <a:t>خون یا دو نتیجه غیر </a:t>
            </a:r>
            <a:r>
              <a:rPr lang="fa-IR" b="1" dirty="0" smtClean="0">
                <a:solidFill>
                  <a:srgbClr val="C00000"/>
                </a:solidFill>
                <a:cs typeface="B Nazanin" panose="00000400000000000000" pitchFamily="2" charset="-78"/>
              </a:rPr>
              <a:t>طبیعی در دو دو نمونه جدا لازم است. </a:t>
            </a:r>
            <a:endParaRPr lang="en-US" b="1" dirty="0">
              <a:solidFill>
                <a:srgbClr val="C00000"/>
              </a:solidFill>
              <a:cs typeface="B Nazanin" panose="00000400000000000000" pitchFamily="2" charset="-78"/>
            </a:endParaRPr>
          </a:p>
        </p:txBody>
      </p:sp>
      <p:sp>
        <p:nvSpPr>
          <p:cNvPr id="12" name="Rectangle 11"/>
          <p:cNvSpPr/>
          <p:nvPr/>
        </p:nvSpPr>
        <p:spPr>
          <a:xfrm>
            <a:off x="4876800" y="1468573"/>
            <a:ext cx="381000" cy="400110"/>
          </a:xfrm>
          <a:prstGeom prst="rect">
            <a:avLst/>
          </a:prstGeom>
        </p:spPr>
        <p:txBody>
          <a:bodyPr wrap="square">
            <a:spAutoFit/>
          </a:bodyPr>
          <a:lstStyle/>
          <a:p>
            <a:pPr algn="r" rtl="1"/>
            <a:r>
              <a:rPr lang="fa-IR" sz="2000" b="1" dirty="0" smtClean="0">
                <a:solidFill>
                  <a:srgbClr val="FFFF00"/>
                </a:solidFill>
                <a:cs typeface="B Nazanin" panose="00000400000000000000" pitchFamily="2" charset="-78"/>
              </a:rPr>
              <a:t>یا</a:t>
            </a:r>
            <a:endParaRPr lang="fa-IR" sz="2000" b="1" dirty="0">
              <a:solidFill>
                <a:srgbClr val="FFFF00"/>
              </a:solidFill>
              <a:cs typeface="B Nazanin" panose="00000400000000000000" pitchFamily="2" charset="-78"/>
            </a:endParaRPr>
          </a:p>
        </p:txBody>
      </p:sp>
      <p:sp>
        <p:nvSpPr>
          <p:cNvPr id="13" name="Rectangle 12"/>
          <p:cNvSpPr/>
          <p:nvPr/>
        </p:nvSpPr>
        <p:spPr>
          <a:xfrm>
            <a:off x="4876800" y="2572857"/>
            <a:ext cx="381000" cy="400110"/>
          </a:xfrm>
          <a:prstGeom prst="rect">
            <a:avLst/>
          </a:prstGeom>
        </p:spPr>
        <p:txBody>
          <a:bodyPr wrap="square">
            <a:spAutoFit/>
          </a:bodyPr>
          <a:lstStyle/>
          <a:p>
            <a:pPr algn="r" rtl="1"/>
            <a:r>
              <a:rPr lang="fa-IR" sz="2000" b="1" dirty="0" smtClean="0">
                <a:solidFill>
                  <a:srgbClr val="FFFF00"/>
                </a:solidFill>
                <a:cs typeface="B Nazanin" panose="00000400000000000000" pitchFamily="2" charset="-78"/>
              </a:rPr>
              <a:t>یا</a:t>
            </a:r>
            <a:endParaRPr lang="fa-IR" sz="2000" b="1" dirty="0">
              <a:solidFill>
                <a:srgbClr val="FFFF00"/>
              </a:solidFill>
              <a:cs typeface="B Nazanin" panose="00000400000000000000" pitchFamily="2" charset="-78"/>
            </a:endParaRPr>
          </a:p>
        </p:txBody>
      </p:sp>
      <p:sp>
        <p:nvSpPr>
          <p:cNvPr id="14" name="Rectangle 13"/>
          <p:cNvSpPr/>
          <p:nvPr/>
        </p:nvSpPr>
        <p:spPr>
          <a:xfrm>
            <a:off x="4876800" y="3333750"/>
            <a:ext cx="381000" cy="400110"/>
          </a:xfrm>
          <a:prstGeom prst="rect">
            <a:avLst/>
          </a:prstGeom>
        </p:spPr>
        <p:txBody>
          <a:bodyPr wrap="square">
            <a:spAutoFit/>
          </a:bodyPr>
          <a:lstStyle/>
          <a:p>
            <a:pPr algn="r" rtl="1"/>
            <a:r>
              <a:rPr lang="fa-IR" sz="2000" b="1" dirty="0" smtClean="0">
                <a:solidFill>
                  <a:srgbClr val="FFFF00"/>
                </a:solidFill>
                <a:cs typeface="B Nazanin" panose="00000400000000000000" pitchFamily="2" charset="-78"/>
              </a:rPr>
              <a:t>یا</a:t>
            </a:r>
            <a:endParaRPr lang="fa-IR" sz="20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xmlns="" val="10032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2"/>
          <p:cNvSpPr>
            <a:spLocks noGrp="1"/>
          </p:cNvSpPr>
          <p:nvPr>
            <p:ph type="title"/>
          </p:nvPr>
        </p:nvSpPr>
        <p:spPr/>
        <p:txBody>
          <a:bodyPr>
            <a:normAutofit/>
          </a:bodyPr>
          <a:lstStyle/>
          <a:p>
            <a:r>
              <a:rPr lang="fa-IR" dirty="0">
                <a:cs typeface="B Nazanin" panose="00000400000000000000" pitchFamily="2" charset="-78"/>
              </a:rPr>
              <a:t>پایش  قند:  توصیه ها</a:t>
            </a:r>
            <a:endParaRPr lang="en-US" dirty="0">
              <a:cs typeface="B Nazanin" panose="00000400000000000000" pitchFamily="2" charset="-78"/>
            </a:endParaRPr>
          </a:p>
        </p:txBody>
      </p:sp>
      <p:sp>
        <p:nvSpPr>
          <p:cNvPr id="96258" name="Content Placeholder 3"/>
          <p:cNvSpPr>
            <a:spLocks noGrp="1"/>
          </p:cNvSpPr>
          <p:nvPr>
            <p:ph idx="1"/>
          </p:nvPr>
        </p:nvSpPr>
        <p:spPr>
          <a:xfrm>
            <a:off x="381000" y="875948"/>
            <a:ext cx="8229600" cy="3829050"/>
          </a:xfrm>
        </p:spPr>
        <p:txBody>
          <a:bodyPr>
            <a:normAutofit lnSpcReduction="10000"/>
          </a:bodyPr>
          <a:lstStyle/>
          <a:p>
            <a:pPr algn="r" rtl="1"/>
            <a:r>
              <a:rPr lang="ar-SA" dirty="0">
                <a:cs typeface="B Nazanin" panose="00000400000000000000" pitchFamily="2" charset="-78"/>
              </a:rPr>
              <a:t>بیشتر بیماران استفاده کننده از رژیمهای انسولینی شدید </a:t>
            </a:r>
            <a:r>
              <a:rPr lang="fa-IR" dirty="0">
                <a:cs typeface="B Nazanin" panose="00000400000000000000" pitchFamily="2" charset="-78"/>
              </a:rPr>
              <a:t>( انسولین </a:t>
            </a:r>
            <a:r>
              <a:rPr lang="en-US" sz="2400" dirty="0">
                <a:cs typeface="B Nazanin" panose="00000400000000000000" pitchFamily="2" charset="-78"/>
              </a:rPr>
              <a:t>multiple-dose</a:t>
            </a:r>
            <a:r>
              <a:rPr lang="fa-IR" dirty="0">
                <a:cs typeface="B Nazanin" panose="00000400000000000000" pitchFamily="2" charset="-78"/>
              </a:rPr>
              <a:t> یا پمپ انسولین ) </a:t>
            </a:r>
            <a:r>
              <a:rPr lang="ar-SA" dirty="0">
                <a:cs typeface="B Nazanin" panose="00000400000000000000" pitchFamily="2" charset="-78"/>
              </a:rPr>
              <a:t>باید</a:t>
            </a:r>
            <a:r>
              <a:rPr lang="en-US" dirty="0">
                <a:cs typeface="B Nazanin" panose="00000400000000000000" pitchFamily="2" charset="-78"/>
              </a:rPr>
              <a:t> </a:t>
            </a:r>
            <a:r>
              <a:rPr lang="en-US" sz="2000" dirty="0" smtClean="0">
                <a:cs typeface="B Nazanin" panose="00000400000000000000" pitchFamily="2" charset="-78"/>
              </a:rPr>
              <a:t>SMBG</a:t>
            </a:r>
            <a:r>
              <a:rPr lang="en-US" sz="2400" dirty="0" smtClean="0">
                <a:cs typeface="B Nazanin" panose="00000400000000000000" pitchFamily="2" charset="-78"/>
              </a:rPr>
              <a:t> </a:t>
            </a:r>
            <a:r>
              <a:rPr lang="ar-SA" dirty="0">
                <a:cs typeface="B Nazanin" panose="00000400000000000000" pitchFamily="2" charset="-78"/>
              </a:rPr>
              <a:t>انجام دهند</a:t>
            </a:r>
            <a:r>
              <a:rPr lang="en-US" dirty="0">
                <a:cs typeface="B Nazanin" panose="00000400000000000000" pitchFamily="2" charset="-78"/>
              </a:rPr>
              <a:t>:</a:t>
            </a:r>
          </a:p>
          <a:p>
            <a:pPr algn="r" rtl="1"/>
            <a:r>
              <a:rPr lang="ar-SA" dirty="0">
                <a:cs typeface="B Nazanin" panose="00000400000000000000" pitchFamily="2" charset="-78"/>
              </a:rPr>
              <a:t>قبل از وعده های غذایی و میان وعده ها</a:t>
            </a:r>
            <a:endParaRPr lang="en-US" dirty="0">
              <a:cs typeface="B Nazanin" panose="00000400000000000000" pitchFamily="2" charset="-78"/>
            </a:endParaRPr>
          </a:p>
          <a:p>
            <a:pPr algn="r" rtl="1"/>
            <a:r>
              <a:rPr lang="en-US" dirty="0">
                <a:cs typeface="B Nazanin" panose="00000400000000000000" pitchFamily="2" charset="-78"/>
              </a:rPr>
              <a:t> </a:t>
            </a:r>
            <a:r>
              <a:rPr lang="ar-SA" dirty="0">
                <a:cs typeface="B Nazanin" panose="00000400000000000000" pitchFamily="2" charset="-78"/>
              </a:rPr>
              <a:t>قبل از خواب</a:t>
            </a:r>
            <a:endParaRPr lang="en-US" dirty="0">
              <a:cs typeface="B Nazanin" panose="00000400000000000000" pitchFamily="2" charset="-78"/>
            </a:endParaRPr>
          </a:p>
          <a:p>
            <a:pPr algn="r" rtl="1"/>
            <a:r>
              <a:rPr lang="ar-SA" dirty="0">
                <a:cs typeface="B Nazanin" panose="00000400000000000000" pitchFamily="2" charset="-78"/>
              </a:rPr>
              <a:t>گاهی بعد از وعده های غذایی</a:t>
            </a:r>
            <a:endParaRPr lang="en-US" dirty="0">
              <a:cs typeface="B Nazanin" panose="00000400000000000000" pitchFamily="2" charset="-78"/>
            </a:endParaRPr>
          </a:p>
          <a:p>
            <a:pPr algn="r" rtl="1"/>
            <a:r>
              <a:rPr lang="ar-SA" dirty="0">
                <a:cs typeface="B Nazanin" panose="00000400000000000000" pitchFamily="2" charset="-78"/>
              </a:rPr>
              <a:t>قبل از ورزش</a:t>
            </a:r>
            <a:endParaRPr lang="en-US" dirty="0">
              <a:cs typeface="B Nazanin" panose="00000400000000000000" pitchFamily="2" charset="-78"/>
            </a:endParaRPr>
          </a:p>
          <a:p>
            <a:pPr algn="r" rtl="1"/>
            <a:r>
              <a:rPr lang="ar-SA" dirty="0">
                <a:cs typeface="B Nazanin" panose="00000400000000000000" pitchFamily="2" charset="-78"/>
              </a:rPr>
              <a:t>بعد از درمان افت قند خون تا زمانی که قند طبیعی پیدا کنند</a:t>
            </a:r>
            <a:endParaRPr lang="en-US" dirty="0">
              <a:cs typeface="B Nazanin" panose="00000400000000000000" pitchFamily="2" charset="-78"/>
            </a:endParaRPr>
          </a:p>
          <a:p>
            <a:pPr algn="r" rtl="1"/>
            <a:r>
              <a:rPr lang="ar-SA" dirty="0">
                <a:cs typeface="B Nazanin" panose="00000400000000000000" pitchFamily="2" charset="-78"/>
              </a:rPr>
              <a:t>قبل از انجام وظایف مهم مانند رانندگی</a:t>
            </a:r>
            <a:endParaRPr lang="en-US" dirty="0">
              <a:cs typeface="B Nazanin" panose="00000400000000000000" pitchFamily="2" charset="-78"/>
            </a:endParaRPr>
          </a:p>
        </p:txBody>
      </p:sp>
    </p:spTree>
    <p:extLst>
      <p:ext uri="{BB962C8B-B14F-4D97-AF65-F5344CB8AC3E}">
        <p14:creationId xmlns:p14="http://schemas.microsoft.com/office/powerpoint/2010/main" xmlns="" val="38613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fade">
                                      <p:cBhvr>
                                        <p:cTn id="7" dur="500"/>
                                        <p:tgtEl>
                                          <p:spTgt spid="96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58">
                                            <p:txEl>
                                              <p:pRg st="1" end="1"/>
                                            </p:txEl>
                                          </p:spTgt>
                                        </p:tgtEl>
                                        <p:attrNameLst>
                                          <p:attrName>style.visibility</p:attrName>
                                        </p:attrNameLst>
                                      </p:cBhvr>
                                      <p:to>
                                        <p:strVal val="visible"/>
                                      </p:to>
                                    </p:set>
                                    <p:animEffect transition="in" filter="fade">
                                      <p:cBhvr>
                                        <p:cTn id="12" dur="500"/>
                                        <p:tgtEl>
                                          <p:spTgt spid="96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258">
                                            <p:txEl>
                                              <p:pRg st="2" end="2"/>
                                            </p:txEl>
                                          </p:spTgt>
                                        </p:tgtEl>
                                        <p:attrNameLst>
                                          <p:attrName>style.visibility</p:attrName>
                                        </p:attrNameLst>
                                      </p:cBhvr>
                                      <p:to>
                                        <p:strVal val="visible"/>
                                      </p:to>
                                    </p:set>
                                    <p:animEffect transition="in" filter="fade">
                                      <p:cBhvr>
                                        <p:cTn id="17" dur="500"/>
                                        <p:tgtEl>
                                          <p:spTgt spid="96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258">
                                            <p:txEl>
                                              <p:pRg st="3" end="3"/>
                                            </p:txEl>
                                          </p:spTgt>
                                        </p:tgtEl>
                                        <p:attrNameLst>
                                          <p:attrName>style.visibility</p:attrName>
                                        </p:attrNameLst>
                                      </p:cBhvr>
                                      <p:to>
                                        <p:strVal val="visible"/>
                                      </p:to>
                                    </p:set>
                                    <p:animEffect transition="in" filter="fade">
                                      <p:cBhvr>
                                        <p:cTn id="22" dur="500"/>
                                        <p:tgtEl>
                                          <p:spTgt spid="962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258">
                                            <p:txEl>
                                              <p:pRg st="4" end="4"/>
                                            </p:txEl>
                                          </p:spTgt>
                                        </p:tgtEl>
                                        <p:attrNameLst>
                                          <p:attrName>style.visibility</p:attrName>
                                        </p:attrNameLst>
                                      </p:cBhvr>
                                      <p:to>
                                        <p:strVal val="visible"/>
                                      </p:to>
                                    </p:set>
                                    <p:animEffect transition="in" filter="fade">
                                      <p:cBhvr>
                                        <p:cTn id="27" dur="500"/>
                                        <p:tgtEl>
                                          <p:spTgt spid="962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258">
                                            <p:txEl>
                                              <p:pRg st="5" end="5"/>
                                            </p:txEl>
                                          </p:spTgt>
                                        </p:tgtEl>
                                        <p:attrNameLst>
                                          <p:attrName>style.visibility</p:attrName>
                                        </p:attrNameLst>
                                      </p:cBhvr>
                                      <p:to>
                                        <p:strVal val="visible"/>
                                      </p:to>
                                    </p:set>
                                    <p:animEffect transition="in" filter="fade">
                                      <p:cBhvr>
                                        <p:cTn id="32" dur="500"/>
                                        <p:tgtEl>
                                          <p:spTgt spid="962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6258">
                                            <p:txEl>
                                              <p:pRg st="6" end="6"/>
                                            </p:txEl>
                                          </p:spTgt>
                                        </p:tgtEl>
                                        <p:attrNameLst>
                                          <p:attrName>style.visibility</p:attrName>
                                        </p:attrNameLst>
                                      </p:cBhvr>
                                      <p:to>
                                        <p:strVal val="visible"/>
                                      </p:to>
                                    </p:set>
                                    <p:animEffect transition="in" filter="fade">
                                      <p:cBhvr>
                                        <p:cTn id="37" dur="500"/>
                                        <p:tgtEl>
                                          <p:spTgt spid="962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457200" y="831904"/>
            <a:ext cx="8229600" cy="3829050"/>
          </a:xfrm>
        </p:spPr>
        <p:txBody>
          <a:bodyPr>
            <a:normAutofit/>
          </a:bodyPr>
          <a:lstStyle/>
          <a:p>
            <a:pPr marL="68580" indent="0" algn="r" rtl="1">
              <a:buNone/>
            </a:pPr>
            <a:r>
              <a:rPr lang="ar-SA" dirty="0">
                <a:cs typeface="B Nazanin" panose="00000400000000000000" pitchFamily="2" charset="-78"/>
              </a:rPr>
              <a:t>هنگام توصیه به</a:t>
            </a:r>
            <a:r>
              <a:rPr lang="en-US" dirty="0">
                <a:cs typeface="B Nazanin" panose="00000400000000000000" pitchFamily="2" charset="-78"/>
              </a:rPr>
              <a:t> </a:t>
            </a:r>
            <a:r>
              <a:rPr lang="en-US" sz="2400" dirty="0">
                <a:cs typeface="B Nazanin" panose="00000400000000000000" pitchFamily="2" charset="-78"/>
              </a:rPr>
              <a:t>SMBG</a:t>
            </a:r>
            <a:r>
              <a:rPr lang="en-US" dirty="0">
                <a:cs typeface="B Nazanin" panose="00000400000000000000" pitchFamily="2" charset="-78"/>
              </a:rPr>
              <a:t>  </a:t>
            </a:r>
            <a:r>
              <a:rPr lang="ar-SA" dirty="0">
                <a:cs typeface="B Nazanin" panose="00000400000000000000" pitchFamily="2" charset="-78"/>
              </a:rPr>
              <a:t>اطمینان حاصل کنید از این که بیمارموارد زیر را دریافت کرده است:</a:t>
            </a:r>
            <a:endParaRPr lang="en-US" dirty="0">
              <a:cs typeface="B Nazanin" panose="00000400000000000000" pitchFamily="2" charset="-78"/>
            </a:endParaRPr>
          </a:p>
          <a:p>
            <a:pPr algn="r" rtl="1"/>
            <a:r>
              <a:rPr lang="ar-SA" dirty="0">
                <a:cs typeface="B Nazanin" panose="00000400000000000000" pitchFamily="2" charset="-78"/>
              </a:rPr>
              <a:t> راهنمایی کامل </a:t>
            </a:r>
            <a:endParaRPr lang="en-US" dirty="0">
              <a:cs typeface="B Nazanin" panose="00000400000000000000" pitchFamily="2" charset="-78"/>
            </a:endParaRPr>
          </a:p>
          <a:p>
            <a:pPr algn="r" rtl="1"/>
            <a:r>
              <a:rPr lang="ar-SA" dirty="0">
                <a:cs typeface="B Nazanin" panose="00000400000000000000" pitchFamily="2" charset="-78"/>
              </a:rPr>
              <a:t>توان ارزیابی  منظم تکنیک </a:t>
            </a:r>
            <a:r>
              <a:rPr lang="ar-SA" dirty="0" smtClean="0">
                <a:cs typeface="B Nazanin" panose="00000400000000000000" pitchFamily="2" charset="-78"/>
              </a:rPr>
              <a:t>های</a:t>
            </a:r>
            <a:r>
              <a:rPr lang="fa-IR" dirty="0" smtClean="0">
                <a:cs typeface="B Nazanin" panose="00000400000000000000" pitchFamily="2" charset="-78"/>
              </a:rPr>
              <a:t> </a:t>
            </a:r>
            <a:r>
              <a:rPr lang="en-US" sz="2000" dirty="0" smtClean="0">
                <a:cs typeface="B Nazanin" panose="00000400000000000000" pitchFamily="2" charset="-78"/>
              </a:rPr>
              <a:t>SMBG</a:t>
            </a:r>
            <a:r>
              <a:rPr lang="fa-IR" sz="2000" dirty="0" smtClean="0">
                <a:cs typeface="B Nazanin" panose="00000400000000000000" pitchFamily="2" charset="-78"/>
              </a:rPr>
              <a:t> </a:t>
            </a:r>
            <a:endParaRPr lang="en-US" dirty="0">
              <a:cs typeface="B Nazanin" panose="00000400000000000000" pitchFamily="2" charset="-78"/>
            </a:endParaRPr>
          </a:p>
          <a:p>
            <a:pPr algn="r" rtl="1"/>
            <a:r>
              <a:rPr lang="ar-SA" dirty="0">
                <a:cs typeface="B Nazanin" panose="00000400000000000000" pitchFamily="2" charset="-78"/>
              </a:rPr>
              <a:t>توان  استفاده از نتایج </a:t>
            </a:r>
            <a:r>
              <a:rPr lang="en-US" sz="2000" dirty="0">
                <a:cs typeface="B Nazanin" panose="00000400000000000000" pitchFamily="2" charset="-78"/>
              </a:rPr>
              <a:t>SMBG </a:t>
            </a:r>
            <a:r>
              <a:rPr lang="fa-IR" sz="2000" dirty="0" smtClean="0">
                <a:cs typeface="B Nazanin" panose="00000400000000000000" pitchFamily="2" charset="-78"/>
              </a:rPr>
              <a:t> </a:t>
            </a:r>
            <a:r>
              <a:rPr lang="ar-SA" dirty="0" smtClean="0">
                <a:cs typeface="B Nazanin" panose="00000400000000000000" pitchFamily="2" charset="-78"/>
              </a:rPr>
              <a:t>برای </a:t>
            </a:r>
            <a:r>
              <a:rPr lang="ar-SA" dirty="0">
                <a:cs typeface="B Nazanin" panose="00000400000000000000" pitchFamily="2" charset="-78"/>
              </a:rPr>
              <a:t>انطباق درمان  </a:t>
            </a:r>
            <a:endParaRPr lang="en-US" dirty="0">
              <a:cs typeface="B Nazanin" panose="00000400000000000000" pitchFamily="2" charset="-78"/>
            </a:endParaRPr>
          </a:p>
        </p:txBody>
      </p:sp>
      <p:sp>
        <p:nvSpPr>
          <p:cNvPr id="7" name="Title 2"/>
          <p:cNvSpPr>
            <a:spLocks noGrp="1"/>
          </p:cNvSpPr>
          <p:nvPr>
            <p:ph type="title"/>
          </p:nvPr>
        </p:nvSpPr>
        <p:spPr>
          <a:xfrm>
            <a:off x="0" y="-114300"/>
            <a:ext cx="9144000" cy="857250"/>
          </a:xfrm>
        </p:spPr>
        <p:txBody>
          <a:bodyPr>
            <a:normAutofit/>
          </a:bodyPr>
          <a:lstStyle/>
          <a:p>
            <a:r>
              <a:rPr lang="fa-IR" dirty="0">
                <a:cs typeface="B Nazanin" panose="00000400000000000000" pitchFamily="2" charset="-78"/>
              </a:rPr>
              <a:t>پایش  قند: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379311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fade">
                                      <p:cBhvr>
                                        <p:cTn id="7" dur="500"/>
                                        <p:tgtEl>
                                          <p:spTgt spid="9523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234">
                                            <p:txEl>
                                              <p:pRg st="1" end="1"/>
                                            </p:txEl>
                                          </p:spTgt>
                                        </p:tgtEl>
                                        <p:attrNameLst>
                                          <p:attrName>style.visibility</p:attrName>
                                        </p:attrNameLst>
                                      </p:cBhvr>
                                      <p:to>
                                        <p:strVal val="visible"/>
                                      </p:to>
                                    </p:set>
                                    <p:animEffect transition="in" filter="fade">
                                      <p:cBhvr>
                                        <p:cTn id="11" dur="500"/>
                                        <p:tgtEl>
                                          <p:spTgt spid="9523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234">
                                            <p:txEl>
                                              <p:pRg st="2" end="2"/>
                                            </p:txEl>
                                          </p:spTgt>
                                        </p:tgtEl>
                                        <p:attrNameLst>
                                          <p:attrName>style.visibility</p:attrName>
                                        </p:attrNameLst>
                                      </p:cBhvr>
                                      <p:to>
                                        <p:strVal val="visible"/>
                                      </p:to>
                                    </p:set>
                                    <p:animEffect transition="in" filter="fade">
                                      <p:cBhvr>
                                        <p:cTn id="15" dur="500"/>
                                        <p:tgtEl>
                                          <p:spTgt spid="9523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5234">
                                            <p:txEl>
                                              <p:pRg st="3" end="3"/>
                                            </p:txEl>
                                          </p:spTgt>
                                        </p:tgtEl>
                                        <p:attrNameLst>
                                          <p:attrName>style.visibility</p:attrName>
                                        </p:attrNameLst>
                                      </p:cBhvr>
                                      <p:to>
                                        <p:strVal val="visible"/>
                                      </p:to>
                                    </p:set>
                                    <p:animEffect transition="in" filter="fade">
                                      <p:cBhvr>
                                        <p:cTn id="19" dur="500"/>
                                        <p:tgtEl>
                                          <p:spTgt spid="952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7" name="Title 1"/>
          <p:cNvSpPr>
            <a:spLocks noGrp="1"/>
          </p:cNvSpPr>
          <p:nvPr>
            <p:ph type="title"/>
          </p:nvPr>
        </p:nvSpPr>
        <p:spPr>
          <a:xfrm>
            <a:off x="-157041" y="-114300"/>
            <a:ext cx="9448800" cy="857250"/>
          </a:xfrm>
        </p:spPr>
        <p:txBody>
          <a:bodyPr>
            <a:noAutofit/>
          </a:bodyPr>
          <a:lstStyle/>
          <a:p>
            <a:r>
              <a:rPr lang="fa-IR" dirty="0" smtClean="0">
                <a:cs typeface="B Nazanin" panose="00000400000000000000" pitchFamily="2" charset="-78"/>
              </a:rPr>
              <a:t>خلاصه توصیه های گلیسمیک</a:t>
            </a:r>
            <a:endParaRPr lang="en-US" dirty="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xmlns="" val="2263684613"/>
              </p:ext>
            </p:extLst>
          </p:nvPr>
        </p:nvGraphicFramePr>
        <p:xfrm>
          <a:off x="464085" y="1808328"/>
          <a:ext cx="8229600" cy="1677822"/>
        </p:xfrm>
        <a:graphic>
          <a:graphicData uri="http://schemas.openxmlformats.org/drawingml/2006/table">
            <a:tbl>
              <a:tblPr firstRow="1" bandRow="1">
                <a:tableStyleId>{69CF1AB2-1976-4502-BF36-3FF5EA218861}</a:tableStyleId>
              </a:tblPr>
              <a:tblGrid>
                <a:gridCol w="3429000">
                  <a:extLst>
                    <a:ext uri="{9D8B030D-6E8A-4147-A177-3AD203B41FA5}">
                      <a16:colId xmlns="" xmlns:a16="http://schemas.microsoft.com/office/drawing/2014/main" val="1722823194"/>
                    </a:ext>
                  </a:extLst>
                </a:gridCol>
                <a:gridCol w="4800600">
                  <a:extLst>
                    <a:ext uri="{9D8B030D-6E8A-4147-A177-3AD203B41FA5}">
                      <a16:colId xmlns="" xmlns:a16="http://schemas.microsoft.com/office/drawing/2014/main" val="1256809328"/>
                    </a:ext>
                  </a:extLst>
                </a:gridCol>
              </a:tblGrid>
              <a:tr h="506823">
                <a:tc>
                  <a:txBody>
                    <a:bodyPr/>
                    <a:lstStyle/>
                    <a:p>
                      <a:pPr algn="r" rtl="1"/>
                      <a:r>
                        <a:rPr lang="ar-SA" sz="2400" b="0" kern="1200" dirty="0" smtClean="0">
                          <a:effectLst/>
                          <a:cs typeface="B Nazanin" panose="00000400000000000000" pitchFamily="2" charset="-78"/>
                        </a:rPr>
                        <a:t>کمتر از </a:t>
                      </a:r>
                      <a:r>
                        <a:rPr lang="fa-IR" sz="2400" b="0" kern="1200" dirty="0" smtClean="0">
                          <a:effectLst/>
                          <a:cs typeface="B Nazanin" panose="00000400000000000000" pitchFamily="2" charset="-78"/>
                        </a:rPr>
                        <a:t>۷</a:t>
                      </a:r>
                      <a:r>
                        <a:rPr lang="ar-SA" sz="2400" b="0" kern="1200" dirty="0" smtClean="0">
                          <a:effectLst/>
                          <a:cs typeface="B Nazanin" panose="00000400000000000000" pitchFamily="2" charset="-78"/>
                        </a:rPr>
                        <a:t> درصد</a:t>
                      </a:r>
                      <a:endParaRPr lang="en-US" sz="2400" b="0" dirty="0">
                        <a:cs typeface="B Nazanin" panose="00000400000000000000" pitchFamily="2" charset="-78"/>
                      </a:endParaRPr>
                    </a:p>
                  </a:txBody>
                  <a:tcPr anchor="ctr"/>
                </a:tc>
                <a:tc>
                  <a:txBody>
                    <a:bodyPr/>
                    <a:lstStyle/>
                    <a:p>
                      <a:pPr algn="r" rtl="1"/>
                      <a:r>
                        <a:rPr lang="en-US" sz="2400" b="0" dirty="0" smtClean="0">
                          <a:cs typeface="B Nazanin" panose="00000400000000000000" pitchFamily="2" charset="-78"/>
                        </a:rPr>
                        <a:t>A1C</a:t>
                      </a:r>
                      <a:endParaRPr lang="en-US" sz="2400" b="0" dirty="0">
                        <a:cs typeface="B Nazanin" panose="00000400000000000000" pitchFamily="2" charset="-78"/>
                      </a:endParaRPr>
                    </a:p>
                  </a:txBody>
                  <a:tcPr anchor="ctr"/>
                </a:tc>
                <a:extLst>
                  <a:ext uri="{0D108BD9-81ED-4DB2-BD59-A6C34878D82A}">
                    <a16:rowId xmlns="" xmlns:a16="http://schemas.microsoft.com/office/drawing/2014/main" val="4164231948"/>
                  </a:ext>
                </a:extLst>
              </a:tr>
              <a:tr h="561399">
                <a:tc>
                  <a:txBody>
                    <a:bodyPr/>
                    <a:lstStyle/>
                    <a:p>
                      <a:pPr algn="r" rtl="1"/>
                      <a:r>
                        <a:rPr lang="fa-IR" sz="2400" b="0" kern="1200" dirty="0" smtClean="0">
                          <a:effectLst/>
                          <a:cs typeface="B Nazanin" panose="00000400000000000000" pitchFamily="2" charset="-78"/>
                        </a:rPr>
                        <a:t>۸۰ </a:t>
                      </a:r>
                      <a:r>
                        <a:rPr lang="ar-SA" sz="2400" b="0" kern="1200" dirty="0" smtClean="0">
                          <a:effectLst/>
                          <a:cs typeface="B Nazanin" panose="00000400000000000000" pitchFamily="2" charset="-78"/>
                        </a:rPr>
                        <a:t>تا </a:t>
                      </a:r>
                      <a:r>
                        <a:rPr lang="fa-IR" sz="2400" b="0" kern="1200" dirty="0" smtClean="0">
                          <a:effectLst/>
                          <a:cs typeface="B Nazanin" panose="00000400000000000000" pitchFamily="2" charset="-78"/>
                        </a:rPr>
                        <a:t>۱۳۰ </a:t>
                      </a:r>
                      <a:r>
                        <a:rPr lang="en-US" sz="2400" b="0" kern="1200" dirty="0" smtClean="0">
                          <a:effectLst/>
                          <a:cs typeface="B Nazanin" panose="00000400000000000000" pitchFamily="2" charset="-78"/>
                        </a:rPr>
                        <a:t>mg/</a:t>
                      </a:r>
                      <a:r>
                        <a:rPr lang="en-US" sz="2400" b="0" kern="1200" dirty="0" err="1" smtClean="0">
                          <a:effectLst/>
                          <a:cs typeface="B Nazanin" panose="00000400000000000000" pitchFamily="2" charset="-78"/>
                        </a:rPr>
                        <a:t>dL</a:t>
                      </a:r>
                      <a:endParaRPr lang="en-US" sz="2400" b="0" kern="1200" dirty="0">
                        <a:solidFill>
                          <a:schemeClr val="dk1"/>
                        </a:solidFill>
                        <a:effectLst/>
                        <a:latin typeface="+mn-lt"/>
                        <a:ea typeface="+mn-ea"/>
                        <a:cs typeface="B Nazanin" panose="00000400000000000000" pitchFamily="2" charset="-78"/>
                      </a:endParaRPr>
                    </a:p>
                  </a:txBody>
                  <a:tcPr anchor="ctr"/>
                </a:tc>
                <a:tc>
                  <a:txBody>
                    <a:bodyPr/>
                    <a:lstStyle/>
                    <a:p>
                      <a:pPr algn="r" rtl="1"/>
                      <a:r>
                        <a:rPr lang="ar-SA" sz="2400" b="0" kern="1200" dirty="0" smtClean="0">
                          <a:effectLst/>
                          <a:cs typeface="B Nazanin" panose="00000400000000000000" pitchFamily="2" charset="-78"/>
                        </a:rPr>
                        <a:t>قند پلاسمای مویرگی محیطی</a:t>
                      </a:r>
                      <a:endParaRPr lang="en-US" sz="2400" b="0" kern="1200" dirty="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406338427"/>
                  </a:ext>
                </a:extLst>
              </a:tr>
              <a:tr h="6096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0" kern="1200" dirty="0" smtClean="0">
                          <a:effectLst/>
                          <a:cs typeface="B Nazanin" panose="00000400000000000000" pitchFamily="2" charset="-78"/>
                        </a:rPr>
                        <a:t>کمتر از </a:t>
                      </a:r>
                      <a:r>
                        <a:rPr lang="fa-IR" sz="2400" b="0" kern="1200" dirty="0" smtClean="0">
                          <a:effectLst/>
                          <a:cs typeface="B Nazanin" panose="00000400000000000000" pitchFamily="2" charset="-78"/>
                        </a:rPr>
                        <a:t>۱۸۰ </a:t>
                      </a:r>
                      <a:r>
                        <a:rPr lang="en-US" sz="2400" b="0" kern="1200" dirty="0" smtClean="0">
                          <a:effectLst/>
                          <a:cs typeface="B Nazanin" panose="00000400000000000000" pitchFamily="2" charset="-78"/>
                        </a:rPr>
                        <a:t>mg/</a:t>
                      </a:r>
                      <a:r>
                        <a:rPr lang="en-US" sz="2400" b="0" kern="1200" dirty="0" err="1" smtClean="0">
                          <a:effectLst/>
                          <a:cs typeface="B Nazanin" panose="00000400000000000000" pitchFamily="2" charset="-78"/>
                        </a:rPr>
                        <a:t>dL</a:t>
                      </a:r>
                      <a:endParaRPr lang="en-US" sz="2400" b="0" kern="1200" dirty="0" smtClean="0">
                        <a:solidFill>
                          <a:schemeClr val="dk1"/>
                        </a:solidFill>
                        <a:effectLst/>
                        <a:latin typeface="+mn-lt"/>
                        <a:ea typeface="+mn-ea"/>
                        <a:cs typeface="B Nazanin" panose="00000400000000000000" pitchFamily="2" charset="-78"/>
                      </a:endParaRPr>
                    </a:p>
                  </a:txBody>
                  <a:tcPr anchor="ctr"/>
                </a:tc>
                <a:tc>
                  <a:txBody>
                    <a:bodyPr/>
                    <a:lstStyle/>
                    <a:p>
                      <a:pPr algn="r" rtl="1"/>
                      <a:r>
                        <a:rPr lang="ar-SA" sz="2400" b="0" kern="1200" dirty="0" smtClean="0">
                          <a:effectLst/>
                          <a:cs typeface="B Nazanin" panose="00000400000000000000" pitchFamily="2" charset="-78"/>
                        </a:rPr>
                        <a:t>قند</a:t>
                      </a:r>
                      <a:r>
                        <a:rPr lang="en-US" sz="2400" b="0" kern="1200" dirty="0" smtClean="0">
                          <a:effectLst/>
                          <a:cs typeface="B Nazanin" panose="00000400000000000000" pitchFamily="2" charset="-78"/>
                        </a:rPr>
                        <a:t> peak </a:t>
                      </a:r>
                      <a:r>
                        <a:rPr lang="ar-SA" sz="2400" b="0" kern="1200" dirty="0" smtClean="0">
                          <a:effectLst/>
                          <a:cs typeface="B Nazanin" panose="00000400000000000000" pitchFamily="2" charset="-78"/>
                        </a:rPr>
                        <a:t>پلاسمای مویرگی پس از غذا</a:t>
                      </a:r>
                      <a:endParaRPr lang="en-US" sz="2400" b="0" dirty="0">
                        <a:cs typeface="B Nazanin" panose="00000400000000000000" pitchFamily="2" charset="-78"/>
                      </a:endParaRPr>
                    </a:p>
                  </a:txBody>
                  <a:tcPr anchor="ctr"/>
                </a:tc>
                <a:extLst>
                  <a:ext uri="{0D108BD9-81ED-4DB2-BD59-A6C34878D82A}">
                    <a16:rowId xmlns="" xmlns:a16="http://schemas.microsoft.com/office/drawing/2014/main" val="3054774175"/>
                  </a:ext>
                </a:extLst>
              </a:tr>
            </a:tbl>
          </a:graphicData>
        </a:graphic>
      </p:graphicFrame>
      <p:sp>
        <p:nvSpPr>
          <p:cNvPr id="5" name="Rectangle 4"/>
          <p:cNvSpPr/>
          <p:nvPr/>
        </p:nvSpPr>
        <p:spPr>
          <a:xfrm>
            <a:off x="13771" y="982747"/>
            <a:ext cx="9130229" cy="523220"/>
          </a:xfrm>
          <a:prstGeom prst="rect">
            <a:avLst/>
          </a:prstGeom>
        </p:spPr>
        <p:txBody>
          <a:bodyPr wrap="square">
            <a:spAutoFit/>
          </a:bodyPr>
          <a:lstStyle/>
          <a:p>
            <a:pPr algn="ctr" rtl="1"/>
            <a:r>
              <a:rPr lang="ar-SA" sz="28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خلاصه توصیه های گلیسمیک برای بسیاری از بزرگسالان غیر باردار مبتلا به دیابت</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7200" y="3569553"/>
            <a:ext cx="8229600" cy="830997"/>
          </a:xfrm>
          <a:prstGeom prst="rect">
            <a:avLst/>
          </a:prstGeom>
        </p:spPr>
        <p:txBody>
          <a:bodyPr wrap="square">
            <a:spAutoFit/>
          </a:bodyPr>
          <a:lstStyle/>
          <a:p>
            <a:pPr algn="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قند پس از ناشتا باید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۱</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تا </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۲</a:t>
            </a:r>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ساعت بعد از شروع وعده غذایی اندازه گیری شود و معمولا بالاترین سطح قند در بیماران دیابتی است</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87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0" name="Title 15"/>
          <p:cNvSpPr>
            <a:spLocks noGrp="1"/>
          </p:cNvSpPr>
          <p:nvPr>
            <p:ph type="title"/>
          </p:nvPr>
        </p:nvSpPr>
        <p:spPr/>
        <p:txBody>
          <a:bodyPr>
            <a:normAutofit/>
          </a:bodyPr>
          <a:lstStyle/>
          <a:p>
            <a:pPr rtl="1"/>
            <a:r>
              <a:rPr lang="fa-IR" dirty="0" smtClean="0">
                <a:cs typeface="B Nazanin" panose="00000400000000000000" pitchFamily="2" charset="-78"/>
              </a:rPr>
              <a:t>رویکرد به مدیریت هایپرگلیسمی</a:t>
            </a:r>
            <a:endParaRPr lang="en-US" dirty="0">
              <a:cs typeface="B Nazanin" panose="00000400000000000000" pitchFamily="2" charset="-78"/>
            </a:endParaRPr>
          </a:p>
        </p:txBody>
      </p:sp>
      <p:sp>
        <p:nvSpPr>
          <p:cNvPr id="2" name="Rectangle 1"/>
          <p:cNvSpPr/>
          <p:nvPr/>
        </p:nvSpPr>
        <p:spPr>
          <a:xfrm>
            <a:off x="228600" y="828867"/>
            <a:ext cx="8665774" cy="40045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29" name="Isosceles Triangle 1"/>
          <p:cNvGrpSpPr>
            <a:grpSpLocks/>
          </p:cNvGrpSpPr>
          <p:nvPr/>
        </p:nvGrpSpPr>
        <p:grpSpPr bwMode="auto">
          <a:xfrm>
            <a:off x="4767261" y="1255621"/>
            <a:ext cx="3473672" cy="333880"/>
            <a:chOff x="3011" y="987"/>
            <a:chExt cx="2231" cy="284"/>
          </a:xfrm>
        </p:grpSpPr>
        <p:pic>
          <p:nvPicPr>
            <p:cNvPr id="103427" name="Isosceles Triang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11" y="987"/>
              <a:ext cx="2231" cy="284"/>
            </a:xfrm>
            <a:prstGeom prst="rect">
              <a:avLst/>
            </a:prstGeom>
            <a:noFill/>
            <a:extLst>
              <a:ext uri="{909E8E84-426E-40DD-AFC4-6F175D3DCCD1}">
                <a14:hiddenFill xmlns:a14="http://schemas.microsoft.com/office/drawing/2010/main" xmlns="">
                  <a:solidFill>
                    <a:srgbClr val="FFFFFF"/>
                  </a:solidFill>
                </a14:hiddenFill>
              </a:ext>
            </a:extLst>
          </p:spPr>
        </p:pic>
        <p:sp>
          <p:nvSpPr>
            <p:cNvPr id="103428" name="Text Box 4"/>
            <p:cNvSpPr txBox="1">
              <a:spLocks noChangeArrowheads="1"/>
            </p:cNvSpPr>
            <p:nvPr/>
          </p:nvSpPr>
          <p:spPr bwMode="auto">
            <a:xfrm>
              <a:off x="4080" y="1106"/>
              <a:ext cx="105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2" name="Isosceles Triangle 6"/>
          <p:cNvGrpSpPr>
            <a:grpSpLocks/>
          </p:cNvGrpSpPr>
          <p:nvPr/>
        </p:nvGrpSpPr>
        <p:grpSpPr bwMode="auto">
          <a:xfrm>
            <a:off x="4767261" y="1716469"/>
            <a:ext cx="3473672" cy="333880"/>
            <a:chOff x="2984" y="1379"/>
            <a:chExt cx="2231" cy="284"/>
          </a:xfrm>
        </p:grpSpPr>
        <p:pic>
          <p:nvPicPr>
            <p:cNvPr id="103430" name="Isosceles Triangle 6"/>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84" y="1379"/>
              <a:ext cx="2231" cy="284"/>
            </a:xfrm>
            <a:prstGeom prst="rect">
              <a:avLst/>
            </a:prstGeom>
            <a:noFill/>
            <a:extLst>
              <a:ext uri="{909E8E84-426E-40DD-AFC4-6F175D3DCCD1}">
                <a14:hiddenFill xmlns:a14="http://schemas.microsoft.com/office/drawing/2010/main" xmlns="">
                  <a:solidFill>
                    <a:srgbClr val="FFFFFF"/>
                  </a:solidFill>
                </a14:hiddenFill>
              </a:ext>
            </a:extLst>
          </p:spPr>
        </p:pic>
        <p:sp>
          <p:nvSpPr>
            <p:cNvPr id="103431" name="Text Box 7"/>
            <p:cNvSpPr txBox="1">
              <a:spLocks noChangeArrowheads="1"/>
            </p:cNvSpPr>
            <p:nvPr/>
          </p:nvSpPr>
          <p:spPr bwMode="auto">
            <a:xfrm>
              <a:off x="4107" y="1498"/>
              <a:ext cx="105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5" name="Isosceles Triangle 7"/>
          <p:cNvGrpSpPr>
            <a:grpSpLocks/>
          </p:cNvGrpSpPr>
          <p:nvPr/>
        </p:nvGrpSpPr>
        <p:grpSpPr bwMode="auto">
          <a:xfrm>
            <a:off x="4767261" y="2212585"/>
            <a:ext cx="3473672" cy="333880"/>
            <a:chOff x="2984" y="1801"/>
            <a:chExt cx="2231" cy="284"/>
          </a:xfrm>
        </p:grpSpPr>
        <p:pic>
          <p:nvPicPr>
            <p:cNvPr id="103433" name="Isosceles Triangle 7"/>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84" y="1801"/>
              <a:ext cx="2231" cy="284"/>
            </a:xfrm>
            <a:prstGeom prst="rect">
              <a:avLst/>
            </a:prstGeom>
            <a:noFill/>
            <a:extLst>
              <a:ext uri="{909E8E84-426E-40DD-AFC4-6F175D3DCCD1}">
                <a14:hiddenFill xmlns:a14="http://schemas.microsoft.com/office/drawing/2010/main" xmlns="">
                  <a:solidFill>
                    <a:srgbClr val="FFFFFF"/>
                  </a:solidFill>
                </a14:hiddenFill>
              </a:ext>
            </a:extLst>
          </p:spPr>
        </p:pic>
        <p:sp>
          <p:nvSpPr>
            <p:cNvPr id="103434" name="Text Box 10"/>
            <p:cNvSpPr txBox="1">
              <a:spLocks noChangeArrowheads="1"/>
            </p:cNvSpPr>
            <p:nvPr/>
          </p:nvSpPr>
          <p:spPr bwMode="auto">
            <a:xfrm>
              <a:off x="4080" y="1922"/>
              <a:ext cx="105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8" name="Isosceles Triangle 8"/>
          <p:cNvGrpSpPr>
            <a:grpSpLocks/>
          </p:cNvGrpSpPr>
          <p:nvPr/>
        </p:nvGrpSpPr>
        <p:grpSpPr bwMode="auto">
          <a:xfrm>
            <a:off x="4767261" y="2622880"/>
            <a:ext cx="3473672" cy="335056"/>
            <a:chOff x="2953" y="2150"/>
            <a:chExt cx="2231" cy="285"/>
          </a:xfrm>
        </p:grpSpPr>
        <p:pic>
          <p:nvPicPr>
            <p:cNvPr id="103436" name="Isosceles Triangle 8"/>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53" y="2150"/>
              <a:ext cx="2231" cy="285"/>
            </a:xfrm>
            <a:prstGeom prst="rect">
              <a:avLst/>
            </a:prstGeom>
            <a:noFill/>
            <a:extLst>
              <a:ext uri="{909E8E84-426E-40DD-AFC4-6F175D3DCCD1}">
                <a14:hiddenFill xmlns:a14="http://schemas.microsoft.com/office/drawing/2010/main" xmlns="">
                  <a:solidFill>
                    <a:srgbClr val="FFFFFF"/>
                  </a:solidFill>
                </a14:hiddenFill>
              </a:ext>
            </a:extLst>
          </p:spPr>
        </p:pic>
        <p:sp>
          <p:nvSpPr>
            <p:cNvPr id="103437" name="Text Box 13"/>
            <p:cNvSpPr txBox="1">
              <a:spLocks noChangeArrowheads="1"/>
            </p:cNvSpPr>
            <p:nvPr/>
          </p:nvSpPr>
          <p:spPr bwMode="auto">
            <a:xfrm>
              <a:off x="4080" y="2271"/>
              <a:ext cx="105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1" name="Isosceles Triangle 9"/>
          <p:cNvGrpSpPr>
            <a:grpSpLocks/>
          </p:cNvGrpSpPr>
          <p:nvPr/>
        </p:nvGrpSpPr>
        <p:grpSpPr bwMode="auto">
          <a:xfrm>
            <a:off x="4767261" y="3074323"/>
            <a:ext cx="3473672" cy="335056"/>
            <a:chOff x="2953" y="2534"/>
            <a:chExt cx="2231" cy="285"/>
          </a:xfrm>
        </p:grpSpPr>
        <p:pic>
          <p:nvPicPr>
            <p:cNvPr id="103439" name="Isosceles Triangle 9"/>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53" y="2534"/>
              <a:ext cx="2231" cy="285"/>
            </a:xfrm>
            <a:prstGeom prst="rect">
              <a:avLst/>
            </a:prstGeom>
            <a:noFill/>
            <a:extLst>
              <a:ext uri="{909E8E84-426E-40DD-AFC4-6F175D3DCCD1}">
                <a14:hiddenFill xmlns:a14="http://schemas.microsoft.com/office/drawing/2010/main" xmlns="">
                  <a:solidFill>
                    <a:srgbClr val="FFFFFF"/>
                  </a:solidFill>
                </a14:hiddenFill>
              </a:ext>
            </a:extLst>
          </p:spPr>
        </p:pic>
        <p:sp>
          <p:nvSpPr>
            <p:cNvPr id="103440" name="Text Box 16"/>
            <p:cNvSpPr txBox="1">
              <a:spLocks noChangeArrowheads="1"/>
            </p:cNvSpPr>
            <p:nvPr/>
          </p:nvSpPr>
          <p:spPr bwMode="auto">
            <a:xfrm>
              <a:off x="4080" y="2654"/>
              <a:ext cx="105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4" name="Isosceles Triangle 10"/>
          <p:cNvGrpSpPr>
            <a:grpSpLocks/>
          </p:cNvGrpSpPr>
          <p:nvPr/>
        </p:nvGrpSpPr>
        <p:grpSpPr bwMode="auto">
          <a:xfrm>
            <a:off x="4767261" y="3562209"/>
            <a:ext cx="3473672" cy="380905"/>
            <a:chOff x="2953" y="2949"/>
            <a:chExt cx="2231" cy="324"/>
          </a:xfrm>
        </p:grpSpPr>
        <p:pic>
          <p:nvPicPr>
            <p:cNvPr id="103442" name="Isosceles Triangle 10"/>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953" y="2949"/>
              <a:ext cx="2231" cy="284"/>
            </a:xfrm>
            <a:prstGeom prst="rect">
              <a:avLst/>
            </a:prstGeom>
            <a:noFill/>
            <a:extLst>
              <a:ext uri="{909E8E84-426E-40DD-AFC4-6F175D3DCCD1}">
                <a14:hiddenFill xmlns:a14="http://schemas.microsoft.com/office/drawing/2010/main" xmlns="">
                  <a:solidFill>
                    <a:srgbClr val="FFFFFF"/>
                  </a:solidFill>
                </a14:hiddenFill>
              </a:ext>
            </a:extLst>
          </p:spPr>
        </p:pic>
        <p:sp>
          <p:nvSpPr>
            <p:cNvPr id="103443" name="Text Box 19"/>
            <p:cNvSpPr txBox="1">
              <a:spLocks noChangeArrowheads="1"/>
            </p:cNvSpPr>
            <p:nvPr/>
          </p:nvSpPr>
          <p:spPr bwMode="auto">
            <a:xfrm>
              <a:off x="4080" y="3177"/>
              <a:ext cx="105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7" name="Isosceles Triangle 11"/>
          <p:cNvGrpSpPr>
            <a:grpSpLocks/>
          </p:cNvGrpSpPr>
          <p:nvPr/>
        </p:nvGrpSpPr>
        <p:grpSpPr bwMode="auto">
          <a:xfrm>
            <a:off x="4767261" y="4287320"/>
            <a:ext cx="3473672" cy="333880"/>
            <a:chOff x="2953" y="3464"/>
            <a:chExt cx="2231" cy="284"/>
          </a:xfrm>
        </p:grpSpPr>
        <p:pic>
          <p:nvPicPr>
            <p:cNvPr id="103445" name="Isosceles Triangle 11"/>
            <p:cNvPicPr>
              <a:picLocks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953" y="3464"/>
              <a:ext cx="2231" cy="284"/>
            </a:xfrm>
            <a:prstGeom prst="rect">
              <a:avLst/>
            </a:prstGeom>
            <a:noFill/>
            <a:extLst>
              <a:ext uri="{909E8E84-426E-40DD-AFC4-6F175D3DCCD1}">
                <a14:hiddenFill xmlns:a14="http://schemas.microsoft.com/office/drawing/2010/main" xmlns="">
                  <a:solidFill>
                    <a:srgbClr val="FFFFFF"/>
                  </a:solidFill>
                </a14:hiddenFill>
              </a:ext>
            </a:extLst>
          </p:spPr>
        </p:pic>
        <p:sp>
          <p:nvSpPr>
            <p:cNvPr id="103446" name="Text Box 22"/>
            <p:cNvSpPr txBox="1">
              <a:spLocks noChangeArrowheads="1"/>
            </p:cNvSpPr>
            <p:nvPr/>
          </p:nvSpPr>
          <p:spPr bwMode="auto">
            <a:xfrm>
              <a:off x="4080" y="3583"/>
              <a:ext cx="105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8" name="Group 21"/>
          <p:cNvGrpSpPr>
            <a:grpSpLocks/>
          </p:cNvGrpSpPr>
          <p:nvPr/>
        </p:nvGrpSpPr>
        <p:grpSpPr bwMode="auto">
          <a:xfrm>
            <a:off x="8220977" y="1208597"/>
            <a:ext cx="706879" cy="2200781"/>
            <a:chOff x="5218" y="873"/>
            <a:chExt cx="454" cy="1872"/>
          </a:xfrm>
        </p:grpSpPr>
        <p:sp>
          <p:nvSpPr>
            <p:cNvPr id="103484" name="Right Bracket 13"/>
            <p:cNvSpPr>
              <a:spLocks/>
            </p:cNvSpPr>
            <p:nvPr/>
          </p:nvSpPr>
          <p:spPr bwMode="auto">
            <a:xfrm>
              <a:off x="5218" y="873"/>
              <a:ext cx="62" cy="1872"/>
            </a:xfrm>
            <a:prstGeom prst="rightBracket">
              <a:avLst>
                <a:gd name="adj" fmla="val 8247"/>
              </a:avLst>
            </a:prstGeom>
            <a:noFill/>
            <a:ln w="28575" algn="ctr">
              <a:solidFill>
                <a:schemeClr val="bg1"/>
              </a:solidFill>
              <a:round/>
              <a:headEnd/>
              <a:tailEnd/>
            </a:ln>
            <a:extLst/>
          </p:spPr>
          <p:txBody>
            <a:bodyPr anchor="ctr"/>
            <a:lstStyle/>
            <a:p>
              <a:pPr algn="ctr" eaLnBrk="0" hangingPunct="0"/>
              <a:endParaRPr lang="en-US">
                <a:solidFill>
                  <a:schemeClr val="bg1"/>
                </a:solidFill>
                <a:latin typeface="Helvetica" pitchFamily="34" charset="0"/>
              </a:endParaRPr>
            </a:p>
          </p:txBody>
        </p:sp>
        <p:pic>
          <p:nvPicPr>
            <p:cNvPr id="103485" name="TextBox 14"/>
            <p:cNvPicPr>
              <a:picLocks noChangeArrowheads="1"/>
            </p:cNvPicPr>
            <p:nvPr/>
          </p:nvPicPr>
          <p:blipFill>
            <a:blip r:embed="rId10">
              <a:extLst>
                <a:ext uri="{BEBA8EAE-BF5A-486C-A8C5-ECC9F3942E4B}">
                  <a14:imgProps xmlns:a14="http://schemas.microsoft.com/office/drawing/2010/main" xmlns="">
                    <a14:imgLayer r:embed="rId11">
                      <a14:imgEffect>
                        <a14:brightnessContrast bright="100000" contrast="100000"/>
                      </a14:imgEffect>
                    </a14:imgLayer>
                  </a14:imgProps>
                </a:ext>
                <a:ext uri="{28A0092B-C50C-407E-A947-70E740481C1C}">
                  <a14:useLocalDpi xmlns:a14="http://schemas.microsoft.com/office/drawing/2010/main" xmlns="" val="0"/>
                </a:ext>
              </a:extLst>
            </a:blip>
            <a:srcRect/>
            <a:stretch>
              <a:fillRect/>
            </a:stretch>
          </p:blipFill>
          <p:spPr bwMode="auto">
            <a:xfrm>
              <a:off x="5276" y="1275"/>
              <a:ext cx="396" cy="88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03449" name="Group 22"/>
          <p:cNvGrpSpPr>
            <a:grpSpLocks/>
          </p:cNvGrpSpPr>
          <p:nvPr/>
        </p:nvGrpSpPr>
        <p:grpSpPr bwMode="auto">
          <a:xfrm>
            <a:off x="8209293" y="3554655"/>
            <a:ext cx="685081" cy="1013394"/>
            <a:chOff x="5232" y="2919"/>
            <a:chExt cx="440" cy="862"/>
          </a:xfrm>
        </p:grpSpPr>
        <p:sp>
          <p:nvSpPr>
            <p:cNvPr id="103482" name="Right Bracket 19"/>
            <p:cNvSpPr>
              <a:spLocks/>
            </p:cNvSpPr>
            <p:nvPr/>
          </p:nvSpPr>
          <p:spPr bwMode="auto">
            <a:xfrm>
              <a:off x="5232" y="3081"/>
              <a:ext cx="48" cy="700"/>
            </a:xfrm>
            <a:prstGeom prst="rightBracket">
              <a:avLst>
                <a:gd name="adj" fmla="val 8294"/>
              </a:avLst>
            </a:prstGeom>
            <a:noFill/>
            <a:ln w="2857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eaLnBrk="0" hangingPunct="0"/>
              <a:endParaRPr lang="en-US">
                <a:solidFill>
                  <a:schemeClr val="bg1"/>
                </a:solidFill>
                <a:latin typeface="Helvetica" pitchFamily="34" charset="0"/>
              </a:endParaRPr>
            </a:p>
          </p:txBody>
        </p:sp>
        <p:pic>
          <p:nvPicPr>
            <p:cNvPr id="103483" name="TextBox 20"/>
            <p:cNvPicPr>
              <a:picLocks noChangeArrowheads="1"/>
            </p:cNvPicPr>
            <p:nvPr/>
          </p:nvPicPr>
          <p:blipFill>
            <a:blip r:embed="rId12">
              <a:extLst>
                <a:ext uri="{BEBA8EAE-BF5A-486C-A8C5-ECC9F3942E4B}">
                  <a14:imgProps xmlns:a14="http://schemas.microsoft.com/office/drawing/2010/main" xmlns="">
                    <a14:imgLayer r:embed="rId13">
                      <a14:imgEffect>
                        <a14:brightnessContrast bright="100000" contrast="100000"/>
                      </a14:imgEffect>
                    </a14:imgLayer>
                  </a14:imgProps>
                </a:ext>
                <a:ext uri="{28A0092B-C50C-407E-A947-70E740481C1C}">
                  <a14:useLocalDpi xmlns:a14="http://schemas.microsoft.com/office/drawing/2010/main" xmlns="" val="0"/>
                </a:ext>
              </a:extLst>
            </a:blip>
            <a:srcRect/>
            <a:stretch>
              <a:fillRect/>
            </a:stretch>
          </p:blipFill>
          <p:spPr bwMode="auto">
            <a:xfrm>
              <a:off x="5276" y="2919"/>
              <a:ext cx="396" cy="85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3451" name="TextBox 29"/>
          <p:cNvSpPr txBox="1">
            <a:spLocks noChangeArrowheads="1"/>
          </p:cNvSpPr>
          <p:nvPr/>
        </p:nvSpPr>
        <p:spPr bwMode="auto">
          <a:xfrm>
            <a:off x="4876800" y="1486166"/>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r>
              <a:rPr lang="fa-IR" sz="1400" b="1" dirty="0" smtClean="0">
                <a:solidFill>
                  <a:schemeClr val="bg1"/>
                </a:solidFill>
                <a:latin typeface="Helvetica" pitchFamily="34" charset="0"/>
                <a:cs typeface="B Nazanin" panose="00000400000000000000" pitchFamily="2" charset="-78"/>
              </a:rPr>
              <a:t>کم</a:t>
            </a:r>
            <a:endParaRPr lang="en-US" sz="1400" b="1" dirty="0">
              <a:solidFill>
                <a:schemeClr val="bg1"/>
              </a:solidFill>
              <a:latin typeface="Helvetica" pitchFamily="34" charset="0"/>
              <a:cs typeface="B Nazanin" panose="00000400000000000000" pitchFamily="2" charset="-78"/>
            </a:endParaRPr>
          </a:p>
        </p:txBody>
      </p:sp>
      <p:sp>
        <p:nvSpPr>
          <p:cNvPr id="103452" name="TextBox 30"/>
          <p:cNvSpPr txBox="1">
            <a:spLocks noChangeArrowheads="1"/>
          </p:cNvSpPr>
          <p:nvPr/>
        </p:nvSpPr>
        <p:spPr bwMode="auto">
          <a:xfrm>
            <a:off x="7296033" y="1467235"/>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a-IR" sz="1400" b="1" dirty="0" smtClean="0">
                <a:solidFill>
                  <a:schemeClr val="bg1"/>
                </a:solidFill>
                <a:latin typeface="Helvetica" pitchFamily="34" charset="0"/>
                <a:cs typeface="B Nazanin" panose="00000400000000000000" pitchFamily="2" charset="-78"/>
              </a:rPr>
              <a:t>زیاد</a:t>
            </a:r>
            <a:endParaRPr lang="en-US" sz="1400" b="1" dirty="0">
              <a:solidFill>
                <a:schemeClr val="bg1"/>
              </a:solidFill>
              <a:latin typeface="Helvetica" pitchFamily="34" charset="0"/>
              <a:cs typeface="B Nazanin" panose="00000400000000000000" pitchFamily="2" charset="-78"/>
            </a:endParaRPr>
          </a:p>
        </p:txBody>
      </p:sp>
      <p:sp>
        <p:nvSpPr>
          <p:cNvPr id="103453" name="TextBox 31"/>
          <p:cNvSpPr txBox="1">
            <a:spLocks noChangeArrowheads="1"/>
          </p:cNvSpPr>
          <p:nvPr/>
        </p:nvSpPr>
        <p:spPr bwMode="auto">
          <a:xfrm>
            <a:off x="4876800" y="1959824"/>
            <a:ext cx="18824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r>
              <a:rPr lang="fa-IR" sz="1400" b="1" dirty="0" smtClean="0">
                <a:solidFill>
                  <a:schemeClr val="bg1"/>
                </a:solidFill>
                <a:latin typeface="Helvetica" pitchFamily="34" charset="0"/>
                <a:cs typeface="B Nazanin" panose="00000400000000000000" pitchFamily="2" charset="-78"/>
              </a:rPr>
              <a:t>تازه تشخیص داده شده</a:t>
            </a:r>
            <a:endParaRPr lang="en-US" sz="1400" b="1" dirty="0">
              <a:solidFill>
                <a:schemeClr val="bg1"/>
              </a:solidFill>
              <a:latin typeface="Helvetica" pitchFamily="34" charset="0"/>
              <a:cs typeface="B Nazanin" panose="00000400000000000000" pitchFamily="2" charset="-78"/>
            </a:endParaRPr>
          </a:p>
        </p:txBody>
      </p:sp>
      <p:sp>
        <p:nvSpPr>
          <p:cNvPr id="103454" name="TextBox 32"/>
          <p:cNvSpPr txBox="1">
            <a:spLocks noChangeArrowheads="1"/>
          </p:cNvSpPr>
          <p:nvPr/>
        </p:nvSpPr>
        <p:spPr bwMode="auto">
          <a:xfrm>
            <a:off x="6894241" y="1959824"/>
            <a:ext cx="1298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a-IR" sz="1400" b="1" dirty="0" smtClean="0">
                <a:solidFill>
                  <a:schemeClr val="bg1"/>
                </a:solidFill>
                <a:latin typeface="Helvetica" pitchFamily="34" charset="0"/>
                <a:cs typeface="B Nazanin" panose="00000400000000000000" pitchFamily="2" charset="-78"/>
              </a:rPr>
              <a:t>طولانی</a:t>
            </a:r>
            <a:endParaRPr lang="en-US" sz="1400" b="1" dirty="0">
              <a:solidFill>
                <a:schemeClr val="bg1"/>
              </a:solidFill>
              <a:latin typeface="Helvetica" pitchFamily="34" charset="0"/>
              <a:cs typeface="B Nazanin" panose="00000400000000000000" pitchFamily="2" charset="-78"/>
            </a:endParaRPr>
          </a:p>
        </p:txBody>
      </p:sp>
      <p:sp>
        <p:nvSpPr>
          <p:cNvPr id="103455" name="TextBox 33"/>
          <p:cNvSpPr txBox="1">
            <a:spLocks noChangeArrowheads="1"/>
          </p:cNvSpPr>
          <p:nvPr/>
        </p:nvSpPr>
        <p:spPr bwMode="auto">
          <a:xfrm>
            <a:off x="4876800" y="2453589"/>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r>
              <a:rPr lang="fa-IR" sz="1400" b="1" dirty="0" smtClean="0">
                <a:solidFill>
                  <a:schemeClr val="bg1"/>
                </a:solidFill>
                <a:latin typeface="Helvetica" pitchFamily="34" charset="0"/>
                <a:cs typeface="B Nazanin" panose="00000400000000000000" pitchFamily="2" charset="-78"/>
              </a:rPr>
              <a:t>طولانی</a:t>
            </a:r>
            <a:endParaRPr lang="en-US" sz="1400" b="1" dirty="0">
              <a:solidFill>
                <a:schemeClr val="bg1"/>
              </a:solidFill>
              <a:latin typeface="Helvetica" pitchFamily="34" charset="0"/>
              <a:cs typeface="B Nazanin" panose="00000400000000000000" pitchFamily="2" charset="-78"/>
            </a:endParaRPr>
          </a:p>
        </p:txBody>
      </p:sp>
      <p:sp>
        <p:nvSpPr>
          <p:cNvPr id="103456" name="TextBox 34"/>
          <p:cNvSpPr txBox="1">
            <a:spLocks noChangeArrowheads="1"/>
          </p:cNvSpPr>
          <p:nvPr/>
        </p:nvSpPr>
        <p:spPr bwMode="auto">
          <a:xfrm>
            <a:off x="7296033" y="2398633"/>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a-IR" sz="1400" b="1" dirty="0" smtClean="0">
                <a:solidFill>
                  <a:schemeClr val="bg1"/>
                </a:solidFill>
                <a:latin typeface="Helvetica" pitchFamily="34" charset="0"/>
                <a:cs typeface="B Nazanin" panose="00000400000000000000" pitchFamily="2" charset="-78"/>
              </a:rPr>
              <a:t>کوتاه</a:t>
            </a:r>
            <a:endParaRPr lang="en-US" sz="1400" b="1" dirty="0">
              <a:solidFill>
                <a:schemeClr val="bg1"/>
              </a:solidFill>
              <a:latin typeface="Helvetica" pitchFamily="34" charset="0"/>
              <a:cs typeface="B Nazanin" panose="00000400000000000000" pitchFamily="2" charset="-78"/>
            </a:endParaRPr>
          </a:p>
        </p:txBody>
      </p:sp>
      <p:sp>
        <p:nvSpPr>
          <p:cNvPr id="103457" name="TextBox 35"/>
          <p:cNvSpPr txBox="1">
            <a:spLocks noChangeArrowheads="1"/>
          </p:cNvSpPr>
          <p:nvPr/>
        </p:nvSpPr>
        <p:spPr bwMode="auto">
          <a:xfrm>
            <a:off x="4876800" y="2858007"/>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r>
              <a:rPr lang="fa-IR" sz="1400" b="1" dirty="0" smtClean="0">
                <a:solidFill>
                  <a:schemeClr val="bg1"/>
                </a:solidFill>
                <a:latin typeface="Helvetica" pitchFamily="34" charset="0"/>
                <a:cs typeface="B Nazanin" panose="00000400000000000000" pitchFamily="2" charset="-78"/>
              </a:rPr>
              <a:t>عدم وجود</a:t>
            </a:r>
            <a:endParaRPr lang="en-US" sz="1400" b="1" dirty="0">
              <a:solidFill>
                <a:schemeClr val="bg1"/>
              </a:solidFill>
              <a:latin typeface="Helvetica" pitchFamily="34" charset="0"/>
              <a:cs typeface="B Nazanin" panose="00000400000000000000" pitchFamily="2" charset="-78"/>
            </a:endParaRPr>
          </a:p>
        </p:txBody>
      </p:sp>
      <p:sp>
        <p:nvSpPr>
          <p:cNvPr id="103458" name="TextBox 36"/>
          <p:cNvSpPr txBox="1">
            <a:spLocks noChangeArrowheads="1"/>
          </p:cNvSpPr>
          <p:nvPr/>
        </p:nvSpPr>
        <p:spPr bwMode="auto">
          <a:xfrm>
            <a:off x="7296033" y="2858007"/>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a-IR" sz="1400" b="1" dirty="0" smtClean="0">
                <a:solidFill>
                  <a:schemeClr val="bg1"/>
                </a:solidFill>
                <a:latin typeface="Helvetica" pitchFamily="34" charset="0"/>
                <a:cs typeface="B Nazanin" panose="00000400000000000000" pitchFamily="2" charset="-78"/>
              </a:rPr>
              <a:t>شدید</a:t>
            </a:r>
            <a:endParaRPr lang="en-US" sz="1400" b="1" dirty="0">
              <a:solidFill>
                <a:schemeClr val="bg1"/>
              </a:solidFill>
              <a:latin typeface="Helvetica" pitchFamily="34" charset="0"/>
              <a:cs typeface="B Nazanin" panose="00000400000000000000" pitchFamily="2" charset="-78"/>
            </a:endParaRPr>
          </a:p>
        </p:txBody>
      </p:sp>
      <p:sp>
        <p:nvSpPr>
          <p:cNvPr id="103459" name="TextBox 37"/>
          <p:cNvSpPr txBox="1">
            <a:spLocks noChangeArrowheads="1"/>
          </p:cNvSpPr>
          <p:nvPr/>
        </p:nvSpPr>
        <p:spPr bwMode="auto">
          <a:xfrm>
            <a:off x="6090662" y="2858007"/>
            <a:ext cx="10463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fa-IR" sz="1400" b="1" dirty="0" smtClean="0">
                <a:solidFill>
                  <a:schemeClr val="bg1"/>
                </a:solidFill>
                <a:latin typeface="Helvetica" pitchFamily="34" charset="0"/>
                <a:cs typeface="B Nazanin" panose="00000400000000000000" pitchFamily="2" charset="-78"/>
              </a:rPr>
              <a:t>کم/خفیف</a:t>
            </a:r>
            <a:endParaRPr lang="en-US" sz="1400" b="1" dirty="0">
              <a:solidFill>
                <a:schemeClr val="bg1"/>
              </a:solidFill>
              <a:latin typeface="Helvetica" pitchFamily="34" charset="0"/>
              <a:cs typeface="B Nazanin" panose="00000400000000000000" pitchFamily="2" charset="-78"/>
            </a:endParaRPr>
          </a:p>
        </p:txBody>
      </p:sp>
      <p:sp>
        <p:nvSpPr>
          <p:cNvPr id="103460" name="TextBox 38"/>
          <p:cNvSpPr txBox="1">
            <a:spLocks noChangeArrowheads="1"/>
          </p:cNvSpPr>
          <p:nvPr/>
        </p:nvSpPr>
        <p:spPr bwMode="auto">
          <a:xfrm>
            <a:off x="4876800" y="3311800"/>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r>
              <a:rPr lang="fa-IR" sz="1400" b="1" dirty="0">
                <a:solidFill>
                  <a:schemeClr val="bg1"/>
                </a:solidFill>
                <a:latin typeface="Helvetica" pitchFamily="34" charset="0"/>
                <a:cs typeface="B Nazanin" panose="00000400000000000000" pitchFamily="2" charset="-78"/>
              </a:rPr>
              <a:t>عدم وجود</a:t>
            </a:r>
            <a:endParaRPr lang="en-US" sz="1400" b="1" dirty="0">
              <a:solidFill>
                <a:schemeClr val="bg1"/>
              </a:solidFill>
              <a:latin typeface="Helvetica" pitchFamily="34" charset="0"/>
              <a:cs typeface="B Nazanin" panose="00000400000000000000" pitchFamily="2" charset="-78"/>
            </a:endParaRPr>
          </a:p>
        </p:txBody>
      </p:sp>
      <p:sp>
        <p:nvSpPr>
          <p:cNvPr id="103461" name="TextBox 39"/>
          <p:cNvSpPr txBox="1">
            <a:spLocks noChangeArrowheads="1"/>
          </p:cNvSpPr>
          <p:nvPr/>
        </p:nvSpPr>
        <p:spPr bwMode="auto">
          <a:xfrm>
            <a:off x="7296033" y="3311800"/>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a-IR" sz="1400" b="1" dirty="0">
                <a:solidFill>
                  <a:schemeClr val="bg1"/>
                </a:solidFill>
                <a:latin typeface="Helvetica" pitchFamily="34" charset="0"/>
                <a:cs typeface="B Nazanin" panose="00000400000000000000" pitchFamily="2" charset="-78"/>
              </a:rPr>
              <a:t>شدید</a:t>
            </a:r>
            <a:endParaRPr lang="en-US" sz="1400" b="1" dirty="0">
              <a:solidFill>
                <a:schemeClr val="bg1"/>
              </a:solidFill>
              <a:latin typeface="Helvetica" pitchFamily="34" charset="0"/>
              <a:cs typeface="B Nazanin" panose="00000400000000000000" pitchFamily="2" charset="-78"/>
            </a:endParaRPr>
          </a:p>
        </p:txBody>
      </p:sp>
      <p:sp>
        <p:nvSpPr>
          <p:cNvPr id="103462" name="TextBox 40"/>
          <p:cNvSpPr txBox="1">
            <a:spLocks noChangeArrowheads="1"/>
          </p:cNvSpPr>
          <p:nvPr/>
        </p:nvSpPr>
        <p:spPr bwMode="auto">
          <a:xfrm>
            <a:off x="6058017" y="3311800"/>
            <a:ext cx="10463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fa-IR" sz="1400" b="1" dirty="0">
                <a:solidFill>
                  <a:schemeClr val="bg1"/>
                </a:solidFill>
                <a:latin typeface="Helvetica" pitchFamily="34" charset="0"/>
                <a:cs typeface="B Nazanin" panose="00000400000000000000" pitchFamily="2" charset="-78"/>
              </a:rPr>
              <a:t>کم/خفیف</a:t>
            </a:r>
            <a:endParaRPr lang="en-US" sz="1400" b="1" dirty="0">
              <a:solidFill>
                <a:schemeClr val="bg1"/>
              </a:solidFill>
              <a:latin typeface="Helvetica" pitchFamily="34" charset="0"/>
              <a:cs typeface="B Nazanin" panose="00000400000000000000" pitchFamily="2" charset="-78"/>
            </a:endParaRPr>
          </a:p>
        </p:txBody>
      </p:sp>
      <p:sp>
        <p:nvSpPr>
          <p:cNvPr id="103463" name="TextBox 41"/>
          <p:cNvSpPr txBox="1">
            <a:spLocks noChangeArrowheads="1"/>
          </p:cNvSpPr>
          <p:nvPr/>
        </p:nvSpPr>
        <p:spPr bwMode="auto">
          <a:xfrm>
            <a:off x="4876800" y="3909898"/>
            <a:ext cx="1606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r>
              <a:rPr lang="fa-IR" sz="1200" b="1" dirty="0">
                <a:solidFill>
                  <a:schemeClr val="bg1"/>
                </a:solidFill>
                <a:latin typeface="Helvetica" pitchFamily="34" charset="0"/>
                <a:cs typeface="B Nazanin" panose="00000400000000000000" pitchFamily="2" charset="-78"/>
              </a:rPr>
              <a:t>بسیار با انگیزه,پایبند و وتوانایی خود مراقبتی عالی</a:t>
            </a:r>
          </a:p>
        </p:txBody>
      </p:sp>
      <p:sp>
        <p:nvSpPr>
          <p:cNvPr id="103464" name="TextBox 43"/>
          <p:cNvSpPr txBox="1">
            <a:spLocks noChangeArrowheads="1"/>
          </p:cNvSpPr>
          <p:nvPr/>
        </p:nvSpPr>
        <p:spPr bwMode="auto">
          <a:xfrm>
            <a:off x="4876800" y="4529500"/>
            <a:ext cx="186840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r>
              <a:rPr lang="fa-IR" sz="1400" b="1" dirty="0" smtClean="0">
                <a:solidFill>
                  <a:schemeClr val="bg1"/>
                </a:solidFill>
                <a:latin typeface="Helvetica" pitchFamily="34" charset="0"/>
                <a:cs typeface="B Nazanin" panose="00000400000000000000" pitchFamily="2" charset="-78"/>
              </a:rPr>
              <a:t>از قبل در دسترس</a:t>
            </a:r>
            <a:endParaRPr lang="en-US" sz="1400" b="1" dirty="0">
              <a:solidFill>
                <a:schemeClr val="bg1"/>
              </a:solidFill>
              <a:latin typeface="Helvetica" pitchFamily="34" charset="0"/>
              <a:cs typeface="B Nazanin" panose="00000400000000000000" pitchFamily="2" charset="-78"/>
            </a:endParaRPr>
          </a:p>
        </p:txBody>
      </p:sp>
      <p:sp>
        <p:nvSpPr>
          <p:cNvPr id="103465" name="TextBox 44"/>
          <p:cNvSpPr txBox="1">
            <a:spLocks noChangeArrowheads="1"/>
          </p:cNvSpPr>
          <p:nvPr/>
        </p:nvSpPr>
        <p:spPr bwMode="auto">
          <a:xfrm>
            <a:off x="7296033" y="4529500"/>
            <a:ext cx="896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a-IR" sz="1400" b="1" dirty="0" smtClean="0">
                <a:solidFill>
                  <a:schemeClr val="bg1"/>
                </a:solidFill>
                <a:latin typeface="Helvetica" pitchFamily="34" charset="0"/>
                <a:cs typeface="B Nazanin" panose="00000400000000000000" pitchFamily="2" charset="-78"/>
              </a:rPr>
              <a:t>محدود</a:t>
            </a:r>
            <a:endParaRPr lang="en-US" sz="1400" b="1" dirty="0">
              <a:solidFill>
                <a:schemeClr val="bg1"/>
              </a:solidFill>
              <a:latin typeface="Helvetica" pitchFamily="34" charset="0"/>
              <a:cs typeface="B Nazanin" panose="00000400000000000000" pitchFamily="2" charset="-78"/>
            </a:endParaRPr>
          </a:p>
        </p:txBody>
      </p:sp>
      <p:sp>
        <p:nvSpPr>
          <p:cNvPr id="103466" name="TextBox 45"/>
          <p:cNvSpPr txBox="1">
            <a:spLocks noChangeArrowheads="1"/>
          </p:cNvSpPr>
          <p:nvPr/>
        </p:nvSpPr>
        <p:spPr bwMode="auto">
          <a:xfrm>
            <a:off x="6324600" y="3878654"/>
            <a:ext cx="18682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a-IR" sz="1200" b="1" dirty="0">
                <a:solidFill>
                  <a:schemeClr val="bg1"/>
                </a:solidFill>
                <a:latin typeface="Helvetica" pitchFamily="34" charset="0"/>
                <a:cs typeface="B Nazanin" panose="00000400000000000000" pitchFamily="2" charset="-78"/>
              </a:rPr>
              <a:t>کم انگیزه,غیرپایبند و وتوانایی خود مراقبتی ضعیف</a:t>
            </a:r>
          </a:p>
        </p:txBody>
      </p:sp>
      <p:grpSp>
        <p:nvGrpSpPr>
          <p:cNvPr id="103467" name="Group 24"/>
          <p:cNvGrpSpPr>
            <a:grpSpLocks/>
          </p:cNvGrpSpPr>
          <p:nvPr/>
        </p:nvGrpSpPr>
        <p:grpSpPr bwMode="auto">
          <a:xfrm>
            <a:off x="4236320" y="819150"/>
            <a:ext cx="4373615" cy="516103"/>
            <a:chOff x="2670" y="662"/>
            <a:chExt cx="2809" cy="439"/>
          </a:xfrm>
        </p:grpSpPr>
        <p:sp>
          <p:nvSpPr>
            <p:cNvPr id="103477" name="TextBox 23"/>
            <p:cNvSpPr txBox="1">
              <a:spLocks noChangeArrowheads="1"/>
            </p:cNvSpPr>
            <p:nvPr/>
          </p:nvSpPr>
          <p:spPr bwMode="auto">
            <a:xfrm>
              <a:off x="3792" y="662"/>
              <a:ext cx="576" cy="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Helvetica" pitchFamily="34" charset="0"/>
                </a:rPr>
                <a:t>A1C</a:t>
              </a:r>
            </a:p>
            <a:p>
              <a:pPr algn="ctr"/>
              <a:r>
                <a:rPr lang="en-US" sz="1400" b="1">
                  <a:solidFill>
                    <a:schemeClr val="bg1"/>
                  </a:solidFill>
                  <a:latin typeface="Helvetica" pitchFamily="34" charset="0"/>
                </a:rPr>
                <a:t>7%</a:t>
              </a:r>
            </a:p>
          </p:txBody>
        </p:sp>
        <p:sp>
          <p:nvSpPr>
            <p:cNvPr id="103478" name="Left Arrow 17"/>
            <p:cNvSpPr>
              <a:spLocks noChangeArrowheads="1"/>
            </p:cNvSpPr>
            <p:nvPr/>
          </p:nvSpPr>
          <p:spPr bwMode="auto">
            <a:xfrm>
              <a:off x="3360" y="768"/>
              <a:ext cx="480" cy="96"/>
            </a:xfrm>
            <a:prstGeom prst="leftArrow">
              <a:avLst>
                <a:gd name="adj1" fmla="val 50000"/>
                <a:gd name="adj2" fmla="val 50000"/>
              </a:avLst>
            </a:prstGeom>
            <a:gradFill rotWithShape="1">
              <a:gsLst>
                <a:gs pos="0">
                  <a:srgbClr val="000000"/>
                </a:gs>
                <a:gs pos="66000">
                  <a:srgbClr val="C4C4C4"/>
                </a:gs>
                <a:gs pos="100000">
                  <a:srgbClr val="E3E3E3"/>
                </a:gs>
              </a:gsLst>
              <a:lin ang="0" scaled="1"/>
            </a:gra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lstStyle/>
            <a:p>
              <a:pPr algn="ctr" eaLnBrk="0" hangingPunct="0"/>
              <a:endParaRPr lang="en-US">
                <a:solidFill>
                  <a:schemeClr val="bg1"/>
                </a:solidFill>
                <a:latin typeface="Helvetica" pitchFamily="34" charset="0"/>
              </a:endParaRPr>
            </a:p>
          </p:txBody>
        </p:sp>
        <p:sp>
          <p:nvSpPr>
            <p:cNvPr id="103479" name="Right Arrow 18"/>
            <p:cNvSpPr>
              <a:spLocks noChangeArrowheads="1"/>
            </p:cNvSpPr>
            <p:nvPr/>
          </p:nvSpPr>
          <p:spPr bwMode="auto">
            <a:xfrm>
              <a:off x="4281" y="768"/>
              <a:ext cx="519" cy="96"/>
            </a:xfrm>
            <a:prstGeom prst="rightArrow">
              <a:avLst>
                <a:gd name="adj1" fmla="val 50000"/>
                <a:gd name="adj2" fmla="val 49958"/>
              </a:avLst>
            </a:prstGeom>
            <a:gradFill rotWithShape="1">
              <a:gsLst>
                <a:gs pos="0">
                  <a:srgbClr val="000000"/>
                </a:gs>
                <a:gs pos="66000">
                  <a:srgbClr val="C4C4C4"/>
                </a:gs>
                <a:gs pos="100000">
                  <a:srgbClr val="E3E3E3"/>
                </a:gs>
              </a:gsLst>
              <a:lin ang="10800000" scaled="1"/>
            </a:gra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lstStyle/>
            <a:p>
              <a:pPr algn="ctr" eaLnBrk="0" hangingPunct="0"/>
              <a:endParaRPr lang="en-US">
                <a:solidFill>
                  <a:schemeClr val="bg1"/>
                </a:solidFill>
                <a:latin typeface="Helvetica" pitchFamily="34" charset="0"/>
              </a:endParaRPr>
            </a:p>
          </p:txBody>
        </p:sp>
        <p:sp>
          <p:nvSpPr>
            <p:cNvPr id="103480" name="TextBox 46"/>
            <p:cNvSpPr txBox="1">
              <a:spLocks noChangeArrowheads="1"/>
            </p:cNvSpPr>
            <p:nvPr/>
          </p:nvSpPr>
          <p:spPr bwMode="auto">
            <a:xfrm>
              <a:off x="2670" y="672"/>
              <a:ext cx="88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smtClean="0">
                  <a:solidFill>
                    <a:srgbClr val="FFFF00"/>
                  </a:solidFill>
                  <a:latin typeface="Helvetica" pitchFamily="34" charset="0"/>
                  <a:cs typeface="B Nazanin" panose="00000400000000000000" pitchFamily="2" charset="-78"/>
                </a:rPr>
                <a:t>کنترل شدیدتر</a:t>
              </a:r>
              <a:endParaRPr lang="en-US" sz="1600" b="1" dirty="0">
                <a:solidFill>
                  <a:srgbClr val="FFFF00"/>
                </a:solidFill>
                <a:latin typeface="Helvetica" pitchFamily="34" charset="0"/>
                <a:cs typeface="B Nazanin" panose="00000400000000000000" pitchFamily="2" charset="-78"/>
              </a:endParaRPr>
            </a:p>
          </p:txBody>
        </p:sp>
        <p:sp>
          <p:nvSpPr>
            <p:cNvPr id="103481" name="TextBox 47"/>
            <p:cNvSpPr txBox="1">
              <a:spLocks noChangeArrowheads="1"/>
            </p:cNvSpPr>
            <p:nvPr/>
          </p:nvSpPr>
          <p:spPr bwMode="auto">
            <a:xfrm>
              <a:off x="4592" y="672"/>
              <a:ext cx="88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a:solidFill>
                    <a:srgbClr val="FFFF00"/>
                  </a:solidFill>
                  <a:latin typeface="Helvetica" pitchFamily="34" charset="0"/>
                  <a:cs typeface="B Nazanin" panose="00000400000000000000" pitchFamily="2" charset="-78"/>
                </a:rPr>
                <a:t>کنترل </a:t>
              </a:r>
              <a:r>
                <a:rPr lang="fa-IR" sz="1600" b="1" dirty="0" smtClean="0">
                  <a:solidFill>
                    <a:srgbClr val="FFFF00"/>
                  </a:solidFill>
                  <a:latin typeface="Helvetica" pitchFamily="34" charset="0"/>
                  <a:cs typeface="B Nazanin" panose="00000400000000000000" pitchFamily="2" charset="-78"/>
                </a:rPr>
                <a:t>خفیف تر</a:t>
              </a:r>
              <a:endParaRPr lang="en-US" sz="1600" b="1" dirty="0">
                <a:solidFill>
                  <a:srgbClr val="FFFF00"/>
                </a:solidFill>
                <a:latin typeface="Helvetica" pitchFamily="34" charset="0"/>
                <a:cs typeface="B Nazanin" panose="00000400000000000000" pitchFamily="2" charset="-78"/>
              </a:endParaRPr>
            </a:p>
          </p:txBody>
        </p:sp>
      </p:grpSp>
      <p:sp>
        <p:nvSpPr>
          <p:cNvPr id="103468" name="TextBox 48"/>
          <p:cNvSpPr txBox="1">
            <a:spLocks noChangeArrowheads="1"/>
          </p:cNvSpPr>
          <p:nvPr/>
        </p:nvSpPr>
        <p:spPr bwMode="auto">
          <a:xfrm>
            <a:off x="120924" y="805189"/>
            <a:ext cx="25922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r>
              <a:rPr lang="fa-IR" b="1" dirty="0" smtClean="0">
                <a:solidFill>
                  <a:srgbClr val="FFFF00"/>
                </a:solidFill>
                <a:latin typeface="Helvetica" pitchFamily="34" charset="0"/>
                <a:cs typeface="B Nazanin" panose="00000400000000000000" pitchFamily="2" charset="-78"/>
              </a:rPr>
              <a:t>مشخصات بیمار/ بیماری</a:t>
            </a:r>
            <a:endParaRPr lang="en-US" b="1" dirty="0">
              <a:solidFill>
                <a:srgbClr val="FFFF00"/>
              </a:solidFill>
              <a:latin typeface="Helvetica" pitchFamily="34" charset="0"/>
              <a:cs typeface="B Nazanin" panose="00000400000000000000" pitchFamily="2" charset="-78"/>
            </a:endParaRPr>
          </a:p>
        </p:txBody>
      </p:sp>
      <p:sp>
        <p:nvSpPr>
          <p:cNvPr id="103469" name="TextBox 49"/>
          <p:cNvSpPr txBox="1">
            <a:spLocks noChangeArrowheads="1"/>
          </p:cNvSpPr>
          <p:nvPr/>
        </p:nvSpPr>
        <p:spPr bwMode="auto">
          <a:xfrm>
            <a:off x="239751" y="1451951"/>
            <a:ext cx="3529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b="1" dirty="0" smtClean="0">
                <a:solidFill>
                  <a:schemeClr val="bg1"/>
                </a:solidFill>
                <a:latin typeface="Helvetica" pitchFamily="34" charset="0"/>
                <a:cs typeface="B Nazanin" panose="00000400000000000000" pitchFamily="2" charset="-78"/>
              </a:rPr>
              <a:t>خطر هیپوگلایسمی / عوارض جانبی داروها</a:t>
            </a:r>
            <a:endParaRPr lang="en-US" b="1" dirty="0">
              <a:solidFill>
                <a:schemeClr val="bg1"/>
              </a:solidFill>
              <a:latin typeface="Helvetica" pitchFamily="34" charset="0"/>
              <a:cs typeface="B Nazanin" panose="00000400000000000000" pitchFamily="2" charset="-78"/>
            </a:endParaRPr>
          </a:p>
        </p:txBody>
      </p:sp>
      <p:sp>
        <p:nvSpPr>
          <p:cNvPr id="103470" name="TextBox 50"/>
          <p:cNvSpPr txBox="1">
            <a:spLocks noChangeArrowheads="1"/>
          </p:cNvSpPr>
          <p:nvPr/>
        </p:nvSpPr>
        <p:spPr bwMode="auto">
          <a:xfrm>
            <a:off x="239751" y="1944366"/>
            <a:ext cx="21350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smtClean="0">
                <a:solidFill>
                  <a:schemeClr val="bg1"/>
                </a:solidFill>
                <a:latin typeface="Helvetica" pitchFamily="34" charset="0"/>
                <a:cs typeface="B Nazanin" panose="00000400000000000000" pitchFamily="2" charset="-78"/>
              </a:rPr>
              <a:t>طول مدت بیماری</a:t>
            </a:r>
            <a:endParaRPr lang="en-US" sz="1600" b="1" dirty="0">
              <a:solidFill>
                <a:schemeClr val="bg1"/>
              </a:solidFill>
              <a:latin typeface="Helvetica" pitchFamily="34" charset="0"/>
              <a:cs typeface="B Nazanin" panose="00000400000000000000" pitchFamily="2" charset="-78"/>
            </a:endParaRPr>
          </a:p>
        </p:txBody>
      </p:sp>
      <p:sp>
        <p:nvSpPr>
          <p:cNvPr id="103471" name="TextBox 52"/>
          <p:cNvSpPr txBox="1">
            <a:spLocks noChangeArrowheads="1"/>
          </p:cNvSpPr>
          <p:nvPr/>
        </p:nvSpPr>
        <p:spPr bwMode="auto">
          <a:xfrm>
            <a:off x="239751" y="2443071"/>
            <a:ext cx="19830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smtClean="0">
                <a:solidFill>
                  <a:schemeClr val="bg1"/>
                </a:solidFill>
                <a:latin typeface="Helvetica" pitchFamily="34" charset="0"/>
                <a:cs typeface="B Nazanin" panose="00000400000000000000" pitchFamily="2" charset="-78"/>
              </a:rPr>
              <a:t>پیش بینی طول عمر</a:t>
            </a:r>
            <a:endParaRPr lang="en-US" sz="1600" b="1" dirty="0">
              <a:solidFill>
                <a:schemeClr val="bg1"/>
              </a:solidFill>
              <a:latin typeface="Helvetica" pitchFamily="34" charset="0"/>
              <a:cs typeface="B Nazanin" panose="00000400000000000000" pitchFamily="2" charset="-78"/>
            </a:endParaRPr>
          </a:p>
        </p:txBody>
      </p:sp>
      <p:sp>
        <p:nvSpPr>
          <p:cNvPr id="103472" name="TextBox 53"/>
          <p:cNvSpPr txBox="1">
            <a:spLocks noChangeArrowheads="1"/>
          </p:cNvSpPr>
          <p:nvPr/>
        </p:nvSpPr>
        <p:spPr bwMode="auto">
          <a:xfrm>
            <a:off x="239751" y="2837781"/>
            <a:ext cx="45589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smtClean="0">
                <a:solidFill>
                  <a:schemeClr val="bg1"/>
                </a:solidFill>
                <a:latin typeface="Helvetica" pitchFamily="34" charset="0"/>
                <a:cs typeface="B Nazanin" panose="00000400000000000000" pitchFamily="2" charset="-78"/>
              </a:rPr>
              <a:t>بیماریهای مهم همراه</a:t>
            </a:r>
            <a:endParaRPr lang="en-US" sz="1600" b="1" dirty="0">
              <a:solidFill>
                <a:schemeClr val="bg1"/>
              </a:solidFill>
              <a:latin typeface="Helvetica" pitchFamily="34" charset="0"/>
              <a:cs typeface="B Nazanin" panose="00000400000000000000" pitchFamily="2" charset="-78"/>
            </a:endParaRPr>
          </a:p>
        </p:txBody>
      </p:sp>
      <p:sp>
        <p:nvSpPr>
          <p:cNvPr id="103473" name="TextBox 55"/>
          <p:cNvSpPr txBox="1">
            <a:spLocks noChangeArrowheads="1"/>
          </p:cNvSpPr>
          <p:nvPr/>
        </p:nvSpPr>
        <p:spPr bwMode="auto">
          <a:xfrm>
            <a:off x="239751" y="3293088"/>
            <a:ext cx="45589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smtClean="0">
                <a:solidFill>
                  <a:schemeClr val="bg1"/>
                </a:solidFill>
                <a:latin typeface="Helvetica" pitchFamily="34" charset="0"/>
                <a:cs typeface="B Nazanin" panose="00000400000000000000" pitchFamily="2" charset="-78"/>
              </a:rPr>
              <a:t>عوارض اثبات شده عروقی</a:t>
            </a:r>
            <a:endParaRPr lang="en-US" sz="1600" b="1" dirty="0">
              <a:solidFill>
                <a:schemeClr val="bg1"/>
              </a:solidFill>
              <a:latin typeface="Helvetica" pitchFamily="34" charset="0"/>
              <a:cs typeface="B Nazanin" panose="00000400000000000000" pitchFamily="2" charset="-78"/>
            </a:endParaRPr>
          </a:p>
        </p:txBody>
      </p:sp>
      <p:sp>
        <p:nvSpPr>
          <p:cNvPr id="103474" name="TextBox 56"/>
          <p:cNvSpPr txBox="1">
            <a:spLocks noChangeArrowheads="1"/>
          </p:cNvSpPr>
          <p:nvPr/>
        </p:nvSpPr>
        <p:spPr bwMode="auto">
          <a:xfrm>
            <a:off x="239751" y="3868750"/>
            <a:ext cx="2286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a:solidFill>
                  <a:schemeClr val="bg1"/>
                </a:solidFill>
                <a:latin typeface="Helvetica" pitchFamily="34" charset="0"/>
                <a:cs typeface="B Nazanin" panose="00000400000000000000" pitchFamily="2" charset="-78"/>
              </a:rPr>
              <a:t>برخورد بیمار و تلاشهای درمانی مورد انتظار</a:t>
            </a:r>
          </a:p>
        </p:txBody>
      </p:sp>
      <p:sp>
        <p:nvSpPr>
          <p:cNvPr id="103475" name="TextBox 57"/>
          <p:cNvSpPr txBox="1">
            <a:spLocks noChangeArrowheads="1"/>
          </p:cNvSpPr>
          <p:nvPr/>
        </p:nvSpPr>
        <p:spPr bwMode="auto">
          <a:xfrm>
            <a:off x="239751" y="4431817"/>
            <a:ext cx="45589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a-IR" sz="1600" b="1" dirty="0" smtClean="0">
                <a:solidFill>
                  <a:schemeClr val="bg1"/>
                </a:solidFill>
                <a:latin typeface="Helvetica" pitchFamily="34" charset="0"/>
                <a:cs typeface="B Nazanin" panose="00000400000000000000" pitchFamily="2" charset="-78"/>
              </a:rPr>
              <a:t>سیستم حمایتی و منابع</a:t>
            </a:r>
            <a:endParaRPr lang="en-US" sz="1600" b="1" dirty="0">
              <a:solidFill>
                <a:schemeClr val="bg1"/>
              </a:solidFill>
              <a:latin typeface="Helvetica" pitchFamily="34" charset="0"/>
              <a:cs typeface="B Nazanin" panose="00000400000000000000" pitchFamily="2" charset="-78"/>
            </a:endParaRPr>
          </a:p>
        </p:txBody>
      </p:sp>
    </p:spTree>
    <p:extLst>
      <p:ext uri="{BB962C8B-B14F-4D97-AF65-F5344CB8AC3E}">
        <p14:creationId xmlns:p14="http://schemas.microsoft.com/office/powerpoint/2010/main" xmlns="" val="39250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69"/>
                                        </p:tgtEl>
                                        <p:attrNameLst>
                                          <p:attrName>style.visibility</p:attrName>
                                        </p:attrNameLst>
                                      </p:cBhvr>
                                      <p:to>
                                        <p:strVal val="visible"/>
                                      </p:to>
                                    </p:set>
                                    <p:animEffect transition="in" filter="fade">
                                      <p:cBhvr>
                                        <p:cTn id="7" dur="500"/>
                                        <p:tgtEl>
                                          <p:spTgt spid="1034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51"/>
                                        </p:tgtEl>
                                        <p:attrNameLst>
                                          <p:attrName>style.visibility</p:attrName>
                                        </p:attrNameLst>
                                      </p:cBhvr>
                                      <p:to>
                                        <p:strVal val="visible"/>
                                      </p:to>
                                    </p:set>
                                    <p:animEffect transition="in" filter="fade">
                                      <p:cBhvr>
                                        <p:cTn id="12" dur="500"/>
                                        <p:tgtEl>
                                          <p:spTgt spid="1034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52"/>
                                        </p:tgtEl>
                                        <p:attrNameLst>
                                          <p:attrName>style.visibility</p:attrName>
                                        </p:attrNameLst>
                                      </p:cBhvr>
                                      <p:to>
                                        <p:strVal val="visible"/>
                                      </p:to>
                                    </p:set>
                                    <p:animEffect transition="in" filter="fade">
                                      <p:cBhvr>
                                        <p:cTn id="17" dur="500"/>
                                        <p:tgtEl>
                                          <p:spTgt spid="1034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470"/>
                                        </p:tgtEl>
                                        <p:attrNameLst>
                                          <p:attrName>style.visibility</p:attrName>
                                        </p:attrNameLst>
                                      </p:cBhvr>
                                      <p:to>
                                        <p:strVal val="visible"/>
                                      </p:to>
                                    </p:set>
                                    <p:animEffect transition="in" filter="fade">
                                      <p:cBhvr>
                                        <p:cTn id="22" dur="500"/>
                                        <p:tgtEl>
                                          <p:spTgt spid="1034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3453"/>
                                        </p:tgtEl>
                                        <p:attrNameLst>
                                          <p:attrName>style.visibility</p:attrName>
                                        </p:attrNameLst>
                                      </p:cBhvr>
                                      <p:to>
                                        <p:strVal val="visible"/>
                                      </p:to>
                                    </p:set>
                                    <p:animEffect transition="in" filter="fade">
                                      <p:cBhvr>
                                        <p:cTn id="27" dur="500"/>
                                        <p:tgtEl>
                                          <p:spTgt spid="1034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3454"/>
                                        </p:tgtEl>
                                        <p:attrNameLst>
                                          <p:attrName>style.visibility</p:attrName>
                                        </p:attrNameLst>
                                      </p:cBhvr>
                                      <p:to>
                                        <p:strVal val="visible"/>
                                      </p:to>
                                    </p:set>
                                    <p:animEffect transition="in" filter="fade">
                                      <p:cBhvr>
                                        <p:cTn id="32" dur="500"/>
                                        <p:tgtEl>
                                          <p:spTgt spid="1034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3471"/>
                                        </p:tgtEl>
                                        <p:attrNameLst>
                                          <p:attrName>style.visibility</p:attrName>
                                        </p:attrNameLst>
                                      </p:cBhvr>
                                      <p:to>
                                        <p:strVal val="visible"/>
                                      </p:to>
                                    </p:set>
                                    <p:animEffect transition="in" filter="fade">
                                      <p:cBhvr>
                                        <p:cTn id="37" dur="500"/>
                                        <p:tgtEl>
                                          <p:spTgt spid="1034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3455"/>
                                        </p:tgtEl>
                                        <p:attrNameLst>
                                          <p:attrName>style.visibility</p:attrName>
                                        </p:attrNameLst>
                                      </p:cBhvr>
                                      <p:to>
                                        <p:strVal val="visible"/>
                                      </p:to>
                                    </p:set>
                                    <p:animEffect transition="in" filter="fade">
                                      <p:cBhvr>
                                        <p:cTn id="42" dur="500"/>
                                        <p:tgtEl>
                                          <p:spTgt spid="1034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3456"/>
                                        </p:tgtEl>
                                        <p:attrNameLst>
                                          <p:attrName>style.visibility</p:attrName>
                                        </p:attrNameLst>
                                      </p:cBhvr>
                                      <p:to>
                                        <p:strVal val="visible"/>
                                      </p:to>
                                    </p:set>
                                    <p:animEffect transition="in" filter="fade">
                                      <p:cBhvr>
                                        <p:cTn id="47" dur="500"/>
                                        <p:tgtEl>
                                          <p:spTgt spid="1034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3472"/>
                                        </p:tgtEl>
                                        <p:attrNameLst>
                                          <p:attrName>style.visibility</p:attrName>
                                        </p:attrNameLst>
                                      </p:cBhvr>
                                      <p:to>
                                        <p:strVal val="visible"/>
                                      </p:to>
                                    </p:set>
                                    <p:animEffect transition="in" filter="fade">
                                      <p:cBhvr>
                                        <p:cTn id="52" dur="500"/>
                                        <p:tgtEl>
                                          <p:spTgt spid="10347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3457"/>
                                        </p:tgtEl>
                                        <p:attrNameLst>
                                          <p:attrName>style.visibility</p:attrName>
                                        </p:attrNameLst>
                                      </p:cBhvr>
                                      <p:to>
                                        <p:strVal val="visible"/>
                                      </p:to>
                                    </p:set>
                                    <p:animEffect transition="in" filter="fade">
                                      <p:cBhvr>
                                        <p:cTn id="57" dur="500"/>
                                        <p:tgtEl>
                                          <p:spTgt spid="1034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3459"/>
                                        </p:tgtEl>
                                        <p:attrNameLst>
                                          <p:attrName>style.visibility</p:attrName>
                                        </p:attrNameLst>
                                      </p:cBhvr>
                                      <p:to>
                                        <p:strVal val="visible"/>
                                      </p:to>
                                    </p:set>
                                    <p:animEffect transition="in" filter="fade">
                                      <p:cBhvr>
                                        <p:cTn id="62" dur="500"/>
                                        <p:tgtEl>
                                          <p:spTgt spid="1034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3458"/>
                                        </p:tgtEl>
                                        <p:attrNameLst>
                                          <p:attrName>style.visibility</p:attrName>
                                        </p:attrNameLst>
                                      </p:cBhvr>
                                      <p:to>
                                        <p:strVal val="visible"/>
                                      </p:to>
                                    </p:set>
                                    <p:animEffect transition="in" filter="fade">
                                      <p:cBhvr>
                                        <p:cTn id="67" dur="500"/>
                                        <p:tgtEl>
                                          <p:spTgt spid="10345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3473"/>
                                        </p:tgtEl>
                                        <p:attrNameLst>
                                          <p:attrName>style.visibility</p:attrName>
                                        </p:attrNameLst>
                                      </p:cBhvr>
                                      <p:to>
                                        <p:strVal val="visible"/>
                                      </p:to>
                                    </p:set>
                                    <p:animEffect transition="in" filter="fade">
                                      <p:cBhvr>
                                        <p:cTn id="72" dur="500"/>
                                        <p:tgtEl>
                                          <p:spTgt spid="10347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3460"/>
                                        </p:tgtEl>
                                        <p:attrNameLst>
                                          <p:attrName>style.visibility</p:attrName>
                                        </p:attrNameLst>
                                      </p:cBhvr>
                                      <p:to>
                                        <p:strVal val="visible"/>
                                      </p:to>
                                    </p:set>
                                    <p:animEffect transition="in" filter="fade">
                                      <p:cBhvr>
                                        <p:cTn id="77" dur="500"/>
                                        <p:tgtEl>
                                          <p:spTgt spid="10346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3462"/>
                                        </p:tgtEl>
                                        <p:attrNameLst>
                                          <p:attrName>style.visibility</p:attrName>
                                        </p:attrNameLst>
                                      </p:cBhvr>
                                      <p:to>
                                        <p:strVal val="visible"/>
                                      </p:to>
                                    </p:set>
                                    <p:animEffect transition="in" filter="fade">
                                      <p:cBhvr>
                                        <p:cTn id="82" dur="500"/>
                                        <p:tgtEl>
                                          <p:spTgt spid="10346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3461"/>
                                        </p:tgtEl>
                                        <p:attrNameLst>
                                          <p:attrName>style.visibility</p:attrName>
                                        </p:attrNameLst>
                                      </p:cBhvr>
                                      <p:to>
                                        <p:strVal val="visible"/>
                                      </p:to>
                                    </p:set>
                                    <p:animEffect transition="in" filter="fade">
                                      <p:cBhvr>
                                        <p:cTn id="87" dur="500"/>
                                        <p:tgtEl>
                                          <p:spTgt spid="10346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3474"/>
                                        </p:tgtEl>
                                        <p:attrNameLst>
                                          <p:attrName>style.visibility</p:attrName>
                                        </p:attrNameLst>
                                      </p:cBhvr>
                                      <p:to>
                                        <p:strVal val="visible"/>
                                      </p:to>
                                    </p:set>
                                    <p:animEffect transition="in" filter="fade">
                                      <p:cBhvr>
                                        <p:cTn id="92" dur="500"/>
                                        <p:tgtEl>
                                          <p:spTgt spid="10347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3463"/>
                                        </p:tgtEl>
                                        <p:attrNameLst>
                                          <p:attrName>style.visibility</p:attrName>
                                        </p:attrNameLst>
                                      </p:cBhvr>
                                      <p:to>
                                        <p:strVal val="visible"/>
                                      </p:to>
                                    </p:set>
                                    <p:animEffect transition="in" filter="fade">
                                      <p:cBhvr>
                                        <p:cTn id="97" dur="500"/>
                                        <p:tgtEl>
                                          <p:spTgt spid="1034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3466"/>
                                        </p:tgtEl>
                                        <p:attrNameLst>
                                          <p:attrName>style.visibility</p:attrName>
                                        </p:attrNameLst>
                                      </p:cBhvr>
                                      <p:to>
                                        <p:strVal val="visible"/>
                                      </p:to>
                                    </p:set>
                                    <p:animEffect transition="in" filter="fade">
                                      <p:cBhvr>
                                        <p:cTn id="102" dur="500"/>
                                        <p:tgtEl>
                                          <p:spTgt spid="10346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3475"/>
                                        </p:tgtEl>
                                        <p:attrNameLst>
                                          <p:attrName>style.visibility</p:attrName>
                                        </p:attrNameLst>
                                      </p:cBhvr>
                                      <p:to>
                                        <p:strVal val="visible"/>
                                      </p:to>
                                    </p:set>
                                    <p:animEffect transition="in" filter="fade">
                                      <p:cBhvr>
                                        <p:cTn id="107" dur="500"/>
                                        <p:tgtEl>
                                          <p:spTgt spid="10347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3464"/>
                                        </p:tgtEl>
                                        <p:attrNameLst>
                                          <p:attrName>style.visibility</p:attrName>
                                        </p:attrNameLst>
                                      </p:cBhvr>
                                      <p:to>
                                        <p:strVal val="visible"/>
                                      </p:to>
                                    </p:set>
                                    <p:animEffect transition="in" filter="fade">
                                      <p:cBhvr>
                                        <p:cTn id="112" dur="500"/>
                                        <p:tgtEl>
                                          <p:spTgt spid="10346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3465"/>
                                        </p:tgtEl>
                                        <p:attrNameLst>
                                          <p:attrName>style.visibility</p:attrName>
                                        </p:attrNameLst>
                                      </p:cBhvr>
                                      <p:to>
                                        <p:strVal val="visible"/>
                                      </p:to>
                                    </p:set>
                                    <p:animEffect transition="in" filter="fade">
                                      <p:cBhvr>
                                        <p:cTn id="117" dur="500"/>
                                        <p:tgtEl>
                                          <p:spTgt spid="103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1" grpId="0"/>
      <p:bldP spid="103452" grpId="0"/>
      <p:bldP spid="103453" grpId="0"/>
      <p:bldP spid="103454" grpId="0"/>
      <p:bldP spid="103455" grpId="0"/>
      <p:bldP spid="103456" grpId="0"/>
      <p:bldP spid="103457" grpId="0"/>
      <p:bldP spid="103458" grpId="0"/>
      <p:bldP spid="103459" grpId="0"/>
      <p:bldP spid="103460" grpId="0"/>
      <p:bldP spid="103461" grpId="0"/>
      <p:bldP spid="103462" grpId="0"/>
      <p:bldP spid="103463" grpId="0"/>
      <p:bldP spid="103464" grpId="0"/>
      <p:bldP spid="103465" grpId="0"/>
      <p:bldP spid="103466" grpId="0"/>
      <p:bldP spid="103469" grpId="0"/>
      <p:bldP spid="103470" grpId="0"/>
      <p:bldP spid="103471" grpId="0"/>
      <p:bldP spid="103472" grpId="0"/>
      <p:bldP spid="103473" grpId="0"/>
      <p:bldP spid="103474" grpId="0"/>
      <p:bldP spid="10347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pPr rtl="1"/>
            <a:r>
              <a:rPr lang="ar-SA" dirty="0">
                <a:cs typeface="B Nazanin" panose="00000400000000000000" pitchFamily="2" charset="-78"/>
              </a:rPr>
              <a:t>تقسیم بندی هایپوگلایسمی</a:t>
            </a:r>
            <a:endParaRPr lang="en-US" dirty="0">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xmlns="" val="2103607523"/>
              </p:ext>
            </p:extLst>
          </p:nvPr>
        </p:nvGraphicFramePr>
        <p:xfrm>
          <a:off x="381000" y="913786"/>
          <a:ext cx="8382000" cy="3145092"/>
        </p:xfrm>
        <a:graphic>
          <a:graphicData uri="http://schemas.openxmlformats.org/drawingml/2006/table">
            <a:tbl>
              <a:tblPr firstRow="1" bandRow="1">
                <a:tableStyleId>{5C22544A-7EE6-4342-B048-85BDC9FD1C3A}</a:tableStyleId>
              </a:tblPr>
              <a:tblGrid>
                <a:gridCol w="6705600">
                  <a:extLst>
                    <a:ext uri="{9D8B030D-6E8A-4147-A177-3AD203B41FA5}">
                      <a16:colId xmlns="" xmlns:a16="http://schemas.microsoft.com/office/drawing/2014/main" val="1010929149"/>
                    </a:ext>
                  </a:extLst>
                </a:gridCol>
                <a:gridCol w="1676400">
                  <a:extLst>
                    <a:ext uri="{9D8B030D-6E8A-4147-A177-3AD203B41FA5}">
                      <a16:colId xmlns="" xmlns:a16="http://schemas.microsoft.com/office/drawing/2014/main" val="2969123336"/>
                    </a:ext>
                  </a:extLst>
                </a:gridCol>
              </a:tblGrid>
              <a:tr h="6858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chemeClr val="lt1"/>
                          </a:solidFill>
                          <a:effectLst/>
                          <a:latin typeface="+mn-lt"/>
                          <a:ea typeface="+mn-ea"/>
                          <a:cs typeface="B Nazanin" panose="00000400000000000000" pitchFamily="2" charset="-78"/>
                        </a:rPr>
                        <a:t>معیارهای گلیسمیک</a:t>
                      </a:r>
                      <a:endParaRPr lang="en-US" sz="2400" b="1" kern="1200" dirty="0" smtClean="0">
                        <a:solidFill>
                          <a:schemeClr val="lt1"/>
                        </a:solidFill>
                        <a:effectLst/>
                        <a:latin typeface="+mn-lt"/>
                        <a:ea typeface="+mn-ea"/>
                        <a:cs typeface="B Nazanin" panose="000004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chemeClr val="lt1"/>
                          </a:solidFill>
                          <a:effectLst/>
                          <a:latin typeface="+mn-lt"/>
                          <a:ea typeface="+mn-ea"/>
                          <a:cs typeface="B Nazanin" panose="00000400000000000000" pitchFamily="2" charset="-78"/>
                        </a:rPr>
                        <a:t>سطح</a:t>
                      </a:r>
                      <a:endParaRPr lang="en-US" sz="2400" b="1" kern="1200" dirty="0" smtClean="0">
                        <a:solidFill>
                          <a:schemeClr val="lt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3873695531"/>
                  </a:ext>
                </a:extLst>
              </a:tr>
              <a:tr h="7435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dk1"/>
                          </a:solidFill>
                          <a:effectLst/>
                          <a:latin typeface="+mn-lt"/>
                          <a:ea typeface="+mn-ea"/>
                          <a:cs typeface="B Nazanin" panose="00000400000000000000" pitchFamily="2" charset="-78"/>
                        </a:rPr>
                        <a:t>گلوکز کمتر از </a:t>
                      </a:r>
                      <a:r>
                        <a:rPr lang="fa-IR" sz="2400" kern="1200" dirty="0" smtClean="0">
                          <a:solidFill>
                            <a:schemeClr val="dk1"/>
                          </a:solidFill>
                          <a:effectLst/>
                          <a:latin typeface="+mn-lt"/>
                          <a:ea typeface="+mn-ea"/>
                          <a:cs typeface="B Nazanin" panose="00000400000000000000" pitchFamily="2" charset="-78"/>
                        </a:rPr>
                        <a:t>۷۰ </a:t>
                      </a:r>
                      <a:r>
                        <a:rPr lang="en-US" sz="2000" b="0" kern="1200" dirty="0" smtClean="0">
                          <a:effectLst/>
                          <a:cs typeface="B Nazanin" panose="00000400000000000000" pitchFamily="2" charset="-78"/>
                        </a:rPr>
                        <a:t>mg/</a:t>
                      </a:r>
                      <a:r>
                        <a:rPr lang="en-US" sz="2000" b="0" kern="1200" dirty="0" err="1" smtClean="0">
                          <a:effectLst/>
                          <a:cs typeface="B Nazanin" panose="00000400000000000000" pitchFamily="2" charset="-78"/>
                        </a:rPr>
                        <a:t>dL</a:t>
                      </a:r>
                      <a:r>
                        <a:rPr lang="ar-SA" sz="2000" kern="1200" dirty="0" smtClean="0">
                          <a:solidFill>
                            <a:schemeClr val="dk1"/>
                          </a:solidFill>
                          <a:effectLst/>
                          <a:latin typeface="+mn-lt"/>
                          <a:ea typeface="+mn-ea"/>
                          <a:cs typeface="B Nazanin" panose="00000400000000000000" pitchFamily="2" charset="-78"/>
                        </a:rPr>
                        <a:t> </a:t>
                      </a:r>
                      <a:r>
                        <a:rPr lang="ar-SA" sz="2400" kern="1200" dirty="0" smtClean="0">
                          <a:solidFill>
                            <a:schemeClr val="dk1"/>
                          </a:solidFill>
                          <a:effectLst/>
                          <a:latin typeface="+mn-lt"/>
                          <a:ea typeface="+mn-ea"/>
                          <a:cs typeface="B Nazanin" panose="00000400000000000000" pitchFamily="2" charset="-78"/>
                        </a:rPr>
                        <a:t>و بیشتر یا مساوی </a:t>
                      </a:r>
                      <a:r>
                        <a:rPr lang="fa-IR" sz="2400" kern="1200" dirty="0" smtClean="0">
                          <a:solidFill>
                            <a:schemeClr val="dk1"/>
                          </a:solidFill>
                          <a:effectLst/>
                          <a:latin typeface="+mn-lt"/>
                          <a:ea typeface="+mn-ea"/>
                          <a:cs typeface="B Nazanin" panose="00000400000000000000" pitchFamily="2" charset="-78"/>
                        </a:rPr>
                        <a:t>۵۴ </a:t>
                      </a:r>
                      <a:r>
                        <a:rPr lang="en-US" sz="2000" b="0" kern="1200" dirty="0" smtClean="0">
                          <a:effectLst/>
                          <a:cs typeface="B Nazanin" panose="00000400000000000000" pitchFamily="2" charset="-78"/>
                        </a:rPr>
                        <a:t>mg/</a:t>
                      </a:r>
                      <a:r>
                        <a:rPr lang="en-US" sz="2000" b="0" kern="1200" dirty="0" err="1" smtClean="0">
                          <a:effectLst/>
                          <a:cs typeface="B Nazanin" panose="00000400000000000000" pitchFamily="2" charset="-78"/>
                        </a:rPr>
                        <a:t>dL</a:t>
                      </a:r>
                      <a:endParaRPr lang="en-US" sz="2400" kern="1200" dirty="0" smtClean="0">
                        <a:solidFill>
                          <a:schemeClr val="dk1"/>
                        </a:solidFill>
                        <a:effectLst/>
                        <a:latin typeface="+mn-lt"/>
                        <a:ea typeface="+mn-ea"/>
                        <a:cs typeface="B Nazanin" panose="000004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dk1"/>
                          </a:solidFill>
                          <a:effectLst/>
                          <a:latin typeface="+mn-lt"/>
                          <a:ea typeface="+mn-ea"/>
                          <a:cs typeface="B Nazanin" panose="00000400000000000000" pitchFamily="2" charset="-78"/>
                        </a:rPr>
                        <a:t>سطح 1</a:t>
                      </a:r>
                      <a:endParaRPr lang="en-US" sz="2400" kern="1200" dirty="0" smtClean="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3325264472"/>
                  </a:ext>
                </a:extLst>
              </a:tr>
              <a:tr h="743564">
                <a:tc>
                  <a:txBody>
                    <a:bodyPr/>
                    <a:lstStyle/>
                    <a:p>
                      <a:pPr algn="r" rtl="1"/>
                      <a:r>
                        <a:rPr lang="ar-SA" sz="2400" kern="1200" dirty="0" smtClean="0">
                          <a:solidFill>
                            <a:schemeClr val="dk1"/>
                          </a:solidFill>
                          <a:effectLst/>
                          <a:latin typeface="+mn-lt"/>
                          <a:ea typeface="+mn-ea"/>
                          <a:cs typeface="B Nazanin" panose="00000400000000000000" pitchFamily="2" charset="-78"/>
                        </a:rPr>
                        <a:t>گلوکز کمتر از </a:t>
                      </a:r>
                      <a:r>
                        <a:rPr lang="fa-IR" sz="2400" kern="1200" dirty="0" smtClean="0">
                          <a:solidFill>
                            <a:schemeClr val="dk1"/>
                          </a:solidFill>
                          <a:effectLst/>
                          <a:latin typeface="+mn-lt"/>
                          <a:ea typeface="+mn-ea"/>
                          <a:cs typeface="B Nazanin" panose="00000400000000000000" pitchFamily="2" charset="-78"/>
                        </a:rPr>
                        <a:t>۵۴ </a:t>
                      </a:r>
                      <a:r>
                        <a:rPr lang="en-US" sz="2000" b="0" kern="1200" dirty="0" smtClean="0">
                          <a:effectLst/>
                          <a:cs typeface="B Nazanin" panose="00000400000000000000" pitchFamily="2" charset="-78"/>
                        </a:rPr>
                        <a:t>mg/</a:t>
                      </a:r>
                      <a:r>
                        <a:rPr lang="en-US" sz="2000" b="0" kern="1200" dirty="0" err="1" smtClean="0">
                          <a:effectLst/>
                          <a:cs typeface="B Nazanin" panose="00000400000000000000" pitchFamily="2" charset="-78"/>
                        </a:rPr>
                        <a:t>dL</a:t>
                      </a:r>
                      <a:endParaRPr lang="en-US" sz="2400" kern="1200" dirty="0">
                        <a:solidFill>
                          <a:schemeClr val="dk1"/>
                        </a:solidFill>
                        <a:effectLst/>
                        <a:latin typeface="+mn-lt"/>
                        <a:ea typeface="+mn-ea"/>
                        <a:cs typeface="B Nazanin" panose="000004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dk1"/>
                          </a:solidFill>
                          <a:effectLst/>
                          <a:latin typeface="+mn-lt"/>
                          <a:ea typeface="+mn-ea"/>
                          <a:cs typeface="B Nazanin" panose="00000400000000000000" pitchFamily="2" charset="-78"/>
                        </a:rPr>
                        <a:t>سطح 2</a:t>
                      </a:r>
                      <a:endParaRPr lang="en-US" sz="2400" kern="1200" dirty="0" smtClean="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1010342281"/>
                  </a:ext>
                </a:extLst>
              </a:tr>
              <a:tr h="9721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kern="1200" dirty="0" smtClean="0">
                          <a:solidFill>
                            <a:schemeClr val="dk1"/>
                          </a:solidFill>
                          <a:effectLst/>
                          <a:latin typeface="+mn-lt"/>
                          <a:ea typeface="+mn-ea"/>
                          <a:cs typeface="B Nazanin" panose="00000400000000000000" pitchFamily="2" charset="-78"/>
                        </a:rPr>
                        <a:t>حمله شدید که با اختلال وضعیت </a:t>
                      </a:r>
                      <a:r>
                        <a:rPr lang="en-US" sz="2400" kern="1200" dirty="0" smtClean="0">
                          <a:solidFill>
                            <a:schemeClr val="dk1"/>
                          </a:solidFill>
                          <a:effectLst/>
                          <a:latin typeface="+mn-lt"/>
                          <a:ea typeface="+mn-ea"/>
                          <a:cs typeface="B Nazanin" panose="00000400000000000000" pitchFamily="2" charset="-78"/>
                        </a:rPr>
                        <a:t>mental</a:t>
                      </a:r>
                      <a:r>
                        <a:rPr lang="ar-SA" sz="2400" kern="1200" dirty="0" smtClean="0">
                          <a:solidFill>
                            <a:schemeClr val="dk1"/>
                          </a:solidFill>
                          <a:effectLst/>
                          <a:latin typeface="+mn-lt"/>
                          <a:ea typeface="+mn-ea"/>
                          <a:cs typeface="B Nazanin" panose="00000400000000000000" pitchFamily="2" charset="-78"/>
                        </a:rPr>
                        <a:t> و </a:t>
                      </a:r>
                      <a:r>
                        <a:rPr lang="fa-IR" sz="2400" kern="1200" dirty="0" smtClean="0">
                          <a:solidFill>
                            <a:schemeClr val="dk1"/>
                          </a:solidFill>
                          <a:effectLst/>
                          <a:latin typeface="+mn-lt"/>
                          <a:ea typeface="+mn-ea"/>
                          <a:cs typeface="B Nazanin" panose="00000400000000000000" pitchFamily="2" charset="-78"/>
                        </a:rPr>
                        <a:t>/ </a:t>
                      </a:r>
                      <a:r>
                        <a:rPr lang="ar-SA" sz="2400" kern="1200" dirty="0" smtClean="0">
                          <a:solidFill>
                            <a:schemeClr val="dk1"/>
                          </a:solidFill>
                          <a:effectLst/>
                          <a:latin typeface="+mn-lt"/>
                          <a:ea typeface="+mn-ea"/>
                          <a:cs typeface="B Nazanin" panose="00000400000000000000" pitchFamily="2" charset="-78"/>
                        </a:rPr>
                        <a:t>یا اختلال وضعیت </a:t>
                      </a:r>
                      <a:r>
                        <a:rPr lang="fa-IR" sz="2400" kern="1200" dirty="0" smtClean="0">
                          <a:solidFill>
                            <a:schemeClr val="dk1"/>
                          </a:solidFill>
                          <a:effectLst/>
                          <a:latin typeface="+mn-lt"/>
                          <a:ea typeface="+mn-ea"/>
                          <a:cs typeface="B Nazanin" panose="00000400000000000000" pitchFamily="2" charset="-78"/>
                        </a:rPr>
                        <a:t>فیزیکی</a:t>
                      </a:r>
                      <a:r>
                        <a:rPr lang="ar-SA" sz="2400" kern="1200" dirty="0" smtClean="0">
                          <a:solidFill>
                            <a:schemeClr val="dk1"/>
                          </a:solidFill>
                          <a:effectLst/>
                          <a:latin typeface="+mn-lt"/>
                          <a:ea typeface="+mn-ea"/>
                          <a:cs typeface="B Nazanin" panose="00000400000000000000" pitchFamily="2" charset="-78"/>
                        </a:rPr>
                        <a:t> که احتیاج به کمک دارد مشخص میشود</a:t>
                      </a:r>
                      <a:endParaRPr lang="en-US" sz="2400" kern="1200" dirty="0" smtClean="0">
                        <a:solidFill>
                          <a:schemeClr val="dk1"/>
                        </a:solidFill>
                        <a:effectLst/>
                        <a:latin typeface="+mn-lt"/>
                        <a:ea typeface="+mn-ea"/>
                        <a:cs typeface="B Nazanin" panose="00000400000000000000" pitchFamily="2" charset="-78"/>
                      </a:endParaRPr>
                    </a:p>
                  </a:txBody>
                  <a:tcPr anchor="ctr"/>
                </a:tc>
                <a:tc>
                  <a:txBody>
                    <a:bodyPr/>
                    <a:lstStyle/>
                    <a:p>
                      <a:pPr algn="ctr" rtl="1"/>
                      <a:r>
                        <a:rPr lang="ar-SA" sz="2400" kern="1200" dirty="0" smtClean="0">
                          <a:solidFill>
                            <a:schemeClr val="dk1"/>
                          </a:solidFill>
                          <a:effectLst/>
                          <a:latin typeface="+mn-lt"/>
                          <a:ea typeface="+mn-ea"/>
                          <a:cs typeface="B Nazanin" panose="00000400000000000000" pitchFamily="2" charset="-78"/>
                        </a:rPr>
                        <a:t>سطح </a:t>
                      </a:r>
                      <a:r>
                        <a:rPr lang="fa-IR" sz="2400" kern="1200" dirty="0" smtClean="0">
                          <a:solidFill>
                            <a:schemeClr val="dk1"/>
                          </a:solidFill>
                          <a:effectLst/>
                          <a:latin typeface="+mn-lt"/>
                          <a:ea typeface="+mn-ea"/>
                          <a:cs typeface="B Nazanin" panose="00000400000000000000" pitchFamily="2" charset="-78"/>
                        </a:rPr>
                        <a:t>۳</a:t>
                      </a:r>
                      <a:endParaRPr lang="en-US" sz="2400" kern="1200" dirty="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3103288900"/>
                  </a:ext>
                </a:extLst>
              </a:tr>
            </a:tbl>
          </a:graphicData>
        </a:graphic>
      </p:graphicFrame>
    </p:spTree>
    <p:extLst>
      <p:ext uri="{BB962C8B-B14F-4D97-AF65-F5344CB8AC3E}">
        <p14:creationId xmlns:p14="http://schemas.microsoft.com/office/powerpoint/2010/main" xmlns="" val="34729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pPr rtl="1"/>
            <a:r>
              <a:rPr lang="ar-SA" dirty="0">
                <a:cs typeface="B Nazanin" panose="00000400000000000000" pitchFamily="2" charset="-78"/>
              </a:rPr>
              <a:t>هایپ</a:t>
            </a:r>
            <a:r>
              <a:rPr lang="fa-IR" dirty="0">
                <a:cs typeface="B Nazanin" panose="00000400000000000000" pitchFamily="2" charset="-78"/>
              </a:rPr>
              <a:t>و</a:t>
            </a:r>
            <a:r>
              <a:rPr lang="ar-SA" dirty="0">
                <a:cs typeface="B Nazanin" panose="00000400000000000000" pitchFamily="2" charset="-78"/>
              </a:rPr>
              <a:t>گلایسمی: توصیه ها</a:t>
            </a:r>
            <a:endParaRPr lang="en-US" dirty="0">
              <a:cs typeface="B Nazanin" panose="00000400000000000000" pitchFamily="2" charset="-78"/>
            </a:endParaRPr>
          </a:p>
        </p:txBody>
      </p:sp>
      <p:sp>
        <p:nvSpPr>
          <p:cNvPr id="106498" name="Content Placeholder 2"/>
          <p:cNvSpPr>
            <a:spLocks noGrp="1"/>
          </p:cNvSpPr>
          <p:nvPr>
            <p:ph idx="1"/>
          </p:nvPr>
        </p:nvSpPr>
        <p:spPr>
          <a:xfrm>
            <a:off x="190500" y="666750"/>
            <a:ext cx="8763000" cy="3829050"/>
          </a:xfrm>
        </p:spPr>
        <p:txBody>
          <a:bodyPr>
            <a:noAutofit/>
          </a:bodyPr>
          <a:lstStyle/>
          <a:p>
            <a:pPr algn="r" rtl="1">
              <a:spcBef>
                <a:spcPts val="1200"/>
              </a:spcBef>
            </a:pPr>
            <a:r>
              <a:rPr lang="ar-SA" dirty="0">
                <a:cs typeface="B Nazanin" panose="00000400000000000000" pitchFamily="2" charset="-78"/>
              </a:rPr>
              <a:t>افراد در معرض خطر  هیپوگلیسمی باید در هر ویزیت از نظر </a:t>
            </a:r>
            <a:r>
              <a:rPr lang="ar-SA" dirty="0" smtClean="0">
                <a:cs typeface="B Nazanin" panose="00000400000000000000" pitchFamily="2" charset="-78"/>
              </a:rPr>
              <a:t>هایپ</a:t>
            </a:r>
            <a:r>
              <a:rPr lang="fa-IR" dirty="0" smtClean="0">
                <a:cs typeface="B Nazanin" panose="00000400000000000000" pitchFamily="2" charset="-78"/>
              </a:rPr>
              <a:t>و</a:t>
            </a:r>
            <a:r>
              <a:rPr lang="ar-SA" dirty="0" smtClean="0">
                <a:cs typeface="B Nazanin" panose="00000400000000000000" pitchFamily="2" charset="-78"/>
              </a:rPr>
              <a:t>گلایسمی </a:t>
            </a:r>
            <a:r>
              <a:rPr lang="ar-SA" dirty="0">
                <a:cs typeface="B Nazanin" panose="00000400000000000000" pitchFamily="2" charset="-78"/>
              </a:rPr>
              <a:t>علامت دار و بدون علامت پرسش </a:t>
            </a:r>
            <a:r>
              <a:rPr lang="ar-SA" dirty="0" smtClean="0">
                <a:cs typeface="B Nazanin" panose="00000400000000000000" pitchFamily="2" charset="-78"/>
              </a:rPr>
              <a:t>شوند</a:t>
            </a:r>
            <a:r>
              <a:rPr lang="fa-IR" dirty="0" smtClean="0">
                <a:cs typeface="B Nazanin" panose="00000400000000000000" pitchFamily="2" charset="-78"/>
              </a:rPr>
              <a:t>.</a:t>
            </a:r>
            <a:r>
              <a:rPr lang="en-US" sz="2400" dirty="0" smtClean="0">
                <a:solidFill>
                  <a:schemeClr val="accent6"/>
                </a:solidFill>
                <a:cs typeface="B Nazanin" panose="00000400000000000000" pitchFamily="2" charset="-78"/>
              </a:rPr>
              <a:t>C</a:t>
            </a:r>
            <a:endParaRPr lang="en-US" sz="2400" dirty="0">
              <a:solidFill>
                <a:schemeClr val="accent6"/>
              </a:solidFill>
              <a:cs typeface="B Nazanin" panose="00000400000000000000" pitchFamily="2" charset="-78"/>
            </a:endParaRPr>
          </a:p>
          <a:p>
            <a:pPr algn="r" rtl="1"/>
            <a:r>
              <a:rPr lang="ar-SA" dirty="0">
                <a:cs typeface="B Nazanin" panose="00000400000000000000" pitchFamily="2" charset="-78"/>
              </a:rPr>
              <a:t>گلوکز( </a:t>
            </a:r>
            <a:r>
              <a:rPr lang="fa-IR" dirty="0">
                <a:cs typeface="B Nazanin" panose="00000400000000000000" pitchFamily="2" charset="-78"/>
              </a:rPr>
              <a:t>۱۵</a:t>
            </a:r>
            <a:r>
              <a:rPr lang="ar-SA" dirty="0">
                <a:cs typeface="B Nazanin" panose="00000400000000000000" pitchFamily="2" charset="-78"/>
              </a:rPr>
              <a:t> تا </a:t>
            </a:r>
            <a:r>
              <a:rPr lang="fa-IR" dirty="0">
                <a:cs typeface="B Nazanin" panose="00000400000000000000" pitchFamily="2" charset="-78"/>
              </a:rPr>
              <a:t>۲۰</a:t>
            </a:r>
            <a:r>
              <a:rPr lang="ar-SA" dirty="0">
                <a:cs typeface="B Nazanin" panose="00000400000000000000" pitchFamily="2" charset="-78"/>
              </a:rPr>
              <a:t> گرم ) درمان ترجیحی افراد هوشیار دارای قند کمتر یا مساوی </a:t>
            </a:r>
            <a:r>
              <a:rPr lang="fa-IR" dirty="0">
                <a:cs typeface="B Nazanin" panose="00000400000000000000" pitchFamily="2" charset="-78"/>
              </a:rPr>
              <a:t>۷۰</a:t>
            </a:r>
            <a:r>
              <a:rPr lang="ar-SA" dirty="0">
                <a:cs typeface="B Nazanin" panose="00000400000000000000" pitchFamily="2" charset="-78"/>
              </a:rPr>
              <a:t> است, هرچند هر یک از اشکال کربوهیدرات حاوی گلوکز می تواند استفاده شود.</a:t>
            </a:r>
            <a:endParaRPr lang="en-US" dirty="0">
              <a:cs typeface="B Nazanin" panose="00000400000000000000" pitchFamily="2" charset="-78"/>
            </a:endParaRPr>
          </a:p>
          <a:p>
            <a:pPr algn="r" rtl="1"/>
            <a:r>
              <a:rPr lang="ar-SA" dirty="0">
                <a:cs typeface="B Nazanin" panose="00000400000000000000" pitchFamily="2" charset="-78"/>
              </a:rPr>
              <a:t>ده دقیقه بعد از درمان اگر </a:t>
            </a:r>
            <a:r>
              <a:rPr lang="en-US" sz="2400" dirty="0" smtClean="0">
                <a:cs typeface="B Nazanin" panose="00000400000000000000" pitchFamily="2" charset="-78"/>
              </a:rPr>
              <a:t>SMBG</a:t>
            </a:r>
            <a:r>
              <a:rPr lang="fa-IR" dirty="0" smtClean="0">
                <a:cs typeface="B Nazanin" panose="00000400000000000000" pitchFamily="2" charset="-78"/>
              </a:rPr>
              <a:t> </a:t>
            </a:r>
            <a:r>
              <a:rPr lang="en-US" dirty="0" smtClean="0">
                <a:cs typeface="B Nazanin" panose="00000400000000000000" pitchFamily="2" charset="-78"/>
              </a:rPr>
              <a:t> </a:t>
            </a:r>
            <a:r>
              <a:rPr lang="ar-SA" dirty="0" smtClean="0">
                <a:cs typeface="B Nazanin" panose="00000400000000000000" pitchFamily="2" charset="-78"/>
              </a:rPr>
              <a:t>ادامه </a:t>
            </a:r>
            <a:r>
              <a:rPr lang="ar-SA" dirty="0">
                <a:cs typeface="B Nazanin" panose="00000400000000000000" pitchFamily="2" charset="-78"/>
              </a:rPr>
              <a:t>هایپوگلایسمی را نشان دهد درمان باید تکرار شود</a:t>
            </a:r>
            <a:endParaRPr lang="en-US" dirty="0">
              <a:cs typeface="B Nazanin" panose="00000400000000000000" pitchFamily="2" charset="-78"/>
            </a:endParaRPr>
          </a:p>
          <a:p>
            <a:pPr algn="r" rtl="1"/>
            <a:r>
              <a:rPr lang="ar-SA" dirty="0">
                <a:cs typeface="B Nazanin" panose="00000400000000000000" pitchFamily="2" charset="-78"/>
              </a:rPr>
              <a:t>وقتی </a:t>
            </a:r>
            <a:r>
              <a:rPr lang="en-US" sz="2400" dirty="0" smtClean="0">
                <a:cs typeface="B Nazanin" panose="00000400000000000000" pitchFamily="2" charset="-78"/>
              </a:rPr>
              <a:t>SMBG</a:t>
            </a:r>
            <a:r>
              <a:rPr lang="fa-IR" sz="2400" dirty="0" smtClean="0">
                <a:cs typeface="B Nazanin" panose="00000400000000000000" pitchFamily="2" charset="-78"/>
              </a:rPr>
              <a:t> </a:t>
            </a:r>
            <a:r>
              <a:rPr lang="en-US" dirty="0" smtClean="0">
                <a:cs typeface="B Nazanin" panose="00000400000000000000" pitchFamily="2" charset="-78"/>
              </a:rPr>
              <a:t> </a:t>
            </a:r>
            <a:r>
              <a:rPr lang="ar-SA" dirty="0">
                <a:cs typeface="B Nazanin" panose="00000400000000000000" pitchFamily="2" charset="-78"/>
              </a:rPr>
              <a:t>به مقدار نرمال یا طبیعی برگشت فرد باید برای پیشگیری از عود  هایپر گلیسمی یک وعده یا یک میان وعده میل </a:t>
            </a:r>
            <a:r>
              <a:rPr lang="ar-SA" dirty="0" smtClean="0">
                <a:cs typeface="B Nazanin" panose="00000400000000000000" pitchFamily="2" charset="-78"/>
              </a:rPr>
              <a:t>کنند</a:t>
            </a:r>
            <a:r>
              <a:rPr lang="fa-IR" dirty="0" smtClean="0">
                <a:cs typeface="B Nazanin" panose="00000400000000000000" pitchFamily="2" charset="-78"/>
              </a:rPr>
              <a:t>.</a:t>
            </a:r>
            <a:r>
              <a:rPr lang="en-US" sz="2400" dirty="0" smtClean="0">
                <a:solidFill>
                  <a:schemeClr val="accent6"/>
                </a:solidFill>
                <a:cs typeface="B Nazanin" panose="00000400000000000000" pitchFamily="2" charset="-78"/>
              </a:rPr>
              <a:t>E</a:t>
            </a:r>
            <a:endParaRPr lang="en-US" sz="2400" dirty="0">
              <a:solidFill>
                <a:schemeClr val="accent6"/>
              </a:solidFill>
              <a:cs typeface="B Nazanin" panose="00000400000000000000" pitchFamily="2" charset="-78"/>
            </a:endParaRPr>
          </a:p>
        </p:txBody>
      </p:sp>
    </p:spTree>
    <p:extLst>
      <p:ext uri="{BB962C8B-B14F-4D97-AF65-F5344CB8AC3E}">
        <p14:creationId xmlns:p14="http://schemas.microsoft.com/office/powerpoint/2010/main" xmlns="" val="24704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fade">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fade">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fade">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fade">
                                      <p:cBhvr>
                                        <p:cTn id="22" dur="500"/>
                                        <p:tgtEl>
                                          <p:spTgt spid="1064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381000" y="1083402"/>
            <a:ext cx="8305800" cy="3849987"/>
          </a:xfrm>
        </p:spPr>
        <p:txBody>
          <a:bodyPr>
            <a:noAutofit/>
          </a:bodyPr>
          <a:lstStyle/>
          <a:p>
            <a:pPr algn="r" rtl="1"/>
            <a:r>
              <a:rPr lang="ar-SA" dirty="0">
                <a:cs typeface="B Nazanin" panose="00000400000000000000" pitchFamily="2" charset="-78"/>
              </a:rPr>
              <a:t>برای تمامی افرادی که در خطر بالای هیپوگلیسمی سطح </a:t>
            </a:r>
            <a:r>
              <a:rPr lang="fa-IR" dirty="0">
                <a:cs typeface="B Nazanin" panose="00000400000000000000" pitchFamily="2" charset="-78"/>
              </a:rPr>
              <a:t>۲</a:t>
            </a:r>
            <a:r>
              <a:rPr lang="ar-SA" dirty="0">
                <a:cs typeface="B Nazanin" panose="00000400000000000000" pitchFamily="2" charset="-78"/>
              </a:rPr>
              <a:t> هستند ( گلوکز کمتر از </a:t>
            </a:r>
            <a:r>
              <a:rPr lang="fa-IR" dirty="0">
                <a:cs typeface="B Nazanin" panose="00000400000000000000" pitchFamily="2" charset="-78"/>
              </a:rPr>
              <a:t>۵۴ </a:t>
            </a:r>
            <a:r>
              <a:rPr lang="en-US" sz="2000" dirty="0" smtClean="0">
                <a:cs typeface="B Nazanin" panose="00000400000000000000" pitchFamily="2" charset="-78"/>
              </a:rPr>
              <a:t>mg/</a:t>
            </a:r>
            <a:r>
              <a:rPr lang="en-US" sz="2000" dirty="0" err="1" smtClean="0">
                <a:cs typeface="B Nazanin" panose="00000400000000000000" pitchFamily="2" charset="-78"/>
              </a:rPr>
              <a:t>dL</a:t>
            </a:r>
            <a:r>
              <a:rPr lang="fa-IR" sz="2400" dirty="0" smtClean="0">
                <a:cs typeface="B Nazanin" panose="00000400000000000000" pitchFamily="2" charset="-78"/>
              </a:rPr>
              <a:t> </a:t>
            </a:r>
            <a:r>
              <a:rPr lang="ar-SA" dirty="0" smtClean="0">
                <a:cs typeface="B Nazanin" panose="00000400000000000000" pitchFamily="2" charset="-78"/>
              </a:rPr>
              <a:t>) </a:t>
            </a:r>
            <a:r>
              <a:rPr lang="ar-SA" dirty="0">
                <a:cs typeface="B Nazanin" panose="00000400000000000000" pitchFamily="2" charset="-78"/>
              </a:rPr>
              <a:t>باید گلوکاگون تجویز شود تا همیشه برای مواقع ضروری در دسترس باشد</a:t>
            </a:r>
            <a:endParaRPr lang="en-US" dirty="0">
              <a:cs typeface="B Nazanin" panose="00000400000000000000" pitchFamily="2" charset="-78"/>
            </a:endParaRPr>
          </a:p>
          <a:p>
            <a:pPr algn="r" rtl="1"/>
            <a:r>
              <a:rPr lang="ar-SA" dirty="0">
                <a:cs typeface="B Nazanin" panose="00000400000000000000" pitchFamily="2" charset="-78"/>
              </a:rPr>
              <a:t>مراقبان سلامت, پرسنل کارکنان مدرسه یا اعضای خانواده این افراد باید بدانند که گلوکاگون کجاست و چه زمانی و چگونه از آن استفاده کنند استفاده از گلوکاگون محدود به شاغلین سیستم سلامت  </a:t>
            </a:r>
            <a:r>
              <a:rPr lang="ar-SA" dirty="0" smtClean="0">
                <a:cs typeface="B Nazanin" panose="00000400000000000000" pitchFamily="2" charset="-78"/>
              </a:rPr>
              <a:t>نیست</a:t>
            </a:r>
            <a:r>
              <a:rPr lang="fa-IR" dirty="0" smtClean="0">
                <a:cs typeface="B Nazanin" panose="00000400000000000000" pitchFamily="2" charset="-78"/>
              </a:rPr>
              <a:t>. </a:t>
            </a:r>
            <a:r>
              <a:rPr lang="en-US" sz="2400" dirty="0" smtClean="0">
                <a:solidFill>
                  <a:srgbClr val="F79646"/>
                </a:solidFill>
                <a:cs typeface="B Nazanin" panose="00000400000000000000" pitchFamily="2" charset="-78"/>
              </a:rPr>
              <a:t>E</a:t>
            </a:r>
            <a:endParaRPr lang="en-US" sz="2400" dirty="0">
              <a:solidFill>
                <a:srgbClr val="F79646"/>
              </a:solidFill>
              <a:cs typeface="B Nazanin" panose="00000400000000000000" pitchFamily="2" charset="-78"/>
            </a:endParaRPr>
          </a:p>
        </p:txBody>
      </p:sp>
      <p:sp>
        <p:nvSpPr>
          <p:cNvPr id="7" name="Title 1"/>
          <p:cNvSpPr>
            <a:spLocks noGrp="1"/>
          </p:cNvSpPr>
          <p:nvPr>
            <p:ph type="title"/>
          </p:nvPr>
        </p:nvSpPr>
        <p:spPr>
          <a:xfrm>
            <a:off x="0" y="-114300"/>
            <a:ext cx="9144000" cy="857250"/>
          </a:xfrm>
        </p:spPr>
        <p:txBody>
          <a:bodyPr/>
          <a:lstStyle/>
          <a:p>
            <a:pPr rtl="1"/>
            <a:r>
              <a:rPr lang="ar-SA" dirty="0">
                <a:cs typeface="B Nazanin" panose="00000400000000000000" pitchFamily="2" charset="-78"/>
              </a:rPr>
              <a:t>هایپ</a:t>
            </a:r>
            <a:r>
              <a:rPr lang="fa-IR" dirty="0">
                <a:cs typeface="B Nazanin" panose="00000400000000000000" pitchFamily="2" charset="-78"/>
              </a:rPr>
              <a:t>و</a:t>
            </a:r>
            <a:r>
              <a:rPr lang="ar-SA" dirty="0">
                <a:cs typeface="B Nazanin" panose="00000400000000000000" pitchFamily="2" charset="-78"/>
              </a:rPr>
              <a:t>گلایسمی: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2985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457200" y="815247"/>
            <a:ext cx="8229600" cy="3829050"/>
          </a:xfrm>
        </p:spPr>
        <p:txBody>
          <a:bodyPr>
            <a:noAutofit/>
          </a:bodyPr>
          <a:lstStyle/>
          <a:p>
            <a:pPr algn="r" rtl="1">
              <a:spcBef>
                <a:spcPts val="1200"/>
              </a:spcBef>
              <a:buClr>
                <a:schemeClr val="bg1"/>
              </a:buClr>
            </a:pPr>
            <a:r>
              <a:rPr lang="ar-SA" dirty="0">
                <a:cs typeface="B Nazanin" panose="00000400000000000000" pitchFamily="2" charset="-78"/>
              </a:rPr>
              <a:t>بیماران تحت درمان با انسولین دارای ناآگاهی هیپوگلیسمی  یا یک حمله</a:t>
            </a:r>
            <a:r>
              <a:rPr lang="fa-IR" dirty="0">
                <a:cs typeface="B Nazanin" panose="00000400000000000000" pitchFamily="2" charset="-78"/>
              </a:rPr>
              <a:t> </a:t>
            </a:r>
            <a:r>
              <a:rPr lang="ar-SA" dirty="0">
                <a:cs typeface="B Nazanin" panose="00000400000000000000" pitchFamily="2" charset="-78"/>
              </a:rPr>
              <a:t>هیپوگلیسمی سطح </a:t>
            </a:r>
            <a:r>
              <a:rPr lang="fa-IR" dirty="0">
                <a:cs typeface="B Nazanin" panose="00000400000000000000" pitchFamily="2" charset="-78"/>
              </a:rPr>
              <a:t>۲</a:t>
            </a:r>
            <a:r>
              <a:rPr lang="ar-SA" dirty="0">
                <a:cs typeface="B Nazanin" panose="00000400000000000000" pitchFamily="2" charset="-78"/>
              </a:rPr>
              <a:t> </a:t>
            </a:r>
            <a:r>
              <a:rPr lang="fa-IR" dirty="0">
                <a:cs typeface="B Nazanin" panose="00000400000000000000" pitchFamily="2" charset="-78"/>
              </a:rPr>
              <a:t>( </a:t>
            </a:r>
            <a:r>
              <a:rPr lang="ar-SA" dirty="0">
                <a:cs typeface="B Nazanin" panose="00000400000000000000" pitchFamily="2" charset="-78"/>
              </a:rPr>
              <a:t>قند کمتر از 54 </a:t>
            </a:r>
            <a:r>
              <a:rPr lang="fa-IR" dirty="0">
                <a:cs typeface="B Nazanin" panose="00000400000000000000" pitchFamily="2" charset="-78"/>
              </a:rPr>
              <a:t>) </a:t>
            </a:r>
            <a:r>
              <a:rPr lang="ar-SA" dirty="0">
                <a:cs typeface="B Nazanin" panose="00000400000000000000" pitchFamily="2" charset="-78"/>
              </a:rPr>
              <a:t>باید برای پیشگیری ازهیپوگلیسمی به بالا بردن هدف گلایسمیک برای حداقل چند هفته توصیه شوند</a:t>
            </a:r>
            <a:r>
              <a:rPr lang="fa-IR" dirty="0">
                <a:cs typeface="B Nazanin" panose="00000400000000000000" pitchFamily="2" charset="-78"/>
              </a:rPr>
              <a:t>. </a:t>
            </a:r>
            <a:r>
              <a:rPr lang="en-US" dirty="0" smtClean="0">
                <a:solidFill>
                  <a:srgbClr val="F79646"/>
                </a:solidFill>
              </a:rPr>
              <a:t>A</a:t>
            </a:r>
            <a:endParaRPr lang="en-US" dirty="0">
              <a:solidFill>
                <a:srgbClr val="F79646"/>
              </a:solidFill>
            </a:endParaRPr>
          </a:p>
          <a:p>
            <a:pPr algn="r" rtl="1" eaLnBrk="1" hangingPunct="1">
              <a:spcBef>
                <a:spcPts val="1200"/>
              </a:spcBef>
              <a:buClr>
                <a:srgbClr val="FFD937"/>
              </a:buClr>
            </a:pPr>
            <a:endParaRPr lang="en-US" dirty="0">
              <a:solidFill>
                <a:srgbClr val="F8C206"/>
              </a:solidFill>
            </a:endParaRPr>
          </a:p>
          <a:p>
            <a:pPr algn="r" rtl="1">
              <a:spcBef>
                <a:spcPts val="1200"/>
              </a:spcBef>
            </a:pPr>
            <a:endParaRPr lang="en-US" dirty="0">
              <a:solidFill>
                <a:srgbClr val="F8C206"/>
              </a:solidFill>
            </a:endParaRPr>
          </a:p>
        </p:txBody>
      </p:sp>
      <p:sp>
        <p:nvSpPr>
          <p:cNvPr id="7" name="Title 1"/>
          <p:cNvSpPr>
            <a:spLocks noGrp="1"/>
          </p:cNvSpPr>
          <p:nvPr>
            <p:ph type="title"/>
          </p:nvPr>
        </p:nvSpPr>
        <p:spPr>
          <a:xfrm>
            <a:off x="0" y="-114300"/>
            <a:ext cx="9144000" cy="857250"/>
          </a:xfrm>
        </p:spPr>
        <p:txBody>
          <a:bodyPr/>
          <a:lstStyle/>
          <a:p>
            <a:pPr rtl="1"/>
            <a:r>
              <a:rPr lang="ar-SA" dirty="0">
                <a:cs typeface="B Nazanin" panose="00000400000000000000" pitchFamily="2" charset="-78"/>
              </a:rPr>
              <a:t>هایپ</a:t>
            </a:r>
            <a:r>
              <a:rPr lang="fa-IR" dirty="0">
                <a:cs typeface="B Nazanin" panose="00000400000000000000" pitchFamily="2" charset="-78"/>
              </a:rPr>
              <a:t>و</a:t>
            </a:r>
            <a:r>
              <a:rPr lang="ar-SA" dirty="0">
                <a:cs typeface="B Nazanin" panose="00000400000000000000" pitchFamily="2" charset="-78"/>
              </a:rPr>
              <a:t>گلایسمی: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27194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txBox="1">
            <a:spLocks/>
          </p:cNvSpPr>
          <p:nvPr/>
        </p:nvSpPr>
        <p:spPr bwMode="auto">
          <a:xfrm>
            <a:off x="685800" y="1428750"/>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fa-IR" sz="6000" dirty="0">
                <a:solidFill>
                  <a:schemeClr val="accent6"/>
                </a:solidFill>
                <a:latin typeface="Helvetica" panose="020B0604020202020204" pitchFamily="34" charset="0"/>
                <a:cs typeface="B Nazanin" panose="00000400000000000000" pitchFamily="2" charset="-78"/>
              </a:rPr>
              <a:t>روشهای درمان دارویی برای درمان قند</a:t>
            </a:r>
            <a:endParaRPr lang="en-US" sz="6000" dirty="0">
              <a:solidFill>
                <a:schemeClr val="accent6"/>
              </a:solidFill>
              <a:latin typeface="Helvetica" panose="020B0604020202020204" pitchFamily="34" charset="0"/>
              <a:cs typeface="B Nazanin" panose="00000400000000000000" pitchFamily="2" charset="-78"/>
            </a:endParaRPr>
          </a:p>
        </p:txBody>
      </p:sp>
    </p:spTree>
    <p:extLst>
      <p:ext uri="{BB962C8B-B14F-4D97-AF65-F5344CB8AC3E}">
        <p14:creationId xmlns:p14="http://schemas.microsoft.com/office/powerpoint/2010/main" xmlns="" val="37091365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itle 1"/>
          <p:cNvSpPr>
            <a:spLocks noGrp="1"/>
          </p:cNvSpPr>
          <p:nvPr>
            <p:ph type="title"/>
          </p:nvPr>
        </p:nvSpPr>
        <p:spPr>
          <a:xfrm>
            <a:off x="-88792" y="-114300"/>
            <a:ext cx="9296400" cy="857250"/>
          </a:xfrm>
        </p:spPr>
        <p:txBody>
          <a:bodyPr>
            <a:noAutofit/>
          </a:bodyPr>
          <a:lstStyle/>
          <a:p>
            <a:pPr>
              <a:lnSpc>
                <a:spcPts val="3600"/>
              </a:lnSpc>
            </a:pPr>
            <a:r>
              <a:rPr lang="fa-IR" sz="3200" dirty="0">
                <a:cs typeface="B Nazanin" panose="00000400000000000000" pitchFamily="2" charset="-78"/>
              </a:rPr>
              <a:t>درمان داروی دیابت نوع ۱:   توصیه ها</a:t>
            </a:r>
            <a:endParaRPr lang="en-US" sz="3200" dirty="0">
              <a:cs typeface="B Nazanin" panose="00000400000000000000" pitchFamily="2" charset="-78"/>
            </a:endParaRPr>
          </a:p>
        </p:txBody>
      </p:sp>
      <p:sp>
        <p:nvSpPr>
          <p:cNvPr id="122882" name="Content Placeholder 2"/>
          <p:cNvSpPr>
            <a:spLocks noGrp="1"/>
          </p:cNvSpPr>
          <p:nvPr>
            <p:ph idx="1"/>
          </p:nvPr>
        </p:nvSpPr>
        <p:spPr>
          <a:xfrm>
            <a:off x="228600" y="1276350"/>
            <a:ext cx="8520629" cy="2895600"/>
          </a:xfrm>
        </p:spPr>
        <p:txBody>
          <a:bodyPr>
            <a:normAutofit/>
          </a:bodyPr>
          <a:lstStyle/>
          <a:p>
            <a:pPr algn="r" rtl="1"/>
            <a:r>
              <a:rPr lang="ar-SA" dirty="0">
                <a:cs typeface="B Nazanin" panose="00000400000000000000" pitchFamily="2" charset="-78"/>
              </a:rPr>
              <a:t>بیشتر افراد مبتلا به دیابت نوع 1 باید به </a:t>
            </a:r>
            <a:r>
              <a:rPr lang="ar-SA" dirty="0" smtClean="0">
                <a:cs typeface="B Nazanin" panose="00000400000000000000" pitchFamily="2" charset="-78"/>
              </a:rPr>
              <a:t>وسیله </a:t>
            </a:r>
            <a:r>
              <a:rPr lang="ar-SA" dirty="0">
                <a:cs typeface="B Nazanin" panose="00000400000000000000" pitchFamily="2" charset="-78"/>
              </a:rPr>
              <a:t>تزریق متعدد انسولین پیش از غذا و انسولین پایه و </a:t>
            </a:r>
            <a:r>
              <a:rPr lang="ar-SA" dirty="0" smtClean="0">
                <a:cs typeface="B Nazanin" panose="00000400000000000000" pitchFamily="2" charset="-78"/>
              </a:rPr>
              <a:t>یا </a:t>
            </a:r>
            <a:r>
              <a:rPr lang="ar-SA" dirty="0">
                <a:cs typeface="B Nazanin" panose="00000400000000000000" pitchFamily="2" charset="-78"/>
              </a:rPr>
              <a:t>انسولین زیر جلدی مستمر درمان </a:t>
            </a:r>
            <a:r>
              <a:rPr lang="ar-SA" dirty="0" smtClean="0">
                <a:cs typeface="B Nazanin" panose="00000400000000000000" pitchFamily="2" charset="-78"/>
              </a:rPr>
              <a:t>شو</a:t>
            </a:r>
            <a:r>
              <a:rPr lang="fa-IR" dirty="0" smtClean="0">
                <a:cs typeface="B Nazanin" panose="00000400000000000000" pitchFamily="2" charset="-78"/>
              </a:rPr>
              <a:t>ن</a:t>
            </a:r>
            <a:r>
              <a:rPr lang="ar-SA" dirty="0" smtClean="0">
                <a:cs typeface="B Nazanin" panose="00000400000000000000" pitchFamily="2" charset="-78"/>
              </a:rPr>
              <a:t>د</a:t>
            </a:r>
            <a:r>
              <a:rPr lang="fa-IR" dirty="0" smtClean="0">
                <a:cs typeface="B Nazanin" panose="00000400000000000000" pitchFamily="2" charset="-78"/>
              </a:rPr>
              <a:t>. </a:t>
            </a:r>
            <a:r>
              <a:rPr lang="en-US" dirty="0">
                <a:solidFill>
                  <a:schemeClr val="accent6"/>
                </a:solidFill>
              </a:rPr>
              <a:t>A</a:t>
            </a:r>
            <a:endParaRPr lang="fa-IR" dirty="0" smtClean="0">
              <a:cs typeface="B Nazanin" panose="00000400000000000000" pitchFamily="2" charset="-78"/>
            </a:endParaRPr>
          </a:p>
          <a:p>
            <a:pPr marL="68580" indent="0" algn="r" rtl="1">
              <a:buNone/>
            </a:pPr>
            <a:endParaRPr lang="en-US" dirty="0">
              <a:cs typeface="B Nazanin" panose="00000400000000000000" pitchFamily="2" charset="-78"/>
            </a:endParaRPr>
          </a:p>
          <a:p>
            <a:pPr algn="r" rtl="1"/>
            <a:r>
              <a:rPr lang="ar-SA" dirty="0">
                <a:cs typeface="B Nazanin" panose="00000400000000000000" pitchFamily="2" charset="-78"/>
              </a:rPr>
              <a:t>بیشتر مبتلایان به دیابت نوع </a:t>
            </a:r>
            <a:r>
              <a:rPr lang="fa-IR" dirty="0">
                <a:cs typeface="B Nazanin" panose="00000400000000000000" pitchFamily="2" charset="-78"/>
              </a:rPr>
              <a:t>۱ </a:t>
            </a:r>
            <a:r>
              <a:rPr lang="ar-SA" dirty="0">
                <a:cs typeface="B Nazanin" panose="00000400000000000000" pitchFamily="2" charset="-78"/>
              </a:rPr>
              <a:t>باید انسولین آنالوگ سریع الاثر استفاده کنند تا </a:t>
            </a:r>
            <a:r>
              <a:rPr lang="fa-IR" dirty="0" smtClean="0">
                <a:cs typeface="B Nazanin" panose="00000400000000000000" pitchFamily="2" charset="-78"/>
              </a:rPr>
              <a:t>خطر </a:t>
            </a:r>
            <a:r>
              <a:rPr lang="ar-SA" dirty="0" smtClean="0">
                <a:cs typeface="B Nazanin" panose="00000400000000000000" pitchFamily="2" charset="-78"/>
              </a:rPr>
              <a:t>هایپرگلایسمی </a:t>
            </a:r>
            <a:r>
              <a:rPr lang="ar-SA" dirty="0">
                <a:cs typeface="B Nazanin" panose="00000400000000000000" pitchFamily="2" charset="-78"/>
              </a:rPr>
              <a:t>را کاهش </a:t>
            </a:r>
            <a:r>
              <a:rPr lang="ar-SA" dirty="0" smtClean="0">
                <a:cs typeface="B Nazanin" panose="00000400000000000000" pitchFamily="2" charset="-78"/>
              </a:rPr>
              <a:t>دهند</a:t>
            </a:r>
            <a:r>
              <a:rPr lang="fa-IR" dirty="0" smtClean="0">
                <a:cs typeface="B Nazanin" panose="00000400000000000000" pitchFamily="2" charset="-78"/>
              </a:rPr>
              <a:t>. </a:t>
            </a:r>
            <a:r>
              <a:rPr lang="en-US" dirty="0">
                <a:solidFill>
                  <a:schemeClr val="accent6"/>
                </a:solidFill>
              </a:rPr>
              <a:t>A</a:t>
            </a:r>
            <a:endParaRPr lang="en-US" dirty="0">
              <a:cs typeface="B Nazanin" panose="00000400000000000000" pitchFamily="2" charset="-78"/>
            </a:endParaRPr>
          </a:p>
        </p:txBody>
      </p:sp>
    </p:spTree>
    <p:extLst>
      <p:ext uri="{BB962C8B-B14F-4D97-AF65-F5344CB8AC3E}">
        <p14:creationId xmlns:p14="http://schemas.microsoft.com/office/powerpoint/2010/main" xmlns="" val="955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fade">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2">
                                            <p:txEl>
                                              <p:pRg st="2" end="2"/>
                                            </p:txEl>
                                          </p:spTgt>
                                        </p:tgtEl>
                                        <p:attrNameLst>
                                          <p:attrName>style.visibility</p:attrName>
                                        </p:attrNameLst>
                                      </p:cBhvr>
                                      <p:to>
                                        <p:strVal val="visible"/>
                                      </p:to>
                                    </p:set>
                                    <p:animEffect transition="in" filter="fade">
                                      <p:cBhvr>
                                        <p:cTn id="12" dur="500"/>
                                        <p:tgtEl>
                                          <p:spTgt spid="1228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noAutofit/>
          </a:bodyPr>
          <a:lstStyle/>
          <a:p>
            <a:r>
              <a:rPr lang="fa-IR" sz="2800" dirty="0">
                <a:cs typeface="B Nazanin" panose="00000400000000000000" pitchFamily="2" charset="-78"/>
              </a:rPr>
              <a:t>گروه های دارای خطر افزایش یافته برای دیابت یا </a:t>
            </a:r>
            <a:r>
              <a:rPr lang="fa-IR" sz="2800" dirty="0" smtClean="0">
                <a:cs typeface="B Nazanin" panose="00000400000000000000" pitchFamily="2" charset="-78"/>
              </a:rPr>
              <a:t>پره دیابت</a:t>
            </a:r>
            <a:endParaRPr lang="en-US" sz="2800" dirty="0">
              <a:cs typeface="B Nazanin" panose="00000400000000000000" pitchFamily="2" charset="-78"/>
            </a:endParaRPr>
          </a:p>
        </p:txBody>
      </p:sp>
      <p:sp>
        <p:nvSpPr>
          <p:cNvPr id="8" name="Rectangle 7"/>
          <p:cNvSpPr/>
          <p:nvPr/>
        </p:nvSpPr>
        <p:spPr>
          <a:xfrm>
            <a:off x="413908" y="1023537"/>
            <a:ext cx="8229600" cy="523220"/>
          </a:xfrm>
          <a:prstGeom prst="rect">
            <a:avLst/>
          </a:prstGeom>
        </p:spPr>
        <p:txBody>
          <a:bodyPr wrap="square">
            <a:spAutoFit/>
          </a:bodyPr>
          <a:lstStyle/>
          <a:p>
            <a:pPr algn="r" rtl="1"/>
            <a:r>
              <a:rPr lang="fa-IR" sz="2400" dirty="0" smtClean="0">
                <a:solidFill>
                  <a:srgbClr val="F79646"/>
                </a:solidFill>
                <a:cs typeface="B Nazanin" panose="00000400000000000000" pitchFamily="2" charset="-78"/>
              </a:rPr>
              <a:t>قند پلاسمای </a:t>
            </a:r>
            <a:r>
              <a:rPr lang="fa-IR" sz="2400" dirty="0">
                <a:solidFill>
                  <a:srgbClr val="F79646"/>
                </a:solidFill>
                <a:cs typeface="B Nazanin" panose="00000400000000000000" pitchFamily="2" charset="-78"/>
              </a:rPr>
              <a:t>ناشتای </a:t>
            </a:r>
            <a:r>
              <a:rPr lang="fa-IR" sz="2400" dirty="0">
                <a:solidFill>
                  <a:schemeClr val="bg1"/>
                </a:solidFill>
                <a:cs typeface="B Nazanin" panose="00000400000000000000" pitchFamily="2" charset="-78"/>
              </a:rPr>
              <a:t>مساوی </a:t>
            </a:r>
            <a:r>
              <a:rPr lang="fa-IR" sz="2400" dirty="0" smtClean="0">
                <a:solidFill>
                  <a:schemeClr val="bg1"/>
                </a:solidFill>
                <a:cs typeface="B Nazanin" panose="00000400000000000000" pitchFamily="2" charset="-78"/>
              </a:rPr>
              <a:t>100 </a:t>
            </a:r>
            <a:r>
              <a:rPr lang="en-US" sz="2400" dirty="0">
                <a:solidFill>
                  <a:schemeClr val="bg1"/>
                </a:solidFill>
                <a:cs typeface="B Nazanin" panose="00000400000000000000" pitchFamily="2" charset="-78"/>
              </a:rPr>
              <a:t>mg/</a:t>
            </a:r>
            <a:r>
              <a:rPr lang="en-US" sz="2400" dirty="0" err="1">
                <a:solidFill>
                  <a:schemeClr val="bg1"/>
                </a:solidFill>
                <a:cs typeface="B Nazanin" panose="00000400000000000000" pitchFamily="2" charset="-78"/>
              </a:rPr>
              <a:t>dL</a:t>
            </a:r>
            <a:r>
              <a:rPr lang="fa-IR" sz="2400" dirty="0" smtClean="0">
                <a:solidFill>
                  <a:schemeClr val="bg1"/>
                </a:solidFill>
                <a:cs typeface="B Nazanin" panose="00000400000000000000" pitchFamily="2" charset="-78"/>
              </a:rPr>
              <a:t> تا 125 </a:t>
            </a:r>
            <a:r>
              <a:rPr lang="en-US" sz="2400" dirty="0" smtClean="0">
                <a:solidFill>
                  <a:schemeClr val="bg1"/>
                </a:solidFill>
                <a:cs typeface="B Nazanin" panose="00000400000000000000" pitchFamily="2" charset="-78"/>
              </a:rPr>
              <a:t> mg/</a:t>
            </a:r>
            <a:r>
              <a:rPr lang="en-US" sz="2400" dirty="0" err="1" smtClean="0">
                <a:solidFill>
                  <a:schemeClr val="bg1"/>
                </a:solidFill>
                <a:cs typeface="B Nazanin" panose="00000400000000000000" pitchFamily="2" charset="-78"/>
              </a:rPr>
              <a:t>dL</a:t>
            </a:r>
            <a:r>
              <a:rPr lang="fa-IR" sz="2400" dirty="0" smtClean="0">
                <a:solidFill>
                  <a:schemeClr val="bg1"/>
                </a:solidFill>
                <a:cs typeface="B Nazanin" panose="00000400000000000000" pitchFamily="2" charset="-78"/>
              </a:rPr>
              <a:t> (</a:t>
            </a:r>
            <a:r>
              <a:rPr lang="en-US" sz="2800" b="1" dirty="0" smtClean="0">
                <a:solidFill>
                  <a:srgbClr val="FFFF00"/>
                </a:solidFill>
              </a:rPr>
              <a:t>IFG</a:t>
            </a:r>
            <a:r>
              <a:rPr lang="fa-IR" sz="2400" dirty="0" smtClean="0">
                <a:solidFill>
                  <a:schemeClr val="bg1"/>
                </a:solidFill>
              </a:rPr>
              <a:t>)</a:t>
            </a:r>
            <a:endParaRPr lang="fa-IR" sz="2400" dirty="0">
              <a:solidFill>
                <a:schemeClr val="bg1"/>
              </a:solidFill>
              <a:cs typeface="B Nazanin" panose="00000400000000000000" pitchFamily="2" charset="-78"/>
            </a:endParaRPr>
          </a:p>
        </p:txBody>
      </p:sp>
      <p:sp>
        <p:nvSpPr>
          <p:cNvPr id="9" name="Rectangle 8"/>
          <p:cNvSpPr/>
          <p:nvPr/>
        </p:nvSpPr>
        <p:spPr>
          <a:xfrm>
            <a:off x="411374" y="2206616"/>
            <a:ext cx="8232134" cy="1261884"/>
          </a:xfrm>
          <a:prstGeom prst="rect">
            <a:avLst/>
          </a:prstGeom>
        </p:spPr>
        <p:txBody>
          <a:bodyPr wrap="square">
            <a:spAutoFit/>
          </a:bodyPr>
          <a:lstStyle/>
          <a:p>
            <a:pPr algn="r" rtl="1"/>
            <a:r>
              <a:rPr lang="fa-IR" sz="2400" dirty="0">
                <a:solidFill>
                  <a:srgbClr val="F79646"/>
                </a:solidFill>
                <a:cs typeface="B Nazanin" panose="00000400000000000000" pitchFamily="2" charset="-78"/>
              </a:rPr>
              <a:t>قند دو ساعته بعد از ناشتای </a:t>
            </a:r>
            <a:r>
              <a:rPr lang="fa-IR" sz="2400" dirty="0">
                <a:solidFill>
                  <a:schemeClr val="bg1"/>
                </a:solidFill>
                <a:cs typeface="B Nazanin" panose="00000400000000000000" pitchFamily="2" charset="-78"/>
              </a:rPr>
              <a:t>مساوی یا </a:t>
            </a:r>
            <a:r>
              <a:rPr lang="fa-IR" sz="2400" dirty="0" smtClean="0">
                <a:solidFill>
                  <a:schemeClr val="bg1"/>
                </a:solidFill>
                <a:cs typeface="B Nazanin" panose="00000400000000000000" pitchFamily="2" charset="-78"/>
              </a:rPr>
              <a:t>140 </a:t>
            </a:r>
            <a:r>
              <a:rPr lang="en-US" sz="2400" dirty="0" smtClean="0">
                <a:solidFill>
                  <a:schemeClr val="bg1"/>
                </a:solidFill>
                <a:cs typeface="B Nazanin" panose="00000400000000000000" pitchFamily="2" charset="-78"/>
              </a:rPr>
              <a:t> </a:t>
            </a:r>
            <a:r>
              <a:rPr lang="en-US" sz="2400" dirty="0">
                <a:solidFill>
                  <a:schemeClr val="bg1"/>
                </a:solidFill>
                <a:cs typeface="B Nazanin" panose="00000400000000000000" pitchFamily="2" charset="-78"/>
              </a:rPr>
              <a:t>mg/</a:t>
            </a:r>
            <a:r>
              <a:rPr lang="en-US" sz="2400" dirty="0" err="1">
                <a:solidFill>
                  <a:schemeClr val="bg1"/>
                </a:solidFill>
                <a:cs typeface="B Nazanin" panose="00000400000000000000" pitchFamily="2" charset="-78"/>
              </a:rPr>
              <a:t>dL</a:t>
            </a:r>
            <a:r>
              <a:rPr lang="fa-IR" sz="2400" dirty="0" smtClean="0">
                <a:solidFill>
                  <a:schemeClr val="bg1"/>
                </a:solidFill>
                <a:cs typeface="B Nazanin" panose="00000400000000000000" pitchFamily="2" charset="-78"/>
              </a:rPr>
              <a:t> تا 199 </a:t>
            </a:r>
            <a:r>
              <a:rPr lang="en-US" sz="2400" dirty="0" smtClean="0">
                <a:solidFill>
                  <a:schemeClr val="bg1"/>
                </a:solidFill>
                <a:cs typeface="B Nazanin" panose="00000400000000000000" pitchFamily="2" charset="-78"/>
              </a:rPr>
              <a:t> </a:t>
            </a:r>
            <a:r>
              <a:rPr lang="en-US" sz="2400" dirty="0">
                <a:solidFill>
                  <a:schemeClr val="bg1"/>
                </a:solidFill>
                <a:cs typeface="B Nazanin" panose="00000400000000000000" pitchFamily="2" charset="-78"/>
              </a:rPr>
              <a:t>mg/</a:t>
            </a:r>
            <a:r>
              <a:rPr lang="en-US" sz="2400" dirty="0" err="1">
                <a:solidFill>
                  <a:schemeClr val="bg1"/>
                </a:solidFill>
                <a:cs typeface="B Nazanin" panose="00000400000000000000" pitchFamily="2" charset="-78"/>
              </a:rPr>
              <a:t>dL</a:t>
            </a:r>
            <a:r>
              <a:rPr lang="fa-IR" sz="2400" dirty="0">
                <a:solidFill>
                  <a:schemeClr val="bg1"/>
                </a:solidFill>
                <a:cs typeface="B Nazanin" panose="00000400000000000000" pitchFamily="2" charset="-78"/>
              </a:rPr>
              <a:t> </a:t>
            </a:r>
            <a:r>
              <a:rPr lang="fa-IR" sz="2400" dirty="0" smtClean="0">
                <a:solidFill>
                  <a:schemeClr val="bg1"/>
                </a:solidFill>
                <a:cs typeface="B Nazanin" panose="00000400000000000000" pitchFamily="2" charset="-78"/>
              </a:rPr>
              <a:t>طی آزمایش </a:t>
            </a:r>
            <a:r>
              <a:rPr lang="fa-IR" sz="2400" dirty="0">
                <a:solidFill>
                  <a:schemeClr val="bg1"/>
                </a:solidFill>
                <a:cs typeface="B Nazanin" panose="00000400000000000000" pitchFamily="2" charset="-78"/>
              </a:rPr>
              <a:t>تحمل گلوکز </a:t>
            </a:r>
            <a:r>
              <a:rPr lang="fa-IR" sz="2400" dirty="0" smtClean="0">
                <a:solidFill>
                  <a:schemeClr val="bg1"/>
                </a:solidFill>
                <a:cs typeface="B Nazanin" panose="00000400000000000000" pitchFamily="2" charset="-78"/>
              </a:rPr>
              <a:t>خوراکی </a:t>
            </a:r>
            <a:r>
              <a:rPr lang="fa-IR" sz="2400" dirty="0">
                <a:solidFill>
                  <a:schemeClr val="bg1"/>
                </a:solidFill>
                <a:cs typeface="B Nazanin" panose="00000400000000000000" pitchFamily="2" charset="-78"/>
              </a:rPr>
              <a:t>۷۵ </a:t>
            </a:r>
            <a:r>
              <a:rPr lang="fa-IR" sz="2400" dirty="0" smtClean="0">
                <a:solidFill>
                  <a:schemeClr val="bg1"/>
                </a:solidFill>
                <a:cs typeface="B Nazanin" panose="00000400000000000000" pitchFamily="2" charset="-78"/>
              </a:rPr>
              <a:t>گرمی (</a:t>
            </a:r>
            <a:r>
              <a:rPr lang="en-US" sz="2800" b="1" dirty="0" smtClean="0">
                <a:solidFill>
                  <a:srgbClr val="FFFF00"/>
                </a:solidFill>
              </a:rPr>
              <a:t>IGT</a:t>
            </a:r>
            <a:r>
              <a:rPr lang="fa-IR" sz="2400" dirty="0" smtClean="0">
                <a:solidFill>
                  <a:schemeClr val="bg1"/>
                </a:solidFill>
              </a:rPr>
              <a:t>)</a:t>
            </a:r>
            <a:endParaRPr lang="fa-IR" sz="2400" dirty="0">
              <a:solidFill>
                <a:schemeClr val="bg1"/>
              </a:solidFill>
              <a:cs typeface="B Nazanin" panose="00000400000000000000" pitchFamily="2" charset="-78"/>
            </a:endParaRPr>
          </a:p>
          <a:p>
            <a:pPr algn="r" rtl="1"/>
            <a:endParaRPr lang="fa-IR" sz="2400" dirty="0">
              <a:solidFill>
                <a:schemeClr val="bg1"/>
              </a:solidFill>
              <a:cs typeface="B Nazanin" panose="00000400000000000000" pitchFamily="2" charset="-78"/>
            </a:endParaRPr>
          </a:p>
        </p:txBody>
      </p:sp>
      <p:sp>
        <p:nvSpPr>
          <p:cNvPr id="10" name="Rectangle 9"/>
          <p:cNvSpPr/>
          <p:nvPr/>
        </p:nvSpPr>
        <p:spPr>
          <a:xfrm>
            <a:off x="4760627" y="3700990"/>
            <a:ext cx="3823483" cy="461665"/>
          </a:xfrm>
          <a:prstGeom prst="rect">
            <a:avLst/>
          </a:prstGeom>
        </p:spPr>
        <p:txBody>
          <a:bodyPr wrap="none">
            <a:spAutoFit/>
          </a:bodyPr>
          <a:lstStyle/>
          <a:p>
            <a:pPr algn="r" rtl="1"/>
            <a:r>
              <a:rPr lang="en-US" sz="2400" dirty="0" smtClean="0">
                <a:solidFill>
                  <a:srgbClr val="F79646"/>
                </a:solidFill>
                <a:cs typeface="B Nazanin" panose="00000400000000000000" pitchFamily="2" charset="-78"/>
              </a:rPr>
              <a:t>A1C</a:t>
            </a:r>
            <a:r>
              <a:rPr lang="fa-IR" sz="2400" dirty="0" smtClean="0">
                <a:solidFill>
                  <a:srgbClr val="F79646"/>
                </a:solidFill>
                <a:cs typeface="B Nazanin" panose="00000400000000000000" pitchFamily="2" charset="-78"/>
              </a:rPr>
              <a:t> </a:t>
            </a:r>
            <a:r>
              <a:rPr lang="en-US" sz="2400" dirty="0" smtClean="0">
                <a:solidFill>
                  <a:schemeClr val="bg1"/>
                </a:solidFill>
                <a:cs typeface="B Nazanin" panose="00000400000000000000" pitchFamily="2" charset="-78"/>
              </a:rPr>
              <a:t>  </a:t>
            </a:r>
            <a:r>
              <a:rPr lang="fa-IR" sz="2400" dirty="0">
                <a:solidFill>
                  <a:schemeClr val="bg1"/>
                </a:solidFill>
                <a:cs typeface="B Nazanin" panose="00000400000000000000" pitchFamily="2" charset="-78"/>
              </a:rPr>
              <a:t>مساوی یا بیشتر از </a:t>
            </a:r>
            <a:r>
              <a:rPr lang="fa-IR" sz="2400" dirty="0" smtClean="0">
                <a:solidFill>
                  <a:schemeClr val="bg1"/>
                </a:solidFill>
                <a:cs typeface="B Nazanin" panose="00000400000000000000" pitchFamily="2" charset="-78"/>
              </a:rPr>
              <a:t>5.7 تا 6.4 %</a:t>
            </a:r>
            <a:endParaRPr lang="en-US" sz="2400" dirty="0">
              <a:solidFill>
                <a:schemeClr val="bg1"/>
              </a:solidFill>
              <a:cs typeface="B Nazanin" panose="00000400000000000000" pitchFamily="2" charset="-78"/>
            </a:endParaRPr>
          </a:p>
        </p:txBody>
      </p:sp>
      <p:sp>
        <p:nvSpPr>
          <p:cNvPr id="11" name="Rectangle 10"/>
          <p:cNvSpPr/>
          <p:nvPr/>
        </p:nvSpPr>
        <p:spPr>
          <a:xfrm>
            <a:off x="5194903" y="1610172"/>
            <a:ext cx="381000" cy="400110"/>
          </a:xfrm>
          <a:prstGeom prst="rect">
            <a:avLst/>
          </a:prstGeom>
        </p:spPr>
        <p:txBody>
          <a:bodyPr wrap="square">
            <a:spAutoFit/>
          </a:bodyPr>
          <a:lstStyle/>
          <a:p>
            <a:pPr algn="r" rtl="1"/>
            <a:r>
              <a:rPr lang="fa-IR" sz="2000" b="1" dirty="0" smtClean="0">
                <a:solidFill>
                  <a:srgbClr val="FFFF00"/>
                </a:solidFill>
                <a:cs typeface="B Nazanin" panose="00000400000000000000" pitchFamily="2" charset="-78"/>
              </a:rPr>
              <a:t>یا</a:t>
            </a:r>
            <a:endParaRPr lang="fa-IR" sz="2000" b="1" dirty="0">
              <a:solidFill>
                <a:srgbClr val="FFFF00"/>
              </a:solidFill>
              <a:cs typeface="B Nazanin" panose="00000400000000000000" pitchFamily="2" charset="-78"/>
            </a:endParaRPr>
          </a:p>
        </p:txBody>
      </p:sp>
      <p:sp>
        <p:nvSpPr>
          <p:cNvPr id="12" name="Rectangle 11"/>
          <p:cNvSpPr/>
          <p:nvPr/>
        </p:nvSpPr>
        <p:spPr>
          <a:xfrm>
            <a:off x="5193044" y="3110836"/>
            <a:ext cx="381000" cy="400110"/>
          </a:xfrm>
          <a:prstGeom prst="rect">
            <a:avLst/>
          </a:prstGeom>
        </p:spPr>
        <p:txBody>
          <a:bodyPr wrap="square">
            <a:spAutoFit/>
          </a:bodyPr>
          <a:lstStyle/>
          <a:p>
            <a:pPr algn="r" rtl="1"/>
            <a:r>
              <a:rPr lang="fa-IR" sz="2000" b="1" dirty="0" smtClean="0">
                <a:solidFill>
                  <a:srgbClr val="FFFF00"/>
                </a:solidFill>
                <a:cs typeface="B Nazanin" panose="00000400000000000000" pitchFamily="2" charset="-78"/>
              </a:rPr>
              <a:t>یا</a:t>
            </a:r>
            <a:endParaRPr lang="fa-IR" sz="20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xmlns="" val="249819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3"/>
          <p:cNvSpPr>
            <a:spLocks noGrp="1"/>
          </p:cNvSpPr>
          <p:nvPr>
            <p:ph idx="1"/>
          </p:nvPr>
        </p:nvSpPr>
        <p:spPr>
          <a:xfrm>
            <a:off x="444608" y="1681776"/>
            <a:ext cx="8229600" cy="2032216"/>
          </a:xfrm>
        </p:spPr>
        <p:txBody>
          <a:bodyPr/>
          <a:lstStyle/>
          <a:p>
            <a:pPr algn="r" rtl="1"/>
            <a:r>
              <a:rPr lang="ar-SA" dirty="0">
                <a:cs typeface="B Nazanin" panose="00000400000000000000" pitchFamily="2" charset="-78"/>
              </a:rPr>
              <a:t>آموزش مبتلایان به دیابت نوع </a:t>
            </a:r>
            <a:r>
              <a:rPr lang="fa-IR" dirty="0">
                <a:cs typeface="B Nazanin" panose="00000400000000000000" pitchFamily="2" charset="-78"/>
              </a:rPr>
              <a:t>۱ </a:t>
            </a:r>
            <a:r>
              <a:rPr lang="ar-SA" dirty="0">
                <a:cs typeface="B Nazanin" panose="00000400000000000000" pitchFamily="2" charset="-78"/>
              </a:rPr>
              <a:t>که دوز انسولین پیش از غذای انعطاف پذیر مصرف می کنند  را از نظر دریافت کربوهیدرات</a:t>
            </a:r>
            <a:r>
              <a:rPr lang="en-US" dirty="0" smtClean="0">
                <a:cs typeface="B Nazanin" panose="00000400000000000000" pitchFamily="2" charset="-78"/>
              </a:rPr>
              <a:t>, </a:t>
            </a:r>
            <a:r>
              <a:rPr lang="ar-SA" dirty="0">
                <a:cs typeface="B Nazanin" panose="00000400000000000000" pitchFamily="2" charset="-78"/>
              </a:rPr>
              <a:t>سطح قند خون پیش از غذا و فعالیت‌های  بدنی قابل پیش بینی  مد نظر قرار دهید </a:t>
            </a:r>
            <a:endParaRPr lang="en-US" dirty="0">
              <a:cs typeface="B Nazanin" panose="00000400000000000000" pitchFamily="2" charset="-78"/>
            </a:endParaRPr>
          </a:p>
        </p:txBody>
      </p:sp>
      <p:sp>
        <p:nvSpPr>
          <p:cNvPr id="5" name="Title 1"/>
          <p:cNvSpPr>
            <a:spLocks noGrp="1"/>
          </p:cNvSpPr>
          <p:nvPr>
            <p:ph type="title"/>
          </p:nvPr>
        </p:nvSpPr>
        <p:spPr>
          <a:xfrm>
            <a:off x="-88792" y="-114300"/>
            <a:ext cx="9296400" cy="857250"/>
          </a:xfrm>
        </p:spPr>
        <p:txBody>
          <a:bodyPr>
            <a:noAutofit/>
          </a:bodyPr>
          <a:lstStyle/>
          <a:p>
            <a:pPr>
              <a:lnSpc>
                <a:spcPts val="3600"/>
              </a:lnSpc>
            </a:pPr>
            <a:r>
              <a:rPr lang="fa-IR" sz="3200" dirty="0">
                <a:cs typeface="B Nazanin" panose="00000400000000000000" pitchFamily="2" charset="-78"/>
              </a:rPr>
              <a:t>درمان داروی دیابت نوع ۱:   توصیه ها</a:t>
            </a:r>
            <a:endParaRPr lang="en-US" sz="3200" dirty="0">
              <a:cs typeface="B Nazanin" panose="00000400000000000000" pitchFamily="2" charset="-78"/>
            </a:endParaRPr>
          </a:p>
        </p:txBody>
      </p:sp>
    </p:spTree>
    <p:extLst>
      <p:ext uri="{BB962C8B-B14F-4D97-AF65-F5344CB8AC3E}">
        <p14:creationId xmlns:p14="http://schemas.microsoft.com/office/powerpoint/2010/main" xmlns="" val="30952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500"/>
                                        <p:tgtEl>
                                          <p:spTgt spid="123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464824" y="938966"/>
            <a:ext cx="8229600" cy="1575016"/>
          </a:xfrm>
        </p:spPr>
        <p:txBody>
          <a:bodyPr>
            <a:normAutofit fontScale="92500" lnSpcReduction="10000"/>
          </a:bodyPr>
          <a:lstStyle/>
          <a:p>
            <a:pPr marL="68580" indent="0" algn="r" rtl="1">
              <a:spcBef>
                <a:spcPts val="1800"/>
              </a:spcBef>
              <a:buClr>
                <a:schemeClr val="bg1"/>
              </a:buClr>
              <a:buNone/>
            </a:pPr>
            <a:r>
              <a:rPr lang="fa-IR" sz="3200" b="1" dirty="0" smtClean="0">
                <a:solidFill>
                  <a:srgbClr val="FFFF00"/>
                </a:solidFill>
                <a:cs typeface="B Nazanin" panose="00000400000000000000" pitchFamily="2" charset="-78"/>
              </a:rPr>
              <a:t>متفورمین</a:t>
            </a:r>
          </a:p>
          <a:p>
            <a:pPr marL="68580" indent="0" algn="r" rtl="1">
              <a:spcBef>
                <a:spcPts val="1800"/>
              </a:spcBef>
              <a:buClr>
                <a:schemeClr val="bg1"/>
              </a:buClr>
              <a:buNone/>
            </a:pPr>
            <a:r>
              <a:rPr lang="fa-IR" sz="3200" dirty="0" smtClean="0">
                <a:cs typeface="B Nazanin" panose="00000400000000000000" pitchFamily="2" charset="-78"/>
              </a:rPr>
              <a:t> </a:t>
            </a:r>
            <a:r>
              <a:rPr lang="fa-IR" sz="3200" dirty="0">
                <a:cs typeface="B Nazanin" panose="00000400000000000000" pitchFamily="2" charset="-78"/>
              </a:rPr>
              <a:t>اگر کنترااندیکه نباشد و تحمل شود داروی ترجیحی شروع درمان دیابت نوع ۲ </a:t>
            </a:r>
            <a:r>
              <a:rPr lang="fa-IR" sz="3200" dirty="0" smtClean="0">
                <a:cs typeface="B Nazanin" panose="00000400000000000000" pitchFamily="2" charset="-78"/>
              </a:rPr>
              <a:t>است. </a:t>
            </a:r>
            <a:r>
              <a:rPr lang="en-US" sz="3200" dirty="0">
                <a:solidFill>
                  <a:schemeClr val="accent6"/>
                </a:solidFill>
              </a:rPr>
              <a:t>A</a:t>
            </a:r>
            <a:endParaRPr lang="en-US" sz="3200" dirty="0">
              <a:solidFill>
                <a:srgbClr val="F79646"/>
              </a:solidFill>
              <a:cs typeface="B Nazanin" panose="00000400000000000000" pitchFamily="2" charset="-78"/>
            </a:endParaRPr>
          </a:p>
        </p:txBody>
      </p:sp>
      <p:sp>
        <p:nvSpPr>
          <p:cNvPr id="7" name="Title 1"/>
          <p:cNvSpPr>
            <a:spLocks noGrp="1"/>
          </p:cNvSpPr>
          <p:nvPr>
            <p:ph type="title"/>
          </p:nvPr>
        </p:nvSpPr>
        <p:spPr>
          <a:xfrm>
            <a:off x="-88792" y="-114300"/>
            <a:ext cx="9296400" cy="857250"/>
          </a:xfrm>
        </p:spPr>
        <p:txBody>
          <a:bodyPr>
            <a:noAutofit/>
          </a:bodyPr>
          <a:lstStyle/>
          <a:p>
            <a:pPr>
              <a:lnSpc>
                <a:spcPts val="3600"/>
              </a:lnSpc>
            </a:pPr>
            <a:r>
              <a:rPr lang="fa-IR" sz="3200" dirty="0">
                <a:cs typeface="B Nazanin" panose="00000400000000000000" pitchFamily="2" charset="-78"/>
              </a:rPr>
              <a:t>درمان داروی دیابت نوع </a:t>
            </a:r>
            <a:r>
              <a:rPr lang="fa-IR" sz="3200" dirty="0" smtClean="0">
                <a:cs typeface="B Nazanin" panose="00000400000000000000" pitchFamily="2" charset="-78"/>
              </a:rPr>
              <a:t>2:   </a:t>
            </a:r>
            <a:r>
              <a:rPr lang="fa-IR" sz="3200" dirty="0">
                <a:cs typeface="B Nazanin" panose="00000400000000000000" pitchFamily="2" charset="-78"/>
              </a:rPr>
              <a:t>توصیه ها</a:t>
            </a:r>
            <a:endParaRPr lang="en-US" sz="3200" dirty="0">
              <a:cs typeface="B Nazanin" panose="00000400000000000000" pitchFamily="2" charset="-78"/>
            </a:endParaRPr>
          </a:p>
        </p:txBody>
      </p:sp>
      <p:sp>
        <p:nvSpPr>
          <p:cNvPr id="2" name="Rectangle 1"/>
          <p:cNvSpPr/>
          <p:nvPr/>
        </p:nvSpPr>
        <p:spPr>
          <a:xfrm>
            <a:off x="464824" y="2543248"/>
            <a:ext cx="8229600" cy="1969770"/>
          </a:xfrm>
          <a:prstGeom prst="rect">
            <a:avLst/>
          </a:prstGeom>
        </p:spPr>
        <p:txBody>
          <a:bodyPr wrap="square">
            <a:spAutoFit/>
          </a:bodyPr>
          <a:lstStyle/>
          <a:p>
            <a:pPr algn="r" rtl="1"/>
            <a:r>
              <a:rPr lang="ar-SA" sz="3000" dirty="0">
                <a:solidFill>
                  <a:schemeClr val="bg1"/>
                </a:solidFill>
                <a:cs typeface="B Nazanin" panose="00000400000000000000" pitchFamily="2" charset="-78"/>
              </a:rPr>
              <a:t>استفاده طولانی مدت از متفورمین می تواند با کمبود ویتامین </a:t>
            </a:r>
            <a:r>
              <a:rPr lang="en-US" sz="3000" dirty="0">
                <a:solidFill>
                  <a:schemeClr val="bg1"/>
                </a:solidFill>
                <a:cs typeface="B Nazanin" panose="00000400000000000000" pitchFamily="2" charset="-78"/>
              </a:rPr>
              <a:t>B12  </a:t>
            </a:r>
            <a:r>
              <a:rPr lang="ar-SA" sz="3000" dirty="0">
                <a:solidFill>
                  <a:schemeClr val="bg1"/>
                </a:solidFill>
                <a:cs typeface="B Nazanin" panose="00000400000000000000" pitchFamily="2" charset="-78"/>
              </a:rPr>
              <a:t>همراه باشد و در این بیماران اندازه گیری دوره ای سطح ویتامین </a:t>
            </a:r>
            <a:r>
              <a:rPr lang="fa-IR" sz="3000" dirty="0" smtClean="0">
                <a:solidFill>
                  <a:schemeClr val="bg1"/>
                </a:solidFill>
                <a:cs typeface="B Nazanin" panose="00000400000000000000" pitchFamily="2" charset="-78"/>
              </a:rPr>
              <a:t> </a:t>
            </a:r>
            <a:r>
              <a:rPr lang="en-US" sz="3000" dirty="0" smtClean="0">
                <a:solidFill>
                  <a:schemeClr val="bg1"/>
                </a:solidFill>
                <a:cs typeface="B Nazanin" panose="00000400000000000000" pitchFamily="2" charset="-78"/>
              </a:rPr>
              <a:t>B12</a:t>
            </a:r>
            <a:r>
              <a:rPr lang="fa-IR" sz="3000" dirty="0" smtClean="0">
                <a:solidFill>
                  <a:schemeClr val="bg1"/>
                </a:solidFill>
                <a:cs typeface="B Nazanin" panose="00000400000000000000" pitchFamily="2" charset="-78"/>
              </a:rPr>
              <a:t> </a:t>
            </a:r>
            <a:r>
              <a:rPr lang="en-US" sz="3000" dirty="0" smtClean="0">
                <a:solidFill>
                  <a:schemeClr val="bg1"/>
                </a:solidFill>
                <a:cs typeface="B Nazanin" panose="00000400000000000000" pitchFamily="2" charset="-78"/>
              </a:rPr>
              <a:t> </a:t>
            </a:r>
            <a:r>
              <a:rPr lang="ar-SA" sz="3000" dirty="0">
                <a:solidFill>
                  <a:schemeClr val="bg1"/>
                </a:solidFill>
                <a:cs typeface="B Nazanin" panose="00000400000000000000" pitchFamily="2" charset="-78"/>
              </a:rPr>
              <a:t>باید مد نظر قرار گیرد به ویژه در افراد مبتلا به کم خونی یا نوروپاتی محیطی</a:t>
            </a:r>
            <a:r>
              <a:rPr lang="fa-IR" sz="3000" dirty="0">
                <a:solidFill>
                  <a:schemeClr val="bg1"/>
                </a:solidFill>
                <a:cs typeface="B Nazanin" panose="00000400000000000000" pitchFamily="2" charset="-78"/>
              </a:rPr>
              <a:t>. </a:t>
            </a:r>
            <a:r>
              <a:rPr lang="en-US" sz="3200" dirty="0">
                <a:solidFill>
                  <a:srgbClr val="F79646"/>
                </a:solidFill>
              </a:rPr>
              <a:t>B</a:t>
            </a:r>
            <a:endParaRPr lang="en-US" sz="3000"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26339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Effect transition="in" filter="fade">
                                      <p:cBhvr>
                                        <p:cTn id="7" dur="500"/>
                                        <p:tgtEl>
                                          <p:spTgt spid="1269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78">
                                            <p:txEl>
                                              <p:pRg st="1" end="1"/>
                                            </p:txEl>
                                          </p:spTgt>
                                        </p:tgtEl>
                                        <p:attrNameLst>
                                          <p:attrName>style.visibility</p:attrName>
                                        </p:attrNameLst>
                                      </p:cBhvr>
                                      <p:to>
                                        <p:strVal val="visible"/>
                                      </p:to>
                                    </p:set>
                                    <p:animEffect transition="in" filter="fade">
                                      <p:cBhvr>
                                        <p:cTn id="12" dur="500"/>
                                        <p:tgtEl>
                                          <p:spTgt spid="1269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86413" r="500"/>
          <a:stretch/>
        </p:blipFill>
        <p:spPr>
          <a:xfrm rot="16200000">
            <a:off x="4139036" y="-3760035"/>
            <a:ext cx="843993" cy="912206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79203" r="13805"/>
          <a:stretch/>
        </p:blipFill>
        <p:spPr>
          <a:xfrm rot="16200000">
            <a:off x="4335581" y="-3099321"/>
            <a:ext cx="450901" cy="91220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62889" r="20976"/>
          <a:stretch/>
        </p:blipFill>
        <p:spPr>
          <a:xfrm rot="16200000">
            <a:off x="4040761" y="-2344291"/>
            <a:ext cx="1040540" cy="9122061"/>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46036" r="36753"/>
          <a:stretch/>
        </p:blipFill>
        <p:spPr>
          <a:xfrm rot="16200000">
            <a:off x="4006076" y="-1280908"/>
            <a:ext cx="1109910" cy="9122061"/>
          </a:xfrm>
          <a:prstGeom prst="rect">
            <a:avLst/>
          </a:prstGeom>
        </p:spPr>
      </p:pic>
    </p:spTree>
    <p:extLst>
      <p:ext uri="{BB962C8B-B14F-4D97-AF65-F5344CB8AC3E}">
        <p14:creationId xmlns:p14="http://schemas.microsoft.com/office/powerpoint/2010/main" xmlns="" val="131436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86413" r="500"/>
          <a:stretch/>
        </p:blipFill>
        <p:spPr>
          <a:xfrm rot="16200000">
            <a:off x="4125944" y="-3647678"/>
            <a:ext cx="843993" cy="909587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37790" r="53604"/>
          <a:stretch/>
        </p:blipFill>
        <p:spPr>
          <a:xfrm rot="16200000">
            <a:off x="4274905" y="-2941550"/>
            <a:ext cx="552944" cy="908900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20400" r="61851"/>
          <a:stretch/>
        </p:blipFill>
        <p:spPr>
          <a:xfrm rot="16200000">
            <a:off x="3981157" y="-2097348"/>
            <a:ext cx="1140443" cy="908899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l="11256" r="79959"/>
          <a:stretch/>
        </p:blipFill>
        <p:spPr>
          <a:xfrm rot="16200000">
            <a:off x="4269150" y="-1248346"/>
            <a:ext cx="564463" cy="908899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xmlns="" val="0"/>
              </a:ext>
            </a:extLst>
          </a:blip>
          <a:srcRect l="3010" r="88564"/>
          <a:stretch/>
        </p:blipFill>
        <p:spPr>
          <a:xfrm rot="16200000">
            <a:off x="4280669" y="-691380"/>
            <a:ext cx="541422" cy="9088997"/>
          </a:xfrm>
          <a:prstGeom prst="rect">
            <a:avLst/>
          </a:prstGeom>
        </p:spPr>
      </p:pic>
    </p:spTree>
    <p:extLst>
      <p:ext uri="{BB962C8B-B14F-4D97-AF65-F5344CB8AC3E}">
        <p14:creationId xmlns:p14="http://schemas.microsoft.com/office/powerpoint/2010/main" xmlns="" val="407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53242191"/>
              </p:ext>
            </p:extLst>
          </p:nvPr>
        </p:nvGraphicFramePr>
        <p:xfrm>
          <a:off x="1828800" y="190510"/>
          <a:ext cx="3212008" cy="4952990"/>
        </p:xfrm>
        <a:graphic>
          <a:graphicData uri="http://schemas.openxmlformats.org/drawingml/2006/table">
            <a:tbl>
              <a:tblPr>
                <a:tableStyleId>{69CF1AB2-1976-4502-BF36-3FF5EA218861}</a:tableStyleId>
              </a:tblPr>
              <a:tblGrid>
                <a:gridCol w="1606004">
                  <a:extLst>
                    <a:ext uri="{9D8B030D-6E8A-4147-A177-3AD203B41FA5}">
                      <a16:colId xmlns="" xmlns:a16="http://schemas.microsoft.com/office/drawing/2014/main" val="20000"/>
                    </a:ext>
                  </a:extLst>
                </a:gridCol>
                <a:gridCol w="1606004">
                  <a:extLst>
                    <a:ext uri="{9D8B030D-6E8A-4147-A177-3AD203B41FA5}">
                      <a16:colId xmlns="" xmlns:a16="http://schemas.microsoft.com/office/drawing/2014/main" val="20001"/>
                    </a:ext>
                  </a:extLst>
                </a:gridCol>
              </a:tblGrid>
              <a:tr h="207157">
                <a:tc rowSpan="4">
                  <a:txBody>
                    <a:bodyPr/>
                    <a:lstStyle/>
                    <a:p>
                      <a:pPr algn="l" fontAlgn="ctr"/>
                      <a:r>
                        <a:rPr lang="en-US" sz="1200" b="1" u="none" strike="noStrike" dirty="0">
                          <a:effectLst/>
                        </a:rPr>
                        <a:t>Sulfonylureas (2nd generation)</a:t>
                      </a:r>
                      <a:endParaRPr lang="en-US" sz="1200" b="1" i="0" u="none" strike="noStrike" dirty="0">
                        <a:solidFill>
                          <a:srgbClr val="000000"/>
                        </a:solidFill>
                        <a:effectLst/>
                        <a:latin typeface="Courier New" panose="02070309020205020404" pitchFamily="49" charset="0"/>
                      </a:endParaRPr>
                    </a:p>
                  </a:txBody>
                  <a:tcPr marL="7208" marR="7208" marT="7208" marB="0" anchor="ctr"/>
                </a:tc>
                <a:tc>
                  <a:txBody>
                    <a:bodyPr/>
                    <a:lstStyle/>
                    <a:p>
                      <a:pPr algn="l" fontAlgn="ctr"/>
                      <a:r>
                        <a:rPr lang="en-US" sz="1200" b="1" u="none" strike="noStrike">
                          <a:effectLst/>
                        </a:rPr>
                        <a:t>• Glyburide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0"/>
                  </a:ext>
                </a:extLst>
              </a:tr>
              <a:tr h="207157">
                <a:tc vMerge="1">
                  <a:txBody>
                    <a:bodyPr/>
                    <a:lstStyle/>
                    <a:p>
                      <a:endParaRPr lang="en-US"/>
                    </a:p>
                  </a:txBody>
                  <a:tcPr/>
                </a:tc>
                <a:tc>
                  <a:txBody>
                    <a:bodyPr/>
                    <a:lstStyle/>
                    <a:p>
                      <a:pPr algn="l" fontAlgn="ctr"/>
                      <a:r>
                        <a:rPr lang="en-US" sz="1200" b="1" u="none" strike="noStrike">
                          <a:effectLst/>
                        </a:rPr>
                        <a:t> </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1"/>
                  </a:ext>
                </a:extLst>
              </a:tr>
              <a:tr h="203469">
                <a:tc vMerge="1">
                  <a:txBody>
                    <a:bodyPr/>
                    <a:lstStyle/>
                    <a:p>
                      <a:endParaRPr lang="en-US"/>
                    </a:p>
                  </a:txBody>
                  <a:tcPr/>
                </a:tc>
                <a:tc>
                  <a:txBody>
                    <a:bodyPr/>
                    <a:lstStyle/>
                    <a:p>
                      <a:pPr algn="l" fontAlgn="ctr"/>
                      <a:r>
                        <a:rPr lang="en-US" sz="1200" b="1" u="none" strike="noStrike">
                          <a:effectLst/>
                        </a:rPr>
                        <a:t>• Glipizide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2"/>
                  </a:ext>
                </a:extLst>
              </a:tr>
              <a:tr h="207157">
                <a:tc vMerge="1">
                  <a:txBody>
                    <a:bodyPr/>
                    <a:lstStyle/>
                    <a:p>
                      <a:endParaRPr lang="en-US"/>
                    </a:p>
                  </a:txBody>
                  <a:tcPr/>
                </a:tc>
                <a:tc>
                  <a:txBody>
                    <a:bodyPr/>
                    <a:lstStyle/>
                    <a:p>
                      <a:pPr algn="l" fontAlgn="ctr"/>
                      <a:r>
                        <a:rPr lang="en-US" sz="1200" b="1" u="none" strike="noStrike">
                          <a:effectLst/>
                        </a:rPr>
                        <a:t>• Glimepiride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3"/>
                  </a:ext>
                </a:extLst>
              </a:tr>
              <a:tr h="207157">
                <a:tc rowSpan="2">
                  <a:txBody>
                    <a:bodyPr/>
                    <a:lstStyle/>
                    <a:p>
                      <a:pPr algn="l" fontAlgn="ctr"/>
                      <a:r>
                        <a:rPr lang="en-US" sz="1200" b="1" u="none" strike="noStrike">
                          <a:effectLst/>
                        </a:rPr>
                        <a:t>Meglitinides (glinides)</a:t>
                      </a:r>
                      <a:endParaRPr lang="en-US" sz="1200" b="1" i="0" u="none" strike="noStrike">
                        <a:solidFill>
                          <a:srgbClr val="000000"/>
                        </a:solidFill>
                        <a:effectLst/>
                        <a:latin typeface="Courier New" panose="02070309020205020404" pitchFamily="49" charset="0"/>
                      </a:endParaRPr>
                    </a:p>
                  </a:txBody>
                  <a:tcPr marL="7208" marR="7208" marT="7208" marB="0" anchor="ctr"/>
                </a:tc>
                <a:tc>
                  <a:txBody>
                    <a:bodyPr/>
                    <a:lstStyle/>
                    <a:p>
                      <a:pPr algn="l" fontAlgn="ctr"/>
                      <a:r>
                        <a:rPr lang="en-US" sz="1200" b="1" u="none" strike="noStrike">
                          <a:effectLst/>
                        </a:rPr>
                        <a:t>• Repaglinide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4"/>
                  </a:ext>
                </a:extLst>
              </a:tr>
              <a:tr h="207157">
                <a:tc vMerge="1">
                  <a:txBody>
                    <a:bodyPr/>
                    <a:lstStyle/>
                    <a:p>
                      <a:endParaRPr lang="en-US"/>
                    </a:p>
                  </a:txBody>
                  <a:tcPr/>
                </a:tc>
                <a:tc>
                  <a:txBody>
                    <a:bodyPr/>
                    <a:lstStyle/>
                    <a:p>
                      <a:pPr algn="l" fontAlgn="ctr"/>
                      <a:r>
                        <a:rPr lang="en-US" sz="1200" b="1" u="none" strike="noStrike">
                          <a:effectLst/>
                        </a:rPr>
                        <a:t>• Nateglinide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5"/>
                  </a:ext>
                </a:extLst>
              </a:tr>
              <a:tr h="207157">
                <a:tc rowSpan="2">
                  <a:txBody>
                    <a:bodyPr/>
                    <a:lstStyle/>
                    <a:p>
                      <a:pPr algn="l" fontAlgn="ctr"/>
                      <a:r>
                        <a:rPr lang="en-US" sz="1200" b="1" u="none" strike="noStrike" dirty="0" err="1">
                          <a:effectLst/>
                        </a:rPr>
                        <a:t>Thiazolidinediones</a:t>
                      </a:r>
                      <a:endParaRPr lang="en-US" sz="1200" b="1" i="0" u="none" strike="noStrike" dirty="0">
                        <a:solidFill>
                          <a:srgbClr val="000000"/>
                        </a:solidFill>
                        <a:effectLst/>
                        <a:latin typeface="Courier New" panose="02070309020205020404" pitchFamily="49" charset="0"/>
                      </a:endParaRPr>
                    </a:p>
                  </a:txBody>
                  <a:tcPr marL="7208" marR="7208" marT="7208" marB="0" anchor="ctr"/>
                </a:tc>
                <a:tc>
                  <a:txBody>
                    <a:bodyPr/>
                    <a:lstStyle/>
                    <a:p>
                      <a:pPr algn="l" fontAlgn="ctr"/>
                      <a:r>
                        <a:rPr lang="en-US" sz="1200" b="1" u="none" strike="noStrike">
                          <a:effectLst/>
                        </a:rPr>
                        <a:t>• Pioglitazone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6"/>
                  </a:ext>
                </a:extLst>
              </a:tr>
              <a:tr h="207157">
                <a:tc vMerge="1">
                  <a:txBody>
                    <a:bodyPr/>
                    <a:lstStyle/>
                    <a:p>
                      <a:endParaRPr lang="en-US"/>
                    </a:p>
                  </a:txBody>
                  <a:tcPr/>
                </a:tc>
                <a:tc>
                  <a:txBody>
                    <a:bodyPr/>
                    <a:lstStyle/>
                    <a:p>
                      <a:pPr algn="l" fontAlgn="ctr"/>
                      <a:r>
                        <a:rPr lang="en-US" sz="1200" b="1" u="none" strike="noStrike">
                          <a:effectLst/>
                        </a:rPr>
                        <a:t>• Rosiglitazone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7"/>
                  </a:ext>
                </a:extLst>
              </a:tr>
              <a:tr h="207157">
                <a:tc rowSpan="2">
                  <a:txBody>
                    <a:bodyPr/>
                    <a:lstStyle/>
                    <a:p>
                      <a:pPr algn="l" fontAlgn="ctr"/>
                      <a:r>
                        <a:rPr lang="el-GR" sz="1200" b="1" u="none" strike="noStrike">
                          <a:effectLst/>
                        </a:rPr>
                        <a:t>α-</a:t>
                      </a:r>
                      <a:r>
                        <a:rPr lang="en-US" sz="1200" b="1" u="none" strike="noStrike">
                          <a:effectLst/>
                        </a:rPr>
                        <a:t>Glucosidase inhibitors</a:t>
                      </a:r>
                      <a:endParaRPr lang="en-US" sz="1200" b="1" i="0" u="none" strike="noStrike">
                        <a:solidFill>
                          <a:srgbClr val="000000"/>
                        </a:solidFill>
                        <a:effectLst/>
                        <a:latin typeface="Courier New" panose="02070309020205020404" pitchFamily="49" charset="0"/>
                      </a:endParaRPr>
                    </a:p>
                  </a:txBody>
                  <a:tcPr marL="7208" marR="7208" marT="7208" marB="0" anchor="ctr"/>
                </a:tc>
                <a:tc>
                  <a:txBody>
                    <a:bodyPr/>
                    <a:lstStyle/>
                    <a:p>
                      <a:pPr algn="l" fontAlgn="ctr"/>
                      <a:r>
                        <a:rPr lang="en-US" sz="1200" b="1" u="none" strike="noStrike">
                          <a:effectLst/>
                        </a:rPr>
                        <a:t>• Acarbose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8"/>
                  </a:ext>
                </a:extLst>
              </a:tr>
              <a:tr h="207157">
                <a:tc vMerge="1">
                  <a:txBody>
                    <a:bodyPr/>
                    <a:lstStyle/>
                    <a:p>
                      <a:endParaRPr lang="en-US"/>
                    </a:p>
                  </a:txBody>
                  <a:tcPr/>
                </a:tc>
                <a:tc>
                  <a:txBody>
                    <a:bodyPr/>
                    <a:lstStyle/>
                    <a:p>
                      <a:pPr algn="l" fontAlgn="ctr"/>
                      <a:r>
                        <a:rPr lang="en-US" sz="1200" b="1" u="none" strike="noStrike">
                          <a:effectLst/>
                        </a:rPr>
                        <a:t>• Miglitol</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09"/>
                  </a:ext>
                </a:extLst>
              </a:tr>
              <a:tr h="207157">
                <a:tc rowSpan="4">
                  <a:txBody>
                    <a:bodyPr/>
                    <a:lstStyle/>
                    <a:p>
                      <a:pPr algn="l" fontAlgn="ctr"/>
                      <a:r>
                        <a:rPr lang="en-US" sz="1200" b="1" u="none" strike="noStrike">
                          <a:effectLst/>
                        </a:rPr>
                        <a:t>DPP-4 inhibitors</a:t>
                      </a:r>
                      <a:endParaRPr lang="en-US" sz="1200" b="1" i="0" u="none" strike="noStrike">
                        <a:solidFill>
                          <a:srgbClr val="000000"/>
                        </a:solidFill>
                        <a:effectLst/>
                        <a:latin typeface="Courier New" panose="02070309020205020404" pitchFamily="49" charset="0"/>
                      </a:endParaRPr>
                    </a:p>
                  </a:txBody>
                  <a:tcPr marL="7208" marR="7208" marT="7208" marB="0" anchor="ctr"/>
                </a:tc>
                <a:tc>
                  <a:txBody>
                    <a:bodyPr/>
                    <a:lstStyle/>
                    <a:p>
                      <a:pPr algn="l" fontAlgn="ctr"/>
                      <a:r>
                        <a:rPr lang="en-US" sz="1200" b="1" u="none" strike="noStrike" dirty="0">
                          <a:effectLst/>
                        </a:rPr>
                        <a:t>• </a:t>
                      </a:r>
                      <a:r>
                        <a:rPr lang="en-US" sz="1200" b="1" u="none" strike="noStrike" dirty="0" err="1">
                          <a:effectLst/>
                        </a:rPr>
                        <a:t>Sitagliptin</a:t>
                      </a:r>
                      <a:endParaRPr lang="en-US" sz="1200" b="1" i="0" u="none" strike="noStrike" dirty="0">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0"/>
                  </a:ext>
                </a:extLst>
              </a:tr>
              <a:tr h="207157">
                <a:tc vMerge="1">
                  <a:txBody>
                    <a:bodyPr/>
                    <a:lstStyle/>
                    <a:p>
                      <a:endParaRPr lang="en-US"/>
                    </a:p>
                  </a:txBody>
                  <a:tcPr/>
                </a:tc>
                <a:tc>
                  <a:txBody>
                    <a:bodyPr/>
                    <a:lstStyle/>
                    <a:p>
                      <a:pPr algn="l" fontAlgn="ctr"/>
                      <a:r>
                        <a:rPr lang="en-US" sz="1200" b="1" u="none" strike="noStrike" dirty="0">
                          <a:effectLst/>
                        </a:rPr>
                        <a:t>• </a:t>
                      </a:r>
                      <a:r>
                        <a:rPr lang="en-US" sz="1200" b="1" u="none" strike="noStrike" dirty="0" err="1">
                          <a:effectLst/>
                        </a:rPr>
                        <a:t>Saxagliptin</a:t>
                      </a:r>
                      <a:endParaRPr lang="en-US" sz="1200" b="1" i="0" u="none" strike="noStrike" dirty="0">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1"/>
                  </a:ext>
                </a:extLst>
              </a:tr>
              <a:tr h="207157">
                <a:tc vMerge="1">
                  <a:txBody>
                    <a:bodyPr/>
                    <a:lstStyle/>
                    <a:p>
                      <a:endParaRPr lang="en-US"/>
                    </a:p>
                  </a:txBody>
                  <a:tcPr/>
                </a:tc>
                <a:tc>
                  <a:txBody>
                    <a:bodyPr/>
                    <a:lstStyle/>
                    <a:p>
                      <a:pPr algn="l" fontAlgn="ctr"/>
                      <a:r>
                        <a:rPr lang="en-US" sz="1200" b="1" u="none" strike="noStrike">
                          <a:effectLst/>
                        </a:rPr>
                        <a:t>• Linagliptin</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2"/>
                  </a:ext>
                </a:extLst>
              </a:tr>
              <a:tr h="207157">
                <a:tc vMerge="1">
                  <a:txBody>
                    <a:bodyPr/>
                    <a:lstStyle/>
                    <a:p>
                      <a:endParaRPr lang="en-US"/>
                    </a:p>
                  </a:txBody>
                  <a:tcPr/>
                </a:tc>
                <a:tc>
                  <a:txBody>
                    <a:bodyPr/>
                    <a:lstStyle/>
                    <a:p>
                      <a:pPr algn="l" fontAlgn="ctr"/>
                      <a:r>
                        <a:rPr lang="en-US" sz="1200" b="1" u="none" strike="noStrike">
                          <a:effectLst/>
                        </a:rPr>
                        <a:t>• Alogliptin</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3"/>
                  </a:ext>
                </a:extLst>
              </a:tr>
              <a:tr h="207157">
                <a:tc rowSpan="3">
                  <a:txBody>
                    <a:bodyPr/>
                    <a:lstStyle/>
                    <a:p>
                      <a:pPr algn="l" fontAlgn="ctr"/>
                      <a:r>
                        <a:rPr lang="en-US" sz="1200" b="1" u="none" strike="noStrike" dirty="0">
                          <a:effectLst/>
                        </a:rPr>
                        <a:t>SGLT2 inhibitors</a:t>
                      </a:r>
                      <a:endParaRPr lang="en-US" sz="1200" b="1" i="0" u="none" strike="noStrike" dirty="0">
                        <a:solidFill>
                          <a:srgbClr val="000000"/>
                        </a:solidFill>
                        <a:effectLst/>
                        <a:latin typeface="Courier New" panose="02070309020205020404" pitchFamily="49" charset="0"/>
                      </a:endParaRPr>
                    </a:p>
                  </a:txBody>
                  <a:tcPr marL="7208" marR="7208" marT="7208" marB="0" anchor="ctr"/>
                </a:tc>
                <a:tc>
                  <a:txBody>
                    <a:bodyPr/>
                    <a:lstStyle/>
                    <a:p>
                      <a:pPr algn="l" fontAlgn="ctr"/>
                      <a:r>
                        <a:rPr lang="en-US" sz="1200" b="1" u="none" strike="noStrike">
                          <a:effectLst/>
                        </a:rPr>
                        <a:t>• Canagliflozin</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4"/>
                  </a:ext>
                </a:extLst>
              </a:tr>
              <a:tr h="207157">
                <a:tc vMerge="1">
                  <a:txBody>
                    <a:bodyPr/>
                    <a:lstStyle/>
                    <a:p>
                      <a:endParaRPr lang="en-US"/>
                    </a:p>
                  </a:txBody>
                  <a:tcPr/>
                </a:tc>
                <a:tc>
                  <a:txBody>
                    <a:bodyPr/>
                    <a:lstStyle/>
                    <a:p>
                      <a:pPr algn="l" fontAlgn="ctr"/>
                      <a:r>
                        <a:rPr lang="en-US" sz="1200" b="1" u="none" strike="noStrike" dirty="0">
                          <a:effectLst/>
                        </a:rPr>
                        <a:t>• </a:t>
                      </a:r>
                      <a:r>
                        <a:rPr lang="en-US" sz="1200" b="1" u="none" strike="noStrike" dirty="0" err="1">
                          <a:effectLst/>
                        </a:rPr>
                        <a:t>Dapagliflozin</a:t>
                      </a:r>
                      <a:endParaRPr lang="en-US" sz="1100" b="1" i="0" u="none" strike="noStrike" dirty="0">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5"/>
                  </a:ext>
                </a:extLst>
              </a:tr>
              <a:tr h="207157">
                <a:tc vMerge="1">
                  <a:txBody>
                    <a:bodyPr/>
                    <a:lstStyle/>
                    <a:p>
                      <a:endParaRPr lang="en-US"/>
                    </a:p>
                  </a:txBody>
                  <a:tcPr/>
                </a:tc>
                <a:tc>
                  <a:txBody>
                    <a:bodyPr/>
                    <a:lstStyle/>
                    <a:p>
                      <a:pPr algn="l" fontAlgn="ctr"/>
                      <a:r>
                        <a:rPr lang="en-US" sz="1200" b="1" u="none" strike="noStrike">
                          <a:effectLst/>
                        </a:rPr>
                        <a:t>• Empagliflozin</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6"/>
                  </a:ext>
                </a:extLst>
              </a:tr>
              <a:tr h="207157">
                <a:tc rowSpan="6">
                  <a:txBody>
                    <a:bodyPr/>
                    <a:lstStyle/>
                    <a:p>
                      <a:pPr algn="l" fontAlgn="ctr"/>
                      <a:r>
                        <a:rPr lang="en-US" sz="1200" b="1" u="none" strike="noStrike" dirty="0">
                          <a:effectLst/>
                        </a:rPr>
                        <a:t>GLP-1 receptor agonists</a:t>
                      </a:r>
                      <a:endParaRPr lang="en-US" sz="1200" b="1" i="0" u="none" strike="noStrike" dirty="0">
                        <a:solidFill>
                          <a:srgbClr val="000000"/>
                        </a:solidFill>
                        <a:effectLst/>
                        <a:latin typeface="Courier New" panose="02070309020205020404" pitchFamily="49" charset="0"/>
                      </a:endParaRPr>
                    </a:p>
                  </a:txBody>
                  <a:tcPr marL="7208" marR="7208" marT="7208" marB="0" anchor="ctr"/>
                </a:tc>
                <a:tc>
                  <a:txBody>
                    <a:bodyPr/>
                    <a:lstStyle/>
                    <a:p>
                      <a:pPr algn="l" fontAlgn="ctr"/>
                      <a:r>
                        <a:rPr lang="en-US" sz="1200" b="1" u="none" strike="noStrike">
                          <a:effectLst/>
                        </a:rPr>
                        <a:t>• Exenatide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7"/>
                  </a:ext>
                </a:extLst>
              </a:tr>
              <a:tr h="207157">
                <a:tc vMerge="1">
                  <a:txBody>
                    <a:bodyPr/>
                    <a:lstStyle/>
                    <a:p>
                      <a:endParaRPr lang="en-US"/>
                    </a:p>
                  </a:txBody>
                  <a:tcPr/>
                </a:tc>
                <a:tc>
                  <a:txBody>
                    <a:bodyPr/>
                    <a:lstStyle/>
                    <a:p>
                      <a:pPr algn="l" fontAlgn="ctr"/>
                      <a:r>
                        <a:rPr lang="en-US" sz="1200" b="1" u="none" strike="noStrike">
                          <a:effectLst/>
                        </a:rPr>
                        <a:t>• Lixisenatide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8"/>
                  </a:ext>
                </a:extLst>
              </a:tr>
              <a:tr h="207157">
                <a:tc vMerge="1">
                  <a:txBody>
                    <a:bodyPr/>
                    <a:lstStyle/>
                    <a:p>
                      <a:endParaRPr lang="en-US"/>
                    </a:p>
                  </a:txBody>
                  <a:tcPr/>
                </a:tc>
                <a:tc>
                  <a:txBody>
                    <a:bodyPr/>
                    <a:lstStyle/>
                    <a:p>
                      <a:pPr algn="l" fontAlgn="ctr"/>
                      <a:r>
                        <a:rPr lang="en-US" sz="1200" b="1" u="none" strike="noStrike" dirty="0">
                          <a:effectLst/>
                        </a:rPr>
                        <a:t>• </a:t>
                      </a:r>
                      <a:r>
                        <a:rPr lang="en-US" sz="1200" b="1" u="none" strike="noStrike" dirty="0" err="1" smtClean="0">
                          <a:effectLst/>
                        </a:rPr>
                        <a:t>Liraglutide</a:t>
                      </a:r>
                      <a:r>
                        <a:rPr lang="en-US" sz="1200" b="1" u="none" strike="noStrike" dirty="0" smtClean="0">
                          <a:effectLst/>
                        </a:rPr>
                        <a:t>(</a:t>
                      </a:r>
                      <a:r>
                        <a:rPr lang="en-US" sz="1200" b="1" u="none" strike="noStrike" dirty="0" err="1" smtClean="0">
                          <a:effectLst/>
                        </a:rPr>
                        <a:t>victoza</a:t>
                      </a:r>
                      <a:r>
                        <a:rPr lang="en-US" sz="1200" b="1" u="none" strike="noStrike" dirty="0" smtClean="0">
                          <a:effectLst/>
                        </a:rPr>
                        <a:t>)</a:t>
                      </a:r>
                      <a:endParaRPr lang="en-US" sz="1200" b="1" i="0" u="none" strike="noStrike" dirty="0">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19"/>
                  </a:ext>
                </a:extLst>
              </a:tr>
              <a:tr h="399224">
                <a:tc vMerge="1">
                  <a:txBody>
                    <a:bodyPr/>
                    <a:lstStyle/>
                    <a:p>
                      <a:endParaRPr lang="en-US"/>
                    </a:p>
                  </a:txBody>
                  <a:tcPr/>
                </a:tc>
                <a:tc>
                  <a:txBody>
                    <a:bodyPr/>
                    <a:lstStyle/>
                    <a:p>
                      <a:pPr algn="l" fontAlgn="ctr"/>
                      <a:r>
                        <a:rPr lang="en-US" sz="1200" b="1" u="none" strike="noStrike">
                          <a:effectLst/>
                        </a:rPr>
                        <a:t>• Exenatide (extended release)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20"/>
                  </a:ext>
                </a:extLst>
              </a:tr>
              <a:tr h="207157">
                <a:tc vMerge="1">
                  <a:txBody>
                    <a:bodyPr/>
                    <a:lstStyle/>
                    <a:p>
                      <a:endParaRPr lang="en-US"/>
                    </a:p>
                  </a:txBody>
                  <a:tcPr/>
                </a:tc>
                <a:tc>
                  <a:txBody>
                    <a:bodyPr/>
                    <a:lstStyle/>
                    <a:p>
                      <a:pPr algn="l" fontAlgn="ctr"/>
                      <a:r>
                        <a:rPr lang="en-US" sz="1200" b="1" u="none" strike="noStrike">
                          <a:effectLst/>
                        </a:rPr>
                        <a:t>• Albiglutide</a:t>
                      </a:r>
                      <a:endParaRPr lang="en-US" sz="1200" b="1" i="0" u="none" strike="noStrike">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21"/>
                  </a:ext>
                </a:extLst>
              </a:tr>
              <a:tr h="207157">
                <a:tc vMerge="1">
                  <a:txBody>
                    <a:bodyPr/>
                    <a:lstStyle/>
                    <a:p>
                      <a:endParaRPr lang="en-US"/>
                    </a:p>
                  </a:txBody>
                  <a:tcPr/>
                </a:tc>
                <a:tc>
                  <a:txBody>
                    <a:bodyPr/>
                    <a:lstStyle/>
                    <a:p>
                      <a:pPr algn="l" fontAlgn="ctr"/>
                      <a:r>
                        <a:rPr lang="en-US" sz="1200" b="1" u="none" strike="noStrike" dirty="0">
                          <a:effectLst/>
                        </a:rPr>
                        <a:t>• </a:t>
                      </a:r>
                      <a:r>
                        <a:rPr lang="en-US" sz="1200" b="1" u="none" strike="noStrike" dirty="0" err="1">
                          <a:effectLst/>
                        </a:rPr>
                        <a:t>Dulaglutide</a:t>
                      </a:r>
                      <a:endParaRPr lang="en-US" sz="1200" b="1" i="0" u="none" strike="noStrike" dirty="0">
                        <a:solidFill>
                          <a:srgbClr val="000000"/>
                        </a:solidFill>
                        <a:effectLst/>
                        <a:latin typeface="Courier New" panose="02070309020205020404" pitchFamily="49" charset="0"/>
                      </a:endParaRPr>
                    </a:p>
                  </a:txBody>
                  <a:tcPr marL="7208" marR="7208" marT="7208" marB="0" anchor="ctr"/>
                </a:tc>
                <a:extLst>
                  <a:ext uri="{0D108BD9-81ED-4DB2-BD59-A6C34878D82A}">
                    <a16:rowId xmlns="" xmlns:a16="http://schemas.microsoft.com/office/drawing/2014/main" val="10022"/>
                  </a:ext>
                </a:extLst>
              </a:tr>
            </a:tbl>
          </a:graphicData>
        </a:graphic>
      </p:graphicFrame>
      <p:sp>
        <p:nvSpPr>
          <p:cNvPr id="3" name="Rectangle 2"/>
          <p:cNvSpPr/>
          <p:nvPr/>
        </p:nvSpPr>
        <p:spPr>
          <a:xfrm>
            <a:off x="5486400" y="1885950"/>
            <a:ext cx="3276600" cy="1077218"/>
          </a:xfrm>
          <a:prstGeom prst="rect">
            <a:avLst/>
          </a:prstGeom>
        </p:spPr>
        <p:txBody>
          <a:bodyPr wrap="square">
            <a:spAutoFit/>
          </a:bodyPr>
          <a:lstStyle/>
          <a:p>
            <a:pPr algn="ctr"/>
            <a:r>
              <a:rPr lang="fa-IR" sz="3200" b="1" dirty="0" smtClean="0">
                <a:solidFill>
                  <a:schemeClr val="bg1"/>
                </a:solidFill>
                <a:latin typeface="Open Sans"/>
                <a:cs typeface="B Nazanin" panose="00000400000000000000" pitchFamily="2" charset="-78"/>
              </a:rPr>
              <a:t>داروهای پایین آورنده قند غیر انسولینی</a:t>
            </a:r>
            <a:endParaRPr lang="en-US" sz="3200" b="1"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42031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pic>
        <p:nvPicPr>
          <p:cNvPr id="6" name="Picture 5"/>
          <p:cNvPicPr>
            <a:picLocks noChangeAspect="1"/>
          </p:cNvPicPr>
          <p:nvPr/>
        </p:nvPicPr>
        <p:blipFill>
          <a:blip r:embed="rId2"/>
          <a:stretch>
            <a:fillRect/>
          </a:stretch>
        </p:blipFill>
        <p:spPr>
          <a:xfrm rot="16200000">
            <a:off x="4259549" y="-2977633"/>
            <a:ext cx="649806" cy="8711703"/>
          </a:xfrm>
          <a:prstGeom prst="rect">
            <a:avLst/>
          </a:prstGeom>
        </p:spPr>
      </p:pic>
      <p:pic>
        <p:nvPicPr>
          <p:cNvPr id="7" name="Picture 6"/>
          <p:cNvPicPr>
            <a:picLocks noChangeAspect="1"/>
          </p:cNvPicPr>
          <p:nvPr/>
        </p:nvPicPr>
        <p:blipFill>
          <a:blip r:embed="rId3"/>
          <a:stretch>
            <a:fillRect/>
          </a:stretch>
        </p:blipFill>
        <p:spPr>
          <a:xfrm rot="16200000">
            <a:off x="4279892" y="89854"/>
            <a:ext cx="609120" cy="5482321"/>
          </a:xfrm>
          <a:prstGeom prst="rect">
            <a:avLst/>
          </a:prstGeom>
        </p:spPr>
      </p:pic>
      <p:pic>
        <p:nvPicPr>
          <p:cNvPr id="8" name="Picture 7"/>
          <p:cNvPicPr>
            <a:picLocks noChangeAspect="1"/>
          </p:cNvPicPr>
          <p:nvPr/>
        </p:nvPicPr>
        <p:blipFill>
          <a:blip r:embed="rId4"/>
          <a:stretch>
            <a:fillRect/>
          </a:stretch>
        </p:blipFill>
        <p:spPr>
          <a:xfrm rot="16200000">
            <a:off x="6498901" y="2448268"/>
            <a:ext cx="456840" cy="3396241"/>
          </a:xfrm>
          <a:prstGeom prst="rect">
            <a:avLst/>
          </a:prstGeom>
        </p:spPr>
      </p:pic>
      <p:pic>
        <p:nvPicPr>
          <p:cNvPr id="9" name="Picture 8"/>
          <p:cNvPicPr>
            <a:picLocks noChangeAspect="1"/>
          </p:cNvPicPr>
          <p:nvPr/>
        </p:nvPicPr>
        <p:blipFill>
          <a:blip r:embed="rId5"/>
          <a:stretch>
            <a:fillRect/>
          </a:stretch>
        </p:blipFill>
        <p:spPr>
          <a:xfrm rot="16200000">
            <a:off x="2276281" y="2352867"/>
            <a:ext cx="406080" cy="3587041"/>
          </a:xfrm>
          <a:prstGeom prst="rect">
            <a:avLst/>
          </a:prstGeom>
        </p:spPr>
      </p:pic>
      <p:cxnSp>
        <p:nvCxnSpPr>
          <p:cNvPr id="11" name="Elbow Connector 10"/>
          <p:cNvCxnSpPr>
            <a:stCxn id="7" idx="1"/>
            <a:endCxn id="8" idx="3"/>
          </p:cNvCxnSpPr>
          <p:nvPr/>
        </p:nvCxnSpPr>
        <p:spPr>
          <a:xfrm rot="16200000" flipH="1">
            <a:off x="5264691" y="2455336"/>
            <a:ext cx="782393" cy="2142869"/>
          </a:xfrm>
          <a:prstGeom prst="bentConnector5">
            <a:avLst>
              <a:gd name="adj1" fmla="val 29218"/>
              <a:gd name="adj2" fmla="val 51777"/>
              <a:gd name="adj3" fmla="val 28578"/>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1"/>
          </p:cNvCxnSpPr>
          <p:nvPr/>
        </p:nvCxnSpPr>
        <p:spPr>
          <a:xfrm rot="5400000">
            <a:off x="3082131" y="2415645"/>
            <a:ext cx="782393" cy="2222253"/>
          </a:xfrm>
          <a:prstGeom prst="bentConnector4">
            <a:avLst>
              <a:gd name="adj1" fmla="val 29218"/>
              <a:gd name="adj2" fmla="val 9985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607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6199440" y="1731689"/>
            <a:ext cx="507600" cy="2086080"/>
          </a:xfrm>
          <a:prstGeom prst="rect">
            <a:avLst/>
          </a:prstGeom>
        </p:spPr>
      </p:pic>
      <p:pic>
        <p:nvPicPr>
          <p:cNvPr id="3" name="Picture 2"/>
          <p:cNvPicPr>
            <a:picLocks noChangeAspect="1"/>
          </p:cNvPicPr>
          <p:nvPr/>
        </p:nvPicPr>
        <p:blipFill>
          <a:blip r:embed="rId3"/>
          <a:stretch>
            <a:fillRect/>
          </a:stretch>
        </p:blipFill>
        <p:spPr>
          <a:xfrm rot="16200000">
            <a:off x="4418493" y="-879150"/>
            <a:ext cx="456840" cy="3396241"/>
          </a:xfrm>
          <a:prstGeom prst="rect">
            <a:avLst/>
          </a:prstGeom>
        </p:spPr>
      </p:pic>
      <p:pic>
        <p:nvPicPr>
          <p:cNvPr id="4" name="Picture 3"/>
          <p:cNvPicPr>
            <a:picLocks noChangeAspect="1"/>
          </p:cNvPicPr>
          <p:nvPr/>
        </p:nvPicPr>
        <p:blipFill>
          <a:blip r:embed="rId4"/>
          <a:stretch>
            <a:fillRect/>
          </a:stretch>
        </p:blipFill>
        <p:spPr>
          <a:xfrm rot="16200000">
            <a:off x="2364300" y="1579050"/>
            <a:ext cx="558360" cy="2391360"/>
          </a:xfrm>
          <a:prstGeom prst="rect">
            <a:avLst/>
          </a:prstGeom>
        </p:spPr>
      </p:pic>
      <p:cxnSp>
        <p:nvCxnSpPr>
          <p:cNvPr id="6" name="Elbow Connector 5"/>
          <p:cNvCxnSpPr>
            <a:stCxn id="3" idx="1"/>
            <a:endCxn id="2" idx="3"/>
          </p:cNvCxnSpPr>
          <p:nvPr/>
        </p:nvCxnSpPr>
        <p:spPr>
          <a:xfrm rot="16200000" flipH="1">
            <a:off x="4813308" y="880997"/>
            <a:ext cx="1473538" cy="1806326"/>
          </a:xfrm>
          <a:prstGeom prst="bentConnector5">
            <a:avLst>
              <a:gd name="adj1" fmla="val 15514"/>
              <a:gd name="adj2" fmla="val 49297"/>
              <a:gd name="adj3" fmla="val 15459"/>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3" idx="1"/>
            <a:endCxn id="4" idx="3"/>
          </p:cNvCxnSpPr>
          <p:nvPr/>
        </p:nvCxnSpPr>
        <p:spPr>
          <a:xfrm rot="5400000">
            <a:off x="2921118" y="769753"/>
            <a:ext cx="1448159" cy="2003434"/>
          </a:xfrm>
          <a:prstGeom prst="bentConnector5">
            <a:avLst>
              <a:gd name="adj1" fmla="val 15786"/>
              <a:gd name="adj2" fmla="val 48733"/>
              <a:gd name="adj3" fmla="val 15396"/>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Pentagon 15"/>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spTree>
    <p:extLst>
      <p:ext uri="{BB962C8B-B14F-4D97-AF65-F5344CB8AC3E}">
        <p14:creationId xmlns:p14="http://schemas.microsoft.com/office/powerpoint/2010/main" xmlns="" val="39377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6867120" y="-630090"/>
            <a:ext cx="507600" cy="2086080"/>
          </a:xfrm>
          <a:prstGeom prst="rect">
            <a:avLst/>
          </a:prstGeom>
        </p:spPr>
      </p:pic>
      <p:pic>
        <p:nvPicPr>
          <p:cNvPr id="3" name="Picture 2"/>
          <p:cNvPicPr>
            <a:picLocks noChangeAspect="1"/>
          </p:cNvPicPr>
          <p:nvPr/>
        </p:nvPicPr>
        <p:blipFill>
          <a:blip r:embed="rId3"/>
          <a:stretch>
            <a:fillRect/>
          </a:stretch>
        </p:blipFill>
        <p:spPr>
          <a:xfrm rot="16200000">
            <a:off x="5293560" y="1240590"/>
            <a:ext cx="3654721" cy="3269041"/>
          </a:xfrm>
          <a:prstGeom prst="rect">
            <a:avLst/>
          </a:prstGeom>
        </p:spPr>
      </p:pic>
      <p:pic>
        <p:nvPicPr>
          <p:cNvPr id="4" name="Picture 3"/>
          <p:cNvPicPr>
            <a:picLocks noChangeAspect="1"/>
          </p:cNvPicPr>
          <p:nvPr/>
        </p:nvPicPr>
        <p:blipFill>
          <a:blip r:embed="rId4"/>
          <a:stretch>
            <a:fillRect/>
          </a:stretch>
        </p:blipFill>
        <p:spPr>
          <a:xfrm>
            <a:off x="4358581" y="1431387"/>
            <a:ext cx="355320" cy="2887441"/>
          </a:xfrm>
          <a:prstGeom prst="rect">
            <a:avLst/>
          </a:prstGeom>
        </p:spPr>
      </p:pic>
      <p:pic>
        <p:nvPicPr>
          <p:cNvPr id="5" name="Picture 4"/>
          <p:cNvPicPr>
            <a:picLocks noChangeAspect="1"/>
          </p:cNvPicPr>
          <p:nvPr/>
        </p:nvPicPr>
        <p:blipFill>
          <a:blip r:embed="rId5"/>
          <a:stretch>
            <a:fillRect/>
          </a:stretch>
        </p:blipFill>
        <p:spPr>
          <a:xfrm rot="16200000">
            <a:off x="270481" y="1386866"/>
            <a:ext cx="3654721" cy="2976481"/>
          </a:xfrm>
          <a:prstGeom prst="rect">
            <a:avLst/>
          </a:prstGeom>
        </p:spPr>
      </p:pic>
      <p:cxnSp>
        <p:nvCxnSpPr>
          <p:cNvPr id="9" name="Elbow Connector 8"/>
          <p:cNvCxnSpPr>
            <a:stCxn id="3" idx="0"/>
            <a:endCxn id="4" idx="3"/>
          </p:cNvCxnSpPr>
          <p:nvPr/>
        </p:nvCxnSpPr>
        <p:spPr>
          <a:xfrm rot="10800000">
            <a:off x="4713902" y="2875108"/>
            <a:ext cx="772499" cy="2"/>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 idx="1"/>
            <a:endCxn id="5" idx="2"/>
          </p:cNvCxnSpPr>
          <p:nvPr/>
        </p:nvCxnSpPr>
        <p:spPr>
          <a:xfrm rot="10800000">
            <a:off x="3586083" y="2875106"/>
            <a:ext cx="772499" cy="2"/>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2" idx="1"/>
            <a:endCxn id="3" idx="3"/>
          </p:cNvCxnSpPr>
          <p:nvPr/>
        </p:nvCxnSpPr>
        <p:spPr>
          <a:xfrm rot="16200000" flipH="1">
            <a:off x="6930420" y="857249"/>
            <a:ext cx="381000" cy="1"/>
          </a:xfrm>
          <a:prstGeom prst="bentConnector5">
            <a:avLst>
              <a:gd name="adj1" fmla="val 60000"/>
              <a:gd name="adj2" fmla="val 2147483646"/>
              <a:gd name="adj3" fmla="val 4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Pentagon 24"/>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spTree>
    <p:extLst>
      <p:ext uri="{BB962C8B-B14F-4D97-AF65-F5344CB8AC3E}">
        <p14:creationId xmlns:p14="http://schemas.microsoft.com/office/powerpoint/2010/main" xmlns="" val="33963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6670020" y="-554550"/>
            <a:ext cx="558360" cy="2391360"/>
          </a:xfrm>
          <a:prstGeom prst="rect">
            <a:avLst/>
          </a:prstGeom>
        </p:spPr>
      </p:pic>
      <p:pic>
        <p:nvPicPr>
          <p:cNvPr id="3" name="Picture 2"/>
          <p:cNvPicPr>
            <a:picLocks noChangeAspect="1"/>
          </p:cNvPicPr>
          <p:nvPr/>
        </p:nvPicPr>
        <p:blipFill>
          <a:blip r:embed="rId3"/>
          <a:stretch>
            <a:fillRect/>
          </a:stretch>
        </p:blipFill>
        <p:spPr>
          <a:xfrm rot="16200000">
            <a:off x="5451780" y="1466005"/>
            <a:ext cx="2994841" cy="2925601"/>
          </a:xfrm>
          <a:prstGeom prst="rect">
            <a:avLst/>
          </a:prstGeom>
        </p:spPr>
      </p:pic>
      <p:pic>
        <p:nvPicPr>
          <p:cNvPr id="4" name="Picture 3"/>
          <p:cNvPicPr>
            <a:picLocks noChangeAspect="1"/>
          </p:cNvPicPr>
          <p:nvPr/>
        </p:nvPicPr>
        <p:blipFill>
          <a:blip r:embed="rId4"/>
          <a:stretch>
            <a:fillRect/>
          </a:stretch>
        </p:blipFill>
        <p:spPr>
          <a:xfrm rot="16200000">
            <a:off x="504539" y="1446921"/>
            <a:ext cx="3400921" cy="2963761"/>
          </a:xfrm>
          <a:prstGeom prst="rect">
            <a:avLst/>
          </a:prstGeom>
        </p:spPr>
      </p:pic>
      <p:pic>
        <p:nvPicPr>
          <p:cNvPr id="5" name="Picture 4"/>
          <p:cNvPicPr>
            <a:picLocks noChangeAspect="1"/>
          </p:cNvPicPr>
          <p:nvPr/>
        </p:nvPicPr>
        <p:blipFill>
          <a:blip r:embed="rId5"/>
          <a:stretch>
            <a:fillRect/>
          </a:stretch>
        </p:blipFill>
        <p:spPr>
          <a:xfrm>
            <a:off x="4495800" y="1485082"/>
            <a:ext cx="355320" cy="2887441"/>
          </a:xfrm>
          <a:prstGeom prst="rect">
            <a:avLst/>
          </a:prstGeom>
        </p:spPr>
      </p:pic>
      <p:cxnSp>
        <p:nvCxnSpPr>
          <p:cNvPr id="7" name="Elbow Connector 6"/>
          <p:cNvCxnSpPr>
            <a:stCxn id="2" idx="1"/>
            <a:endCxn id="3" idx="3"/>
          </p:cNvCxnSpPr>
          <p:nvPr/>
        </p:nvCxnSpPr>
        <p:spPr>
          <a:xfrm rot="16200000" flipH="1">
            <a:off x="6693663" y="1175846"/>
            <a:ext cx="511075" cy="1"/>
          </a:xfrm>
          <a:prstGeom prst="bentConnector5">
            <a:avLst>
              <a:gd name="adj1" fmla="val 44729"/>
              <a:gd name="adj2" fmla="val -2147483647"/>
              <a:gd name="adj3" fmla="val 5527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3" idx="0"/>
            <a:endCxn id="5" idx="3"/>
          </p:cNvCxnSpPr>
          <p:nvPr/>
        </p:nvCxnSpPr>
        <p:spPr>
          <a:xfrm rot="10800000">
            <a:off x="4851120" y="2928803"/>
            <a:ext cx="635280" cy="2"/>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1"/>
            <a:endCxn id="4" idx="2"/>
          </p:cNvCxnSpPr>
          <p:nvPr/>
        </p:nvCxnSpPr>
        <p:spPr>
          <a:xfrm rot="10800000">
            <a:off x="3686880" y="2928801"/>
            <a:ext cx="808920" cy="2"/>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Pentagon 15"/>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spTree>
    <p:extLst>
      <p:ext uri="{BB962C8B-B14F-4D97-AF65-F5344CB8AC3E}">
        <p14:creationId xmlns:p14="http://schemas.microsoft.com/office/powerpoint/2010/main" xmlns="" val="189120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4419659" y="-1152330"/>
            <a:ext cx="406080" cy="3587041"/>
          </a:xfrm>
          <a:prstGeom prst="rect">
            <a:avLst/>
          </a:prstGeom>
        </p:spPr>
      </p:pic>
      <p:pic>
        <p:nvPicPr>
          <p:cNvPr id="3" name="Picture 2"/>
          <p:cNvPicPr>
            <a:picLocks noChangeAspect="1"/>
          </p:cNvPicPr>
          <p:nvPr/>
        </p:nvPicPr>
        <p:blipFill>
          <a:blip r:embed="rId3"/>
          <a:stretch>
            <a:fillRect/>
          </a:stretch>
        </p:blipFill>
        <p:spPr>
          <a:xfrm rot="16200000">
            <a:off x="4318139" y="1126470"/>
            <a:ext cx="609120" cy="4566481"/>
          </a:xfrm>
          <a:prstGeom prst="rect">
            <a:avLst/>
          </a:prstGeom>
        </p:spPr>
      </p:pic>
      <p:pic>
        <p:nvPicPr>
          <p:cNvPr id="4" name="Picture 3"/>
          <p:cNvPicPr>
            <a:picLocks noChangeAspect="1"/>
          </p:cNvPicPr>
          <p:nvPr/>
        </p:nvPicPr>
        <p:blipFill>
          <a:blip r:embed="rId4"/>
          <a:stretch>
            <a:fillRect/>
          </a:stretch>
        </p:blipFill>
        <p:spPr>
          <a:xfrm rot="16200000">
            <a:off x="6695821" y="473428"/>
            <a:ext cx="862920" cy="3281761"/>
          </a:xfrm>
          <a:prstGeom prst="rect">
            <a:avLst/>
          </a:prstGeom>
        </p:spPr>
      </p:pic>
      <p:pic>
        <p:nvPicPr>
          <p:cNvPr id="5" name="Picture 4"/>
          <p:cNvPicPr>
            <a:picLocks noChangeAspect="1"/>
          </p:cNvPicPr>
          <p:nvPr/>
        </p:nvPicPr>
        <p:blipFill>
          <a:blip r:embed="rId5"/>
          <a:stretch>
            <a:fillRect/>
          </a:stretch>
        </p:blipFill>
        <p:spPr>
          <a:xfrm rot="16200000">
            <a:off x="1183080" y="1007668"/>
            <a:ext cx="609120" cy="2213280"/>
          </a:xfrm>
          <a:prstGeom prst="rect">
            <a:avLst/>
          </a:prstGeom>
        </p:spPr>
      </p:pic>
      <p:cxnSp>
        <p:nvCxnSpPr>
          <p:cNvPr id="7" name="Elbow Connector 6"/>
          <p:cNvCxnSpPr>
            <a:stCxn id="2" idx="1"/>
            <a:endCxn id="4" idx="3"/>
          </p:cNvCxnSpPr>
          <p:nvPr/>
        </p:nvCxnSpPr>
        <p:spPr>
          <a:xfrm rot="16200000" flipH="1">
            <a:off x="5455682" y="11249"/>
            <a:ext cx="838618" cy="2504582"/>
          </a:xfrm>
          <a:prstGeom prst="bentConnector5">
            <a:avLst>
              <a:gd name="adj1" fmla="val 27259"/>
              <a:gd name="adj2" fmla="val 45440"/>
              <a:gd name="adj3" fmla="val 27495"/>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2" idx="1"/>
            <a:endCxn id="5" idx="3"/>
          </p:cNvCxnSpPr>
          <p:nvPr/>
        </p:nvCxnSpPr>
        <p:spPr>
          <a:xfrm rot="5400000">
            <a:off x="2572412" y="-240541"/>
            <a:ext cx="965517" cy="3135060"/>
          </a:xfrm>
          <a:prstGeom prst="bentConnector5">
            <a:avLst>
              <a:gd name="adj1" fmla="val 23676"/>
              <a:gd name="adj2" fmla="val 48381"/>
              <a:gd name="adj3" fmla="val 23495"/>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2" idx="1"/>
            <a:endCxn id="3" idx="3"/>
          </p:cNvCxnSpPr>
          <p:nvPr/>
        </p:nvCxnSpPr>
        <p:spPr>
          <a:xfrm rot="5400000">
            <a:off x="3492240" y="1974691"/>
            <a:ext cx="2260920" cy="12700"/>
          </a:xfrm>
          <a:prstGeom prst="bentConnector5">
            <a:avLst>
              <a:gd name="adj1" fmla="val 10111"/>
              <a:gd name="adj2" fmla="val 34843"/>
              <a:gd name="adj3" fmla="val 89889"/>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Pentagon 17"/>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spTree>
    <p:extLst>
      <p:ext uri="{BB962C8B-B14F-4D97-AF65-F5344CB8AC3E}">
        <p14:creationId xmlns:p14="http://schemas.microsoft.com/office/powerpoint/2010/main" xmlns="" val="29341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a:xfrm>
            <a:off x="13771" y="-114300"/>
            <a:ext cx="9130229" cy="857250"/>
          </a:xfrm>
        </p:spPr>
        <p:txBody>
          <a:bodyPr>
            <a:noAutofit/>
          </a:bodyPr>
          <a:lstStyle/>
          <a:p>
            <a:r>
              <a:rPr lang="fa-IR" sz="2800" dirty="0">
                <a:cs typeface="B Nazanin" panose="00000400000000000000" pitchFamily="2" charset="-78"/>
              </a:rPr>
              <a:t> معیارهای انجام آزمایش برای دیابت یا </a:t>
            </a:r>
            <a:r>
              <a:rPr lang="fa-IR" sz="2800" dirty="0" smtClean="0">
                <a:cs typeface="B Nazanin" panose="00000400000000000000" pitchFamily="2" charset="-78"/>
              </a:rPr>
              <a:t>پره دیابت </a:t>
            </a:r>
            <a:r>
              <a:rPr lang="fa-IR" sz="2800" dirty="0">
                <a:cs typeface="B Nazanin" panose="00000400000000000000" pitchFamily="2" charset="-78"/>
              </a:rPr>
              <a:t>در بزرگسالان بدون علامت</a:t>
            </a:r>
          </a:p>
        </p:txBody>
      </p:sp>
      <p:sp>
        <p:nvSpPr>
          <p:cNvPr id="3" name="Rectangle 2"/>
          <p:cNvSpPr/>
          <p:nvPr/>
        </p:nvSpPr>
        <p:spPr>
          <a:xfrm>
            <a:off x="41649" y="794524"/>
            <a:ext cx="8763000" cy="4247317"/>
          </a:xfrm>
          <a:prstGeom prst="rect">
            <a:avLst/>
          </a:prstGeom>
        </p:spPr>
        <p:txBody>
          <a:bodyPr wrap="square">
            <a:spAutoFit/>
          </a:bodyPr>
          <a:lstStyle/>
          <a:p>
            <a:pPr algn="r" rtl="1"/>
            <a:r>
              <a:rPr lang="fa-IR" dirty="0" smtClean="0">
                <a:solidFill>
                  <a:schemeClr val="bg1"/>
                </a:solidFill>
                <a:cs typeface="B Nazanin" panose="00000400000000000000" pitchFamily="2" charset="-78"/>
              </a:rPr>
              <a:t>1- انجام </a:t>
            </a:r>
            <a:r>
              <a:rPr lang="fa-IR" dirty="0">
                <a:solidFill>
                  <a:schemeClr val="bg1"/>
                </a:solidFill>
                <a:cs typeface="B Nazanin" panose="00000400000000000000" pitchFamily="2" charset="-78"/>
              </a:rPr>
              <a:t>آزمایش باید در بزرگسالان چاق یا دارای اضافه وزن که یکی یا بیشتر از عوامل خطر زیر را دارند در نظر گرفته </a:t>
            </a:r>
            <a:r>
              <a:rPr lang="fa-IR" dirty="0" smtClean="0">
                <a:solidFill>
                  <a:schemeClr val="bg1"/>
                </a:solidFill>
                <a:cs typeface="B Nazanin" panose="00000400000000000000" pitchFamily="2" charset="-78"/>
              </a:rPr>
              <a:t>شود:</a:t>
            </a:r>
            <a:endParaRPr lang="fa-IR" dirty="0">
              <a:solidFill>
                <a:schemeClr val="bg1"/>
              </a:solidFill>
              <a:cs typeface="B Nazanin" panose="00000400000000000000" pitchFamily="2" charset="-78"/>
            </a:endParaRP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ابتلاء بستگان درجه یک به دیابت</a:t>
            </a: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اقوام یا نژاد های پرخطر مانند امریکایی‌های آفریقایی تبار</a:t>
            </a: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سابقه ابتلا به بیماری قلبی عروقی</a:t>
            </a: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هایپرتنشن یعنی فشارخون مساوی یا بیشتر از 140/90  یا فرد تحت درمان هایپرتنشن</a:t>
            </a: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کلسترول </a:t>
            </a:r>
            <a:r>
              <a:rPr lang="en-US" dirty="0">
                <a:solidFill>
                  <a:schemeClr val="bg1"/>
                </a:solidFill>
                <a:cs typeface="B Nazanin" panose="00000400000000000000" pitchFamily="2" charset="-78"/>
              </a:rPr>
              <a:t>HDL  </a:t>
            </a:r>
            <a:r>
              <a:rPr lang="fa-IR" dirty="0">
                <a:solidFill>
                  <a:schemeClr val="bg1"/>
                </a:solidFill>
                <a:cs typeface="B Nazanin" panose="00000400000000000000" pitchFamily="2" charset="-78"/>
              </a:rPr>
              <a:t>کمتر از ۳۵ </a:t>
            </a:r>
            <a:r>
              <a:rPr lang="fa-IR" dirty="0" smtClean="0">
                <a:solidFill>
                  <a:schemeClr val="bg1"/>
                </a:solidFill>
                <a:cs typeface="B Nazanin" panose="00000400000000000000" pitchFamily="2" charset="-78"/>
              </a:rPr>
              <a:t>و/ </a:t>
            </a:r>
            <a:r>
              <a:rPr lang="fa-IR" dirty="0">
                <a:solidFill>
                  <a:schemeClr val="bg1"/>
                </a:solidFill>
                <a:cs typeface="B Nazanin" panose="00000400000000000000" pitchFamily="2" charset="-78"/>
              </a:rPr>
              <a:t>یا تری گلیسیرید بالای ۲۵۰</a:t>
            </a: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زنان دارای سندرم تخمدان پلی کیستیک</a:t>
            </a: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بی تحرکی</a:t>
            </a:r>
          </a:p>
          <a:p>
            <a:pPr marL="692150" indent="222250" algn="r" rtl="1">
              <a:buFont typeface="Arial" panose="020B0604020202020204" pitchFamily="34" charset="0"/>
              <a:buChar char="•"/>
            </a:pPr>
            <a:r>
              <a:rPr lang="fa-IR" dirty="0">
                <a:solidFill>
                  <a:schemeClr val="bg1"/>
                </a:solidFill>
                <a:cs typeface="B Nazanin" panose="00000400000000000000" pitchFamily="2" charset="-78"/>
              </a:rPr>
              <a:t>سایر شرایط بالینی وابسته به مقاومت به انسولین مانند چاقی شدید و آکانتوز نیگریکانس</a:t>
            </a:r>
          </a:p>
          <a:p>
            <a:pPr algn="r" rtl="1"/>
            <a:r>
              <a:rPr lang="fa-IR" dirty="0" smtClean="0">
                <a:solidFill>
                  <a:schemeClr val="bg1"/>
                </a:solidFill>
                <a:cs typeface="B Nazanin" panose="00000400000000000000" pitchFamily="2" charset="-78"/>
              </a:rPr>
              <a:t>2- بیماران </a:t>
            </a:r>
            <a:r>
              <a:rPr lang="fa-IR" dirty="0">
                <a:solidFill>
                  <a:schemeClr val="bg1"/>
                </a:solidFill>
                <a:cs typeface="B Nazanin" panose="00000400000000000000" pitchFamily="2" charset="-78"/>
              </a:rPr>
              <a:t>مبتلا به </a:t>
            </a:r>
            <a:r>
              <a:rPr lang="fa-IR" dirty="0" smtClean="0">
                <a:solidFill>
                  <a:schemeClr val="bg1"/>
                </a:solidFill>
                <a:cs typeface="B Nazanin" panose="00000400000000000000" pitchFamily="2" charset="-78"/>
              </a:rPr>
              <a:t>پره </a:t>
            </a:r>
            <a:r>
              <a:rPr lang="fa-IR" dirty="0">
                <a:solidFill>
                  <a:schemeClr val="bg1"/>
                </a:solidFill>
                <a:cs typeface="B Nazanin" panose="00000400000000000000" pitchFamily="2" charset="-78"/>
              </a:rPr>
              <a:t>دیابت باید سالیانه آزمایش شوند</a:t>
            </a:r>
          </a:p>
          <a:p>
            <a:pPr algn="r" rtl="1"/>
            <a:r>
              <a:rPr lang="fa-IR" dirty="0" smtClean="0">
                <a:solidFill>
                  <a:schemeClr val="bg1"/>
                </a:solidFill>
                <a:cs typeface="B Nazanin" panose="00000400000000000000" pitchFamily="2" charset="-78"/>
              </a:rPr>
              <a:t>3- زنانی </a:t>
            </a:r>
            <a:r>
              <a:rPr lang="fa-IR" dirty="0">
                <a:solidFill>
                  <a:schemeClr val="bg1"/>
                </a:solidFill>
                <a:cs typeface="B Nazanin" panose="00000400000000000000" pitchFamily="2" charset="-78"/>
              </a:rPr>
              <a:t>که قبلا سابقه تشخیص دیابت بارداری دارند لازم است در تمام طول عمر هر سه سال یکبار آزمایش قند انجام دهند</a:t>
            </a:r>
          </a:p>
          <a:p>
            <a:pPr algn="r" rtl="1"/>
            <a:r>
              <a:rPr lang="fa-IR" dirty="0" smtClean="0">
                <a:solidFill>
                  <a:schemeClr val="bg1"/>
                </a:solidFill>
                <a:cs typeface="B Nazanin" panose="00000400000000000000" pitchFamily="2" charset="-78"/>
              </a:rPr>
              <a:t>4- برای </a:t>
            </a:r>
            <a:r>
              <a:rPr lang="fa-IR" dirty="0">
                <a:solidFill>
                  <a:schemeClr val="bg1"/>
                </a:solidFill>
                <a:cs typeface="B Nazanin" panose="00000400000000000000" pitchFamily="2" charset="-78"/>
              </a:rPr>
              <a:t>بقیه بیماران انجام آزمایش باید از سن ۴۵ سالگی شروع شود</a:t>
            </a:r>
          </a:p>
          <a:p>
            <a:pPr algn="r" rtl="1"/>
            <a:r>
              <a:rPr lang="fa-IR" dirty="0" smtClean="0">
                <a:solidFill>
                  <a:schemeClr val="bg1"/>
                </a:solidFill>
                <a:cs typeface="B Nazanin" panose="00000400000000000000" pitchFamily="2" charset="-78"/>
              </a:rPr>
              <a:t>5- اگر </a:t>
            </a:r>
            <a:r>
              <a:rPr lang="fa-IR" dirty="0">
                <a:solidFill>
                  <a:schemeClr val="bg1"/>
                </a:solidFill>
                <a:cs typeface="B Nazanin" panose="00000400000000000000" pitchFamily="2" charset="-78"/>
              </a:rPr>
              <a:t>نتایج طبیعی بود انجام آزمایش بعدی باید حداقل به فاصله سه سال تکرار شود با توجه به این نکته که انجام آزمایشات در فواصل کوتاه تر به نتایج اولیه و وضعیت عوامل خطر بستگی دارد</a:t>
            </a:r>
          </a:p>
          <a:p>
            <a:pPr algn="r" rtl="1"/>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xmlns="" val="38522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43800" y="316284"/>
            <a:ext cx="609120" cy="4566481"/>
          </a:xfrm>
          <a:prstGeom prst="rect">
            <a:avLst/>
          </a:prstGeom>
        </p:spPr>
      </p:pic>
      <p:pic>
        <p:nvPicPr>
          <p:cNvPr id="3" name="Picture 2"/>
          <p:cNvPicPr>
            <a:picLocks noChangeAspect="1"/>
          </p:cNvPicPr>
          <p:nvPr/>
        </p:nvPicPr>
        <p:blipFill>
          <a:blip r:embed="rId4"/>
          <a:stretch>
            <a:fillRect/>
          </a:stretch>
        </p:blipFill>
        <p:spPr>
          <a:xfrm rot="16200000">
            <a:off x="1851088" y="512417"/>
            <a:ext cx="4984625" cy="4174215"/>
          </a:xfrm>
          <a:prstGeom prst="rect">
            <a:avLst/>
          </a:prstGeom>
        </p:spPr>
      </p:pic>
      <p:sp>
        <p:nvSpPr>
          <p:cNvPr id="4" name="Pentagon 3"/>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cxnSp>
        <p:nvCxnSpPr>
          <p:cNvPr id="6" name="Elbow Connector 5"/>
          <p:cNvCxnSpPr>
            <a:stCxn id="2" idx="1"/>
            <a:endCxn id="3" idx="2"/>
          </p:cNvCxnSpPr>
          <p:nvPr/>
        </p:nvCxnSpPr>
        <p:spPr>
          <a:xfrm rot="10800000">
            <a:off x="6430508" y="2599525"/>
            <a:ext cx="1113292" cy="1"/>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13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4127960" y="-1111988"/>
            <a:ext cx="862920" cy="3281761"/>
          </a:xfrm>
          <a:prstGeom prst="rect">
            <a:avLst/>
          </a:prstGeom>
        </p:spPr>
      </p:pic>
      <p:pic>
        <p:nvPicPr>
          <p:cNvPr id="3" name="Picture 2"/>
          <p:cNvPicPr>
            <a:picLocks noChangeAspect="1"/>
          </p:cNvPicPr>
          <p:nvPr/>
        </p:nvPicPr>
        <p:blipFill>
          <a:blip r:embed="rId3"/>
          <a:stretch>
            <a:fillRect/>
          </a:stretch>
        </p:blipFill>
        <p:spPr>
          <a:xfrm rot="16200000">
            <a:off x="6631025" y="456386"/>
            <a:ext cx="1658485" cy="2886122"/>
          </a:xfrm>
          <a:prstGeom prst="rect">
            <a:avLst/>
          </a:prstGeom>
        </p:spPr>
      </p:pic>
      <p:pic>
        <p:nvPicPr>
          <p:cNvPr id="4" name="Picture 3"/>
          <p:cNvPicPr>
            <a:picLocks noChangeAspect="1"/>
          </p:cNvPicPr>
          <p:nvPr/>
        </p:nvPicPr>
        <p:blipFill>
          <a:blip r:embed="rId4"/>
          <a:stretch>
            <a:fillRect/>
          </a:stretch>
        </p:blipFill>
        <p:spPr>
          <a:xfrm rot="16200000">
            <a:off x="6718547" y="2865832"/>
            <a:ext cx="1474209" cy="2920756"/>
          </a:xfrm>
          <a:prstGeom prst="rect">
            <a:avLst/>
          </a:prstGeom>
        </p:spPr>
      </p:pic>
      <p:pic>
        <p:nvPicPr>
          <p:cNvPr id="5" name="Picture 4"/>
          <p:cNvPicPr>
            <a:picLocks noChangeAspect="1"/>
          </p:cNvPicPr>
          <p:nvPr/>
        </p:nvPicPr>
        <p:blipFill>
          <a:blip r:embed="rId5"/>
          <a:stretch>
            <a:fillRect/>
          </a:stretch>
        </p:blipFill>
        <p:spPr>
          <a:xfrm rot="16200000">
            <a:off x="1023150" y="732855"/>
            <a:ext cx="2165245" cy="2839945"/>
          </a:xfrm>
          <a:prstGeom prst="rect">
            <a:avLst/>
          </a:prstGeom>
        </p:spPr>
      </p:pic>
      <p:pic>
        <p:nvPicPr>
          <p:cNvPr id="6" name="Picture 5"/>
          <p:cNvPicPr>
            <a:picLocks noChangeAspect="1"/>
          </p:cNvPicPr>
          <p:nvPr/>
        </p:nvPicPr>
        <p:blipFill>
          <a:blip r:embed="rId6"/>
          <a:stretch>
            <a:fillRect/>
          </a:stretch>
        </p:blipFill>
        <p:spPr>
          <a:xfrm rot="16200000">
            <a:off x="1391701" y="2911955"/>
            <a:ext cx="1428141" cy="2874579"/>
          </a:xfrm>
          <a:prstGeom prst="rect">
            <a:avLst/>
          </a:prstGeom>
        </p:spPr>
      </p:pic>
      <p:pic>
        <p:nvPicPr>
          <p:cNvPr id="7" name="Picture 6"/>
          <p:cNvPicPr>
            <a:picLocks noChangeAspect="1"/>
          </p:cNvPicPr>
          <p:nvPr/>
        </p:nvPicPr>
        <p:blipFill>
          <a:blip r:embed="rId7"/>
          <a:stretch>
            <a:fillRect/>
          </a:stretch>
        </p:blipFill>
        <p:spPr>
          <a:xfrm>
            <a:off x="4559421" y="1791729"/>
            <a:ext cx="355320" cy="2887441"/>
          </a:xfrm>
          <a:prstGeom prst="rect">
            <a:avLst/>
          </a:prstGeom>
        </p:spPr>
      </p:pic>
      <p:pic>
        <p:nvPicPr>
          <p:cNvPr id="8" name="Picture 7"/>
          <p:cNvPicPr>
            <a:picLocks noChangeAspect="1"/>
          </p:cNvPicPr>
          <p:nvPr/>
        </p:nvPicPr>
        <p:blipFill>
          <a:blip r:embed="rId7"/>
          <a:stretch>
            <a:fillRect/>
          </a:stretch>
        </p:blipFill>
        <p:spPr>
          <a:xfrm rot="16200000">
            <a:off x="7283267" y="1726694"/>
            <a:ext cx="355320" cy="2887441"/>
          </a:xfrm>
          <a:prstGeom prst="rect">
            <a:avLst/>
          </a:prstGeom>
        </p:spPr>
      </p:pic>
      <p:cxnSp>
        <p:nvCxnSpPr>
          <p:cNvPr id="12" name="Elbow Connector 11"/>
          <p:cNvCxnSpPr>
            <a:stCxn id="3" idx="1"/>
            <a:endCxn id="8" idx="3"/>
          </p:cNvCxnSpPr>
          <p:nvPr/>
        </p:nvCxnSpPr>
        <p:spPr>
          <a:xfrm rot="16200000" flipH="1">
            <a:off x="7328565" y="2860392"/>
            <a:ext cx="264066" cy="660"/>
          </a:xfrm>
          <a:prstGeom prst="bentConnector5">
            <a:avLst>
              <a:gd name="adj1" fmla="val 86569"/>
              <a:gd name="adj2" fmla="val -1357273"/>
              <a:gd name="adj3" fmla="val 1343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1"/>
            <a:endCxn id="4" idx="3"/>
          </p:cNvCxnSpPr>
          <p:nvPr/>
        </p:nvCxnSpPr>
        <p:spPr>
          <a:xfrm rot="5400000">
            <a:off x="7337775" y="3465952"/>
            <a:ext cx="241031" cy="5276"/>
          </a:xfrm>
          <a:prstGeom prst="bentConnector5">
            <a:avLst>
              <a:gd name="adj1" fmla="val 94843"/>
              <a:gd name="adj2" fmla="val 229890"/>
              <a:gd name="adj3" fmla="val 5157"/>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0"/>
            <a:endCxn id="7" idx="3"/>
          </p:cNvCxnSpPr>
          <p:nvPr/>
        </p:nvCxnSpPr>
        <p:spPr>
          <a:xfrm rot="10800000">
            <a:off x="4914742" y="3235450"/>
            <a:ext cx="1080533" cy="1090760"/>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1"/>
            <a:endCxn id="5" idx="2"/>
          </p:cNvCxnSpPr>
          <p:nvPr/>
        </p:nvCxnSpPr>
        <p:spPr>
          <a:xfrm rot="10800000">
            <a:off x="3525745" y="2152828"/>
            <a:ext cx="1033676" cy="1082623"/>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5" idx="1"/>
            <a:endCxn id="6" idx="3"/>
          </p:cNvCxnSpPr>
          <p:nvPr/>
        </p:nvCxnSpPr>
        <p:spPr>
          <a:xfrm rot="5400000">
            <a:off x="1905911" y="3435312"/>
            <a:ext cx="399724" cy="1"/>
          </a:xfrm>
          <a:prstGeom prst="bentConnector5">
            <a:avLst>
              <a:gd name="adj1" fmla="val 57189"/>
              <a:gd name="adj2" fmla="val 312100000"/>
              <a:gd name="adj3" fmla="val 4281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 idx="2"/>
            <a:endCxn id="3" idx="3"/>
          </p:cNvCxnSpPr>
          <p:nvPr/>
        </p:nvCxnSpPr>
        <p:spPr>
          <a:xfrm>
            <a:off x="6200301" y="528892"/>
            <a:ext cx="1259967" cy="541312"/>
          </a:xfrm>
          <a:prstGeom prst="bentConnector4">
            <a:avLst>
              <a:gd name="adj1" fmla="val 67619"/>
              <a:gd name="adj2" fmla="val -162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Pentagon 34"/>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spTree>
    <p:extLst>
      <p:ext uri="{BB962C8B-B14F-4D97-AF65-F5344CB8AC3E}">
        <p14:creationId xmlns:p14="http://schemas.microsoft.com/office/powerpoint/2010/main" xmlns="" val="25004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1000" y="90440"/>
            <a:ext cx="609120" cy="2213280"/>
          </a:xfrm>
          <a:prstGeom prst="rect">
            <a:avLst/>
          </a:prstGeom>
        </p:spPr>
      </p:pic>
      <p:pic>
        <p:nvPicPr>
          <p:cNvPr id="3" name="Picture 2"/>
          <p:cNvPicPr>
            <a:picLocks noChangeAspect="1"/>
          </p:cNvPicPr>
          <p:nvPr/>
        </p:nvPicPr>
        <p:blipFill>
          <a:blip r:embed="rId3"/>
          <a:stretch>
            <a:fillRect/>
          </a:stretch>
        </p:blipFill>
        <p:spPr>
          <a:xfrm rot="16200000">
            <a:off x="5172958" y="-371250"/>
            <a:ext cx="1218240" cy="3141841"/>
          </a:xfrm>
          <a:prstGeom prst="rect">
            <a:avLst/>
          </a:prstGeom>
        </p:spPr>
      </p:pic>
      <p:pic>
        <p:nvPicPr>
          <p:cNvPr id="4" name="Picture 3"/>
          <p:cNvPicPr>
            <a:picLocks noChangeAspect="1"/>
          </p:cNvPicPr>
          <p:nvPr/>
        </p:nvPicPr>
        <p:blipFill>
          <a:blip r:embed="rId4"/>
          <a:stretch>
            <a:fillRect/>
          </a:stretch>
        </p:blipFill>
        <p:spPr>
          <a:xfrm rot="16200000">
            <a:off x="4963558" y="1882826"/>
            <a:ext cx="1624320" cy="3154561"/>
          </a:xfrm>
          <a:prstGeom prst="rect">
            <a:avLst/>
          </a:prstGeom>
        </p:spPr>
      </p:pic>
      <p:pic>
        <p:nvPicPr>
          <p:cNvPr id="5" name="Picture 4"/>
          <p:cNvPicPr>
            <a:picLocks noChangeAspect="1"/>
          </p:cNvPicPr>
          <p:nvPr/>
        </p:nvPicPr>
        <p:blipFill>
          <a:blip r:embed="rId5"/>
          <a:stretch>
            <a:fillRect/>
          </a:stretch>
        </p:blipFill>
        <p:spPr>
          <a:xfrm rot="16200000">
            <a:off x="593942" y="1876465"/>
            <a:ext cx="2284200" cy="3167281"/>
          </a:xfrm>
          <a:prstGeom prst="rect">
            <a:avLst/>
          </a:prstGeom>
        </p:spPr>
      </p:pic>
      <p:pic>
        <p:nvPicPr>
          <p:cNvPr id="6" name="Picture 5"/>
          <p:cNvPicPr>
            <a:picLocks noChangeAspect="1"/>
          </p:cNvPicPr>
          <p:nvPr/>
        </p:nvPicPr>
        <p:blipFill>
          <a:blip r:embed="rId6"/>
          <a:stretch>
            <a:fillRect/>
          </a:stretch>
        </p:blipFill>
        <p:spPr>
          <a:xfrm>
            <a:off x="3581400" y="2016387"/>
            <a:ext cx="355320" cy="2887441"/>
          </a:xfrm>
          <a:prstGeom prst="rect">
            <a:avLst/>
          </a:prstGeom>
        </p:spPr>
      </p:pic>
      <p:pic>
        <p:nvPicPr>
          <p:cNvPr id="7" name="Picture 6"/>
          <p:cNvPicPr>
            <a:picLocks noChangeAspect="1"/>
          </p:cNvPicPr>
          <p:nvPr/>
        </p:nvPicPr>
        <p:blipFill>
          <a:blip r:embed="rId6"/>
          <a:stretch>
            <a:fillRect/>
          </a:stretch>
        </p:blipFill>
        <p:spPr>
          <a:xfrm rot="16200000">
            <a:off x="5598058" y="784648"/>
            <a:ext cx="355320" cy="2887441"/>
          </a:xfrm>
          <a:prstGeom prst="rect">
            <a:avLst/>
          </a:prstGeom>
        </p:spPr>
      </p:pic>
      <p:cxnSp>
        <p:nvCxnSpPr>
          <p:cNvPr id="10" name="Elbow Connector 9"/>
          <p:cNvCxnSpPr>
            <a:stCxn id="2" idx="1"/>
            <a:endCxn id="3" idx="2"/>
          </p:cNvCxnSpPr>
          <p:nvPr/>
        </p:nvCxnSpPr>
        <p:spPr>
          <a:xfrm rot="10800000" flipV="1">
            <a:off x="7353000" y="1197080"/>
            <a:ext cx="648001" cy="2590"/>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 idx="1"/>
            <a:endCxn id="7" idx="3"/>
          </p:cNvCxnSpPr>
          <p:nvPr/>
        </p:nvCxnSpPr>
        <p:spPr>
          <a:xfrm rot="5400000">
            <a:off x="5657940" y="1926570"/>
            <a:ext cx="241918" cy="6360"/>
          </a:xfrm>
          <a:prstGeom prst="bentConnector5">
            <a:avLst>
              <a:gd name="adj1" fmla="val 94495"/>
              <a:gd name="adj2" fmla="val -7531"/>
              <a:gd name="adj3" fmla="val 5505"/>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1"/>
            <a:endCxn id="4" idx="3"/>
          </p:cNvCxnSpPr>
          <p:nvPr/>
        </p:nvCxnSpPr>
        <p:spPr>
          <a:xfrm rot="5400000">
            <a:off x="5654760" y="2526988"/>
            <a:ext cx="241918" cy="12700"/>
          </a:xfrm>
          <a:prstGeom prst="bentConnector5">
            <a:avLst>
              <a:gd name="adj1" fmla="val 94495"/>
              <a:gd name="adj2" fmla="val 57457"/>
              <a:gd name="adj3" fmla="val 5505"/>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4" idx="0"/>
            <a:endCxn id="6" idx="3"/>
          </p:cNvCxnSpPr>
          <p:nvPr/>
        </p:nvCxnSpPr>
        <p:spPr>
          <a:xfrm rot="10800000" flipV="1">
            <a:off x="3936720" y="3460106"/>
            <a:ext cx="261718" cy="1"/>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1"/>
            <a:endCxn id="5" idx="2"/>
          </p:cNvCxnSpPr>
          <p:nvPr/>
        </p:nvCxnSpPr>
        <p:spPr>
          <a:xfrm rot="10800000">
            <a:off x="3319684" y="3460106"/>
            <a:ext cx="261717" cy="3"/>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Pentagon 29"/>
          <p:cNvSpPr/>
          <p:nvPr/>
        </p:nvSpPr>
        <p:spPr>
          <a:xfrm>
            <a:off x="152400" y="133350"/>
            <a:ext cx="1916091"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ADA 2019</a:t>
            </a:r>
            <a:endParaRPr lang="en-US" sz="2800" dirty="0"/>
          </a:p>
        </p:txBody>
      </p:sp>
    </p:spTree>
    <p:extLst>
      <p:ext uri="{BB962C8B-B14F-4D97-AF65-F5344CB8AC3E}">
        <p14:creationId xmlns:p14="http://schemas.microsoft.com/office/powerpoint/2010/main" xmlns="" val="378294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2691068" y="-1058547"/>
            <a:ext cx="5057264" cy="7239000"/>
          </a:xfrm>
          <a:prstGeom prst="rect">
            <a:avLst/>
          </a:prstGeom>
        </p:spPr>
      </p:pic>
      <p:sp>
        <p:nvSpPr>
          <p:cNvPr id="5" name="Pentagon 4"/>
          <p:cNvSpPr/>
          <p:nvPr/>
        </p:nvSpPr>
        <p:spPr>
          <a:xfrm>
            <a:off x="152401" y="133350"/>
            <a:ext cx="16002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ADA 2019</a:t>
            </a:r>
            <a:endParaRPr lang="en-US" sz="2400" dirty="0"/>
          </a:p>
        </p:txBody>
      </p:sp>
    </p:spTree>
    <p:extLst>
      <p:ext uri="{BB962C8B-B14F-4D97-AF65-F5344CB8AC3E}">
        <p14:creationId xmlns:p14="http://schemas.microsoft.com/office/powerpoint/2010/main" xmlns="" val="26580411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3006" t="5555" r="8229" b="7037"/>
          <a:stretch/>
        </p:blipFill>
        <p:spPr>
          <a:xfrm>
            <a:off x="1447800" y="-25899"/>
            <a:ext cx="7391349" cy="5130466"/>
          </a:xfrm>
          <a:prstGeom prst="rect">
            <a:avLst/>
          </a:prstGeom>
        </p:spPr>
      </p:pic>
      <p:sp>
        <p:nvSpPr>
          <p:cNvPr id="3" name="Pentagon 2"/>
          <p:cNvSpPr/>
          <p:nvPr/>
        </p:nvSpPr>
        <p:spPr>
          <a:xfrm>
            <a:off x="152401" y="133350"/>
            <a:ext cx="16002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ADA 2019</a:t>
            </a:r>
            <a:endParaRPr lang="en-US" sz="2400" dirty="0"/>
          </a:p>
        </p:txBody>
      </p:sp>
    </p:spTree>
    <p:extLst>
      <p:ext uri="{BB962C8B-B14F-4D97-AF65-F5344CB8AC3E}">
        <p14:creationId xmlns:p14="http://schemas.microsoft.com/office/powerpoint/2010/main" xmlns="" val="34621550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a:xfrm>
            <a:off x="76200" y="38100"/>
            <a:ext cx="9067800" cy="704850"/>
          </a:xfrm>
        </p:spPr>
        <p:txBody>
          <a:bodyPr/>
          <a:lstStyle/>
          <a:p>
            <a:pPr rtl="1"/>
            <a:r>
              <a:rPr lang="ar-SA" dirty="0">
                <a:cs typeface="B Nazanin" panose="00000400000000000000" pitchFamily="2" charset="-78"/>
              </a:rPr>
              <a:t>درمان با انسولین در دیابت نوع </a:t>
            </a:r>
            <a:r>
              <a:rPr lang="fa-IR" dirty="0">
                <a:cs typeface="B Nazanin" panose="00000400000000000000" pitchFamily="2" charset="-78"/>
              </a:rPr>
              <a:t>۲</a:t>
            </a:r>
            <a:endParaRPr lang="en-US" dirty="0">
              <a:cs typeface="B Nazanin" panose="00000400000000000000" pitchFamily="2" charset="-78"/>
            </a:endParaRPr>
          </a:p>
        </p:txBody>
      </p:sp>
      <p:sp>
        <p:nvSpPr>
          <p:cNvPr id="129026" name="Content Placeholder 1"/>
          <p:cNvSpPr>
            <a:spLocks noGrp="1"/>
          </p:cNvSpPr>
          <p:nvPr>
            <p:ph idx="1"/>
          </p:nvPr>
        </p:nvSpPr>
        <p:spPr>
          <a:xfrm>
            <a:off x="457200" y="895350"/>
            <a:ext cx="8229600" cy="3701834"/>
          </a:xfrm>
        </p:spPr>
        <p:txBody>
          <a:bodyPr>
            <a:normAutofit/>
          </a:bodyPr>
          <a:lstStyle/>
          <a:p>
            <a:pPr algn="r" rtl="1"/>
            <a:r>
              <a:rPr lang="ar-SA" dirty="0">
                <a:cs typeface="B Nazanin" panose="00000400000000000000" pitchFamily="2" charset="-78"/>
              </a:rPr>
              <a:t>بایستی به طور منظم و فعالانه ماهیت پیشرونده دیابت نوع 2 به بیماران مبتلا به دیابت نوع </a:t>
            </a:r>
            <a:r>
              <a:rPr lang="fa-IR" dirty="0">
                <a:cs typeface="B Nazanin" panose="00000400000000000000" pitchFamily="2" charset="-78"/>
              </a:rPr>
              <a:t>۲</a:t>
            </a:r>
            <a:r>
              <a:rPr lang="ar-SA" dirty="0">
                <a:cs typeface="B Nazanin" panose="00000400000000000000" pitchFamily="2" charset="-78"/>
              </a:rPr>
              <a:t> توضیح داده شود</a:t>
            </a:r>
            <a:endParaRPr lang="en-US" dirty="0">
              <a:cs typeface="B Nazanin" panose="00000400000000000000" pitchFamily="2" charset="-78"/>
            </a:endParaRPr>
          </a:p>
          <a:p>
            <a:pPr algn="r" rtl="1"/>
            <a:r>
              <a:rPr lang="ar-SA" dirty="0">
                <a:cs typeface="B Nazanin" panose="00000400000000000000" pitchFamily="2" charset="-78"/>
              </a:rPr>
              <a:t>از  استفاده از انسولین به عنوان یک تهدید </a:t>
            </a:r>
            <a:r>
              <a:rPr lang="fa-IR" dirty="0" smtClean="0">
                <a:cs typeface="B Nazanin" panose="00000400000000000000" pitchFamily="2" charset="-78"/>
              </a:rPr>
              <a:t>, </a:t>
            </a:r>
            <a:r>
              <a:rPr lang="ar-SA" dirty="0" smtClean="0">
                <a:cs typeface="B Nazanin" panose="00000400000000000000" pitchFamily="2" charset="-78"/>
              </a:rPr>
              <a:t>توصیف </a:t>
            </a:r>
            <a:r>
              <a:rPr lang="ar-SA" dirty="0">
                <a:cs typeface="B Nazanin" panose="00000400000000000000" pitchFamily="2" charset="-78"/>
              </a:rPr>
              <a:t>به عنوان شکست درمان یا تنبیه بیمار پرهیز نمایید</a:t>
            </a:r>
            <a:endParaRPr lang="en-US" dirty="0">
              <a:cs typeface="B Nazanin" panose="00000400000000000000" pitchFamily="2" charset="-78"/>
            </a:endParaRPr>
          </a:p>
          <a:p>
            <a:pPr algn="r" rtl="1"/>
            <a:r>
              <a:rPr lang="ar-SA" dirty="0">
                <a:cs typeface="B Nazanin" panose="00000400000000000000" pitchFamily="2" charset="-78"/>
              </a:rPr>
              <a:t>به بیماران یک الگوریتم خود تنظیمی بدهید (</a:t>
            </a:r>
            <a:r>
              <a:rPr lang="en-US" dirty="0">
                <a:cs typeface="B Nazanin" panose="00000400000000000000" pitchFamily="2" charset="-78"/>
              </a:rPr>
              <a:t>self-titration algorithm)</a:t>
            </a:r>
          </a:p>
        </p:txBody>
      </p:sp>
    </p:spTree>
    <p:extLst>
      <p:ext uri="{BB962C8B-B14F-4D97-AF65-F5344CB8AC3E}">
        <p14:creationId xmlns:p14="http://schemas.microsoft.com/office/powerpoint/2010/main" xmlns="" val="29793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Effect transition="in" filter="fade">
                                      <p:cBhvr>
                                        <p:cTn id="7" dur="500"/>
                                        <p:tgtEl>
                                          <p:spTgt spid="129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026">
                                            <p:txEl>
                                              <p:pRg st="1" end="1"/>
                                            </p:txEl>
                                          </p:spTgt>
                                        </p:tgtEl>
                                        <p:attrNameLst>
                                          <p:attrName>style.visibility</p:attrName>
                                        </p:attrNameLst>
                                      </p:cBhvr>
                                      <p:to>
                                        <p:strVal val="visible"/>
                                      </p:to>
                                    </p:set>
                                    <p:animEffect transition="in" filter="fade">
                                      <p:cBhvr>
                                        <p:cTn id="12" dur="500"/>
                                        <p:tgtEl>
                                          <p:spTgt spid="129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9026">
                                            <p:txEl>
                                              <p:pRg st="2" end="2"/>
                                            </p:txEl>
                                          </p:spTgt>
                                        </p:tgtEl>
                                        <p:attrNameLst>
                                          <p:attrName>style.visibility</p:attrName>
                                        </p:attrNameLst>
                                      </p:cBhvr>
                                      <p:to>
                                        <p:strVal val="visible"/>
                                      </p:to>
                                    </p:set>
                                    <p:animEffect transition="in" filter="fade">
                                      <p:cBhvr>
                                        <p:cTn id="17" dur="500"/>
                                        <p:tgtEl>
                                          <p:spTgt spid="129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9717" y="133350"/>
            <a:ext cx="6901011" cy="504704"/>
          </a:xfrm>
          <a:prstGeom prst="rect">
            <a:avLst/>
          </a:prstGeom>
        </p:spPr>
      </p:pic>
      <p:pic>
        <p:nvPicPr>
          <p:cNvPr id="5" name="Picture 4"/>
          <p:cNvPicPr>
            <a:picLocks noChangeAspect="1"/>
          </p:cNvPicPr>
          <p:nvPr/>
        </p:nvPicPr>
        <p:blipFill>
          <a:blip r:embed="rId3"/>
          <a:stretch>
            <a:fillRect/>
          </a:stretch>
        </p:blipFill>
        <p:spPr>
          <a:xfrm>
            <a:off x="914400" y="782121"/>
            <a:ext cx="7351646" cy="4361379"/>
          </a:xfrm>
          <a:prstGeom prst="rect">
            <a:avLst/>
          </a:prstGeom>
        </p:spPr>
      </p:pic>
    </p:spTree>
    <p:extLst>
      <p:ext uri="{BB962C8B-B14F-4D97-AF65-F5344CB8AC3E}">
        <p14:creationId xmlns:p14="http://schemas.microsoft.com/office/powerpoint/2010/main" xmlns="" val="36581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9717" y="133350"/>
            <a:ext cx="6901011" cy="504704"/>
          </a:xfrm>
          <a:prstGeom prst="rect">
            <a:avLst/>
          </a:prstGeom>
        </p:spPr>
      </p:pic>
      <p:pic>
        <p:nvPicPr>
          <p:cNvPr id="3" name="Picture 2"/>
          <p:cNvPicPr>
            <a:picLocks noChangeAspect="1"/>
          </p:cNvPicPr>
          <p:nvPr/>
        </p:nvPicPr>
        <p:blipFill>
          <a:blip r:embed="rId3"/>
          <a:stretch>
            <a:fillRect/>
          </a:stretch>
        </p:blipFill>
        <p:spPr>
          <a:xfrm>
            <a:off x="1355701" y="742950"/>
            <a:ext cx="6469042" cy="4289279"/>
          </a:xfrm>
          <a:prstGeom prst="rect">
            <a:avLst/>
          </a:prstGeom>
        </p:spPr>
      </p:pic>
    </p:spTree>
    <p:extLst>
      <p:ext uri="{BB962C8B-B14F-4D97-AF65-F5344CB8AC3E}">
        <p14:creationId xmlns:p14="http://schemas.microsoft.com/office/powerpoint/2010/main" xmlns="" val="6936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txBox="1">
            <a:spLocks/>
          </p:cNvSpPr>
          <p:nvPr/>
        </p:nvSpPr>
        <p:spPr bwMode="auto">
          <a:xfrm>
            <a:off x="914400" y="1733550"/>
            <a:ext cx="67818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fa-IR" sz="6600" dirty="0">
                <a:solidFill>
                  <a:schemeClr val="accent6"/>
                </a:solidFill>
                <a:latin typeface="Helvetica" panose="020B0604020202020204" pitchFamily="34" charset="0"/>
                <a:cs typeface="B Nazanin" panose="00000400000000000000" pitchFamily="2" charset="-78"/>
              </a:rPr>
              <a:t>بیماری قلبی عروقی و مدیریت خطر</a:t>
            </a:r>
            <a:endParaRPr lang="en-US" sz="6600" dirty="0">
              <a:solidFill>
                <a:schemeClr val="accent6"/>
              </a:solidFill>
              <a:latin typeface="Helvetica" panose="020B0604020202020204" pitchFamily="34" charset="0"/>
              <a:cs typeface="B Nazanin" panose="00000400000000000000" pitchFamily="2" charset="-78"/>
            </a:endParaRPr>
          </a:p>
        </p:txBody>
      </p:sp>
    </p:spTree>
    <p:extLst>
      <p:ext uri="{BB962C8B-B14F-4D97-AF65-F5344CB8AC3E}">
        <p14:creationId xmlns:p14="http://schemas.microsoft.com/office/powerpoint/2010/main" xmlns="" val="5439493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itle 1"/>
          <p:cNvSpPr>
            <a:spLocks noGrp="1"/>
          </p:cNvSpPr>
          <p:nvPr>
            <p:ph type="title"/>
          </p:nvPr>
        </p:nvSpPr>
        <p:spPr/>
        <p:txBody>
          <a:bodyPr/>
          <a:lstStyle/>
          <a:p>
            <a:pPr rtl="1"/>
            <a:r>
              <a:rPr lang="ar-SA" dirty="0">
                <a:cs typeface="B Nazanin" panose="00000400000000000000" pitchFamily="2" charset="-78"/>
              </a:rPr>
              <a:t>بیماری قلبی عروقی و مدیریت خطر</a:t>
            </a:r>
            <a:endParaRPr lang="en-US" dirty="0">
              <a:cs typeface="B Nazanin" panose="00000400000000000000" pitchFamily="2" charset="-78"/>
            </a:endParaRPr>
          </a:p>
        </p:txBody>
      </p:sp>
      <p:sp>
        <p:nvSpPr>
          <p:cNvPr id="132098" name="Content Placeholder 2"/>
          <p:cNvSpPr>
            <a:spLocks noGrp="1"/>
          </p:cNvSpPr>
          <p:nvPr>
            <p:ph idx="1"/>
          </p:nvPr>
        </p:nvSpPr>
        <p:spPr>
          <a:xfrm>
            <a:off x="152400" y="768134"/>
            <a:ext cx="8763000" cy="3829050"/>
          </a:xfrm>
        </p:spPr>
        <p:txBody>
          <a:bodyPr>
            <a:noAutofit/>
          </a:bodyPr>
          <a:lstStyle/>
          <a:p>
            <a:pPr algn="r" rtl="1">
              <a:spcBef>
                <a:spcPts val="600"/>
              </a:spcBef>
            </a:pPr>
            <a:r>
              <a:rPr lang="fa-IR" sz="2400" dirty="0">
                <a:cs typeface="B Nazanin" panose="00000400000000000000" pitchFamily="2" charset="-78"/>
              </a:rPr>
              <a:t>بیماری قلبی عروقی اترواسکلروتیک علت منجر به ناتوانی و مرگ و میر در مبتلایان به دیابت است</a:t>
            </a:r>
          </a:p>
          <a:p>
            <a:pPr algn="r" rtl="1">
              <a:spcBef>
                <a:spcPts val="600"/>
              </a:spcBef>
            </a:pPr>
            <a:r>
              <a:rPr lang="fa-IR" sz="2400" dirty="0">
                <a:cs typeface="B Nazanin" panose="00000400000000000000" pitchFamily="2" charset="-78"/>
              </a:rPr>
              <a:t>هزینه های مستقیم و غیرمستقیم بسیار زیادی را تحمیل می‌کنند</a:t>
            </a:r>
          </a:p>
          <a:p>
            <a:pPr algn="r" rtl="1">
              <a:spcBef>
                <a:spcPts val="600"/>
              </a:spcBef>
            </a:pPr>
            <a:r>
              <a:rPr lang="fa-IR" sz="2400" dirty="0">
                <a:cs typeface="B Nazanin" panose="00000400000000000000" pitchFamily="2" charset="-78"/>
              </a:rPr>
              <a:t>شرایط شایع همراه با دیابت نوع ۲ مانند هایپرتنشن و دیس لیپیدمی عوامل خطر آشکار بیماری قلبی عروقی آترواسکلروتیک هستند</a:t>
            </a:r>
          </a:p>
          <a:p>
            <a:pPr algn="r" rtl="1">
              <a:spcBef>
                <a:spcPts val="600"/>
              </a:spcBef>
            </a:pPr>
            <a:r>
              <a:rPr lang="fa-IR" sz="2400" dirty="0">
                <a:cs typeface="B Nazanin" panose="00000400000000000000" pitchFamily="2" charset="-78"/>
              </a:rPr>
              <a:t>دیابت به تنهایی یک ریسک مستقل محسوب می شود</a:t>
            </a:r>
          </a:p>
          <a:p>
            <a:pPr algn="r" rtl="1">
              <a:spcBef>
                <a:spcPts val="600"/>
              </a:spcBef>
            </a:pPr>
            <a:r>
              <a:rPr lang="fa-IR" sz="2400" dirty="0">
                <a:cs typeface="B Nazanin" panose="00000400000000000000" pitchFamily="2" charset="-78"/>
              </a:rPr>
              <a:t>عوامل خطر قلبی فردی را کنترل نمایید تا از بیماری قلبی عروقی مبتلایان به دیابت پیشگیری نمایید یا  آن را آهسته کنید</a:t>
            </a:r>
          </a:p>
          <a:p>
            <a:pPr algn="r" rtl="1">
              <a:spcBef>
                <a:spcPts val="600"/>
              </a:spcBef>
            </a:pPr>
            <a:r>
              <a:rPr lang="fa-IR" sz="2400" dirty="0">
                <a:cs typeface="B Nazanin" panose="00000400000000000000" pitchFamily="2" charset="-78"/>
              </a:rPr>
              <a:t>به طور سیستمی همه مبتلایان به دیابت را از نظر عوامل خطر قلبی عروقی ارزیابی نمایید</a:t>
            </a:r>
          </a:p>
        </p:txBody>
      </p:sp>
    </p:spTree>
    <p:extLst>
      <p:ext uri="{BB962C8B-B14F-4D97-AF65-F5344CB8AC3E}">
        <p14:creationId xmlns:p14="http://schemas.microsoft.com/office/powerpoint/2010/main" xmlns="" val="39416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animEffect transition="in" filter="fade">
                                      <p:cBhvr>
                                        <p:cTn id="7" dur="500"/>
                                        <p:tgtEl>
                                          <p:spTgt spid="132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098">
                                            <p:txEl>
                                              <p:pRg st="1" end="1"/>
                                            </p:txEl>
                                          </p:spTgt>
                                        </p:tgtEl>
                                        <p:attrNameLst>
                                          <p:attrName>style.visibility</p:attrName>
                                        </p:attrNameLst>
                                      </p:cBhvr>
                                      <p:to>
                                        <p:strVal val="visible"/>
                                      </p:to>
                                    </p:set>
                                    <p:animEffect transition="in" filter="fade">
                                      <p:cBhvr>
                                        <p:cTn id="12" dur="500"/>
                                        <p:tgtEl>
                                          <p:spTgt spid="132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2098">
                                            <p:txEl>
                                              <p:pRg st="2" end="2"/>
                                            </p:txEl>
                                          </p:spTgt>
                                        </p:tgtEl>
                                        <p:attrNameLst>
                                          <p:attrName>style.visibility</p:attrName>
                                        </p:attrNameLst>
                                      </p:cBhvr>
                                      <p:to>
                                        <p:strVal val="visible"/>
                                      </p:to>
                                    </p:set>
                                    <p:animEffect transition="in" filter="fade">
                                      <p:cBhvr>
                                        <p:cTn id="17" dur="500"/>
                                        <p:tgtEl>
                                          <p:spTgt spid="132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098">
                                            <p:txEl>
                                              <p:pRg st="3" end="3"/>
                                            </p:txEl>
                                          </p:spTgt>
                                        </p:tgtEl>
                                        <p:attrNameLst>
                                          <p:attrName>style.visibility</p:attrName>
                                        </p:attrNameLst>
                                      </p:cBhvr>
                                      <p:to>
                                        <p:strVal val="visible"/>
                                      </p:to>
                                    </p:set>
                                    <p:animEffect transition="in" filter="fade">
                                      <p:cBhvr>
                                        <p:cTn id="22" dur="500"/>
                                        <p:tgtEl>
                                          <p:spTgt spid="1320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2098">
                                            <p:txEl>
                                              <p:pRg st="4" end="4"/>
                                            </p:txEl>
                                          </p:spTgt>
                                        </p:tgtEl>
                                        <p:attrNameLst>
                                          <p:attrName>style.visibility</p:attrName>
                                        </p:attrNameLst>
                                      </p:cBhvr>
                                      <p:to>
                                        <p:strVal val="visible"/>
                                      </p:to>
                                    </p:set>
                                    <p:animEffect transition="in" filter="fade">
                                      <p:cBhvr>
                                        <p:cTn id="27" dur="500"/>
                                        <p:tgtEl>
                                          <p:spTgt spid="1320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2098">
                                            <p:txEl>
                                              <p:pRg st="5" end="5"/>
                                            </p:txEl>
                                          </p:spTgt>
                                        </p:tgtEl>
                                        <p:attrNameLst>
                                          <p:attrName>style.visibility</p:attrName>
                                        </p:attrNameLst>
                                      </p:cBhvr>
                                      <p:to>
                                        <p:strVal val="visible"/>
                                      </p:to>
                                    </p:set>
                                    <p:animEffect transition="in" filter="fade">
                                      <p:cBhvr>
                                        <p:cTn id="32" dur="500"/>
                                        <p:tgtEl>
                                          <p:spTgt spid="1320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24400" y="0"/>
            <a:ext cx="4005611" cy="5112224"/>
          </a:xfrm>
          <a:prstGeom prst="rect">
            <a:avLst/>
          </a:prstGeom>
        </p:spPr>
      </p:pic>
      <p:pic>
        <p:nvPicPr>
          <p:cNvPr id="5" name="Picture 4"/>
          <p:cNvPicPr>
            <a:picLocks noChangeAspect="1"/>
          </p:cNvPicPr>
          <p:nvPr/>
        </p:nvPicPr>
        <p:blipFill>
          <a:blip r:embed="rId4"/>
          <a:stretch>
            <a:fillRect/>
          </a:stretch>
        </p:blipFill>
        <p:spPr>
          <a:xfrm>
            <a:off x="228600" y="412791"/>
            <a:ext cx="4365361" cy="4286641"/>
          </a:xfrm>
          <a:prstGeom prst="rect">
            <a:avLst/>
          </a:prstGeom>
        </p:spPr>
      </p:pic>
    </p:spTree>
    <p:extLst>
      <p:ext uri="{BB962C8B-B14F-4D97-AF65-F5344CB8AC3E}">
        <p14:creationId xmlns:p14="http://schemas.microsoft.com/office/powerpoint/2010/main" xmlns="" val="26026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2"/>
          <p:cNvSpPr>
            <a:spLocks noGrp="1"/>
          </p:cNvSpPr>
          <p:nvPr>
            <p:ph type="title"/>
          </p:nvPr>
        </p:nvSpPr>
        <p:spPr/>
        <p:txBody>
          <a:bodyPr/>
          <a:lstStyle/>
          <a:p>
            <a:pPr rtl="1"/>
            <a:r>
              <a:rPr lang="ar-SA" dirty="0">
                <a:cs typeface="B Nazanin" panose="00000400000000000000" pitchFamily="2" charset="-78"/>
              </a:rPr>
              <a:t>هایپرتنشن</a:t>
            </a:r>
            <a:endParaRPr lang="en-US" dirty="0">
              <a:cs typeface="B Nazanin" panose="00000400000000000000" pitchFamily="2" charset="-78"/>
            </a:endParaRPr>
          </a:p>
        </p:txBody>
      </p:sp>
      <p:sp>
        <p:nvSpPr>
          <p:cNvPr id="133122" name="Content Placeholder 1"/>
          <p:cNvSpPr>
            <a:spLocks noGrp="1"/>
          </p:cNvSpPr>
          <p:nvPr>
            <p:ph idx="1"/>
          </p:nvPr>
        </p:nvSpPr>
        <p:spPr>
          <a:xfrm>
            <a:off x="457200" y="869330"/>
            <a:ext cx="8229600" cy="3074020"/>
          </a:xfrm>
        </p:spPr>
        <p:txBody>
          <a:bodyPr>
            <a:normAutofit/>
          </a:bodyPr>
          <a:lstStyle/>
          <a:p>
            <a:pPr algn="r" rtl="1"/>
            <a:r>
              <a:rPr lang="ar-SA" sz="3200" dirty="0">
                <a:cs typeface="B Nazanin" panose="00000400000000000000" pitchFamily="2" charset="-78"/>
              </a:rPr>
              <a:t>بیماری شایع همراه با دیابت</a:t>
            </a:r>
            <a:endParaRPr lang="en-US" sz="3200" dirty="0">
              <a:cs typeface="B Nazanin" panose="00000400000000000000" pitchFamily="2" charset="-78"/>
            </a:endParaRPr>
          </a:p>
          <a:p>
            <a:pPr algn="r" rtl="1"/>
            <a:r>
              <a:rPr lang="ar-SA" sz="3200" dirty="0">
                <a:cs typeface="B Nazanin" panose="00000400000000000000" pitchFamily="2" charset="-78"/>
              </a:rPr>
              <a:t>عامل خطر ماژور بیماری قلبی عروقی اترواسکلروتیک و عوارض میکروواسکولار</a:t>
            </a:r>
            <a:endParaRPr lang="en-US" sz="3200" dirty="0">
              <a:cs typeface="B Nazanin" panose="00000400000000000000" pitchFamily="2" charset="-78"/>
            </a:endParaRPr>
          </a:p>
          <a:p>
            <a:pPr algn="r" rtl="1"/>
            <a:r>
              <a:rPr lang="ar-SA" sz="3200" dirty="0">
                <a:cs typeface="B Nazanin" panose="00000400000000000000" pitchFamily="2" charset="-78"/>
              </a:rPr>
              <a:t>درمان ضد فشار خون حوادث قلبی </a:t>
            </a:r>
            <a:r>
              <a:rPr lang="ar-SA" sz="3200" dirty="0" smtClean="0">
                <a:cs typeface="B Nazanin" panose="00000400000000000000" pitchFamily="2" charset="-78"/>
              </a:rPr>
              <a:t>عروقی</a:t>
            </a:r>
            <a:r>
              <a:rPr lang="fa-IR" sz="3200" dirty="0" smtClean="0">
                <a:cs typeface="B Nazanin" panose="00000400000000000000" pitchFamily="2" charset="-78"/>
              </a:rPr>
              <a:t>,</a:t>
            </a:r>
            <a:r>
              <a:rPr lang="en-US" sz="3200" dirty="0" smtClean="0">
                <a:cs typeface="B Nazanin" panose="00000400000000000000" pitchFamily="2" charset="-78"/>
              </a:rPr>
              <a:t> </a:t>
            </a:r>
            <a:r>
              <a:rPr lang="ar-SA" sz="3200" dirty="0">
                <a:cs typeface="B Nazanin" panose="00000400000000000000" pitchFamily="2" charset="-78"/>
              </a:rPr>
              <a:t>نارسایی قلب و عوارض میکروواسکولار را کاهش می دهد</a:t>
            </a:r>
            <a:endParaRPr lang="en-US" sz="3200" dirty="0">
              <a:cs typeface="B Nazanin" panose="00000400000000000000" pitchFamily="2" charset="-78"/>
            </a:endParaRPr>
          </a:p>
        </p:txBody>
      </p:sp>
    </p:spTree>
    <p:extLst>
      <p:ext uri="{BB962C8B-B14F-4D97-AF65-F5344CB8AC3E}">
        <p14:creationId xmlns:p14="http://schemas.microsoft.com/office/powerpoint/2010/main" xmlns="" val="338446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fade">
                                      <p:cBhvr>
                                        <p:cTn id="7" dur="500"/>
                                        <p:tgtEl>
                                          <p:spTgt spid="133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22">
                                            <p:txEl>
                                              <p:pRg st="1" end="1"/>
                                            </p:txEl>
                                          </p:spTgt>
                                        </p:tgtEl>
                                        <p:attrNameLst>
                                          <p:attrName>style.visibility</p:attrName>
                                        </p:attrNameLst>
                                      </p:cBhvr>
                                      <p:to>
                                        <p:strVal val="visible"/>
                                      </p:to>
                                    </p:set>
                                    <p:animEffect transition="in" filter="fade">
                                      <p:cBhvr>
                                        <p:cTn id="12" dur="500"/>
                                        <p:tgtEl>
                                          <p:spTgt spid="133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22">
                                            <p:txEl>
                                              <p:pRg st="2" end="2"/>
                                            </p:txEl>
                                          </p:spTgt>
                                        </p:tgtEl>
                                        <p:attrNameLst>
                                          <p:attrName>style.visibility</p:attrName>
                                        </p:attrNameLst>
                                      </p:cBhvr>
                                      <p:to>
                                        <p:strVal val="visible"/>
                                      </p:to>
                                    </p:set>
                                    <p:animEffect transition="in" filter="fade">
                                      <p:cBhvr>
                                        <p:cTn id="17" dur="500"/>
                                        <p:tgtEl>
                                          <p:spTgt spid="133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itle 3"/>
          <p:cNvSpPr>
            <a:spLocks noGrp="1"/>
          </p:cNvSpPr>
          <p:nvPr>
            <p:ph type="title"/>
          </p:nvPr>
        </p:nvSpPr>
        <p:spPr>
          <a:xfrm>
            <a:off x="-44068" y="-114300"/>
            <a:ext cx="9220200" cy="857250"/>
          </a:xfrm>
        </p:spPr>
        <p:txBody>
          <a:bodyPr>
            <a:noAutofit/>
          </a:bodyPr>
          <a:lstStyle/>
          <a:p>
            <a:pPr rtl="1"/>
            <a:r>
              <a:rPr lang="ar-SA" dirty="0">
                <a:cs typeface="B Nazanin" panose="00000400000000000000" pitchFamily="2" charset="-78"/>
              </a:rPr>
              <a:t>کنترل هایپرتنشن: توصیه ها</a:t>
            </a:r>
            <a:endParaRPr lang="en-US" dirty="0">
              <a:cs typeface="B Nazanin" panose="00000400000000000000" pitchFamily="2" charset="-78"/>
            </a:endParaRPr>
          </a:p>
        </p:txBody>
      </p:sp>
      <p:sp>
        <p:nvSpPr>
          <p:cNvPr id="135170" name="Content Placeholder 2"/>
          <p:cNvSpPr>
            <a:spLocks noGrp="1"/>
          </p:cNvSpPr>
          <p:nvPr>
            <p:ph idx="1"/>
          </p:nvPr>
        </p:nvSpPr>
        <p:spPr>
          <a:xfrm>
            <a:off x="304800" y="768134"/>
            <a:ext cx="8382000" cy="3829050"/>
          </a:xfrm>
        </p:spPr>
        <p:txBody>
          <a:bodyPr>
            <a:normAutofit/>
          </a:bodyPr>
          <a:lstStyle/>
          <a:p>
            <a:pPr marL="0" indent="0" algn="r" rtl="1">
              <a:spcBef>
                <a:spcPts val="1200"/>
              </a:spcBef>
              <a:buFont typeface="Verdana" pitchFamily="34" charset="0"/>
              <a:buNone/>
            </a:pPr>
            <a:r>
              <a:rPr lang="fa-IR" sz="3200" dirty="0">
                <a:solidFill>
                  <a:schemeClr val="accent6"/>
                </a:solidFill>
                <a:cs typeface="B Nazanin" panose="00000400000000000000" pitchFamily="2" charset="-78"/>
              </a:rPr>
              <a:t>غربالگری و تشخیص</a:t>
            </a:r>
            <a:r>
              <a:rPr lang="fa-IR" sz="3200" dirty="0" smtClean="0">
                <a:solidFill>
                  <a:schemeClr val="accent6"/>
                </a:solidFill>
                <a:cs typeface="B Nazanin" panose="00000400000000000000" pitchFamily="2" charset="-78"/>
              </a:rPr>
              <a:t>:</a:t>
            </a:r>
          </a:p>
          <a:p>
            <a:pPr algn="r" rtl="1"/>
            <a:r>
              <a:rPr lang="ar-SA" sz="3200" dirty="0">
                <a:cs typeface="B Nazanin" panose="00000400000000000000" pitchFamily="2" charset="-78"/>
              </a:rPr>
              <a:t>اگر بیمار فشار خون بالا داشت ( </a:t>
            </a:r>
            <a:r>
              <a:rPr lang="ar-SA" sz="3200" dirty="0" smtClean="0">
                <a:cs typeface="B Nazanin" panose="00000400000000000000" pitchFamily="2" charset="-78"/>
              </a:rPr>
              <a:t>≥</a:t>
            </a:r>
            <a:r>
              <a:rPr lang="fa-IR" sz="3200" dirty="0" smtClean="0">
                <a:cs typeface="B Nazanin" panose="00000400000000000000" pitchFamily="2" charset="-78"/>
              </a:rPr>
              <a:t> 140/90) </a:t>
            </a:r>
            <a:r>
              <a:rPr lang="ar-SA" sz="3200" dirty="0" smtClean="0">
                <a:cs typeface="B Nazanin" panose="00000400000000000000" pitchFamily="2" charset="-78"/>
              </a:rPr>
              <a:t> </a:t>
            </a:r>
            <a:r>
              <a:rPr lang="fa-IR" sz="3200" dirty="0" smtClean="0">
                <a:cs typeface="B Nazanin" panose="00000400000000000000" pitchFamily="2" charset="-78"/>
              </a:rPr>
              <a:t>:</a:t>
            </a:r>
          </a:p>
          <a:p>
            <a:pPr algn="r" rtl="1"/>
            <a:r>
              <a:rPr lang="ar-SA" sz="3200" dirty="0" smtClean="0">
                <a:cs typeface="B Nazanin" panose="00000400000000000000" pitchFamily="2" charset="-78"/>
              </a:rPr>
              <a:t>فشار </a:t>
            </a:r>
            <a:r>
              <a:rPr lang="ar-SA" sz="3200" dirty="0">
                <a:cs typeface="B Nazanin" panose="00000400000000000000" pitchFamily="2" charset="-78"/>
              </a:rPr>
              <a:t>وی باید با کنترل های </a:t>
            </a:r>
            <a:r>
              <a:rPr lang="ar-SA" sz="3200" dirty="0" smtClean="0">
                <a:cs typeface="B Nazanin" panose="00000400000000000000" pitchFamily="2" charset="-78"/>
              </a:rPr>
              <a:t>مکرر</a:t>
            </a:r>
            <a:r>
              <a:rPr lang="fa-IR" sz="3200" dirty="0" smtClean="0">
                <a:cs typeface="B Nazanin" panose="00000400000000000000" pitchFamily="2" charset="-78"/>
              </a:rPr>
              <a:t> </a:t>
            </a:r>
            <a:r>
              <a:rPr lang="ar-SA" sz="3200" dirty="0" smtClean="0">
                <a:cs typeface="B Nazanin" panose="00000400000000000000" pitchFamily="2" charset="-78"/>
              </a:rPr>
              <a:t>مورد </a:t>
            </a:r>
            <a:r>
              <a:rPr lang="ar-SA" sz="3200" dirty="0">
                <a:cs typeface="B Nazanin" panose="00000400000000000000" pitchFamily="2" charset="-78"/>
              </a:rPr>
              <a:t>اطمینان قرار گیرد شامل چند نوبت فشار گرفتن در یک روز متفاوت تا تشخیص هایپرتنشن گذاشته </a:t>
            </a:r>
            <a:r>
              <a:rPr lang="ar-SA" sz="3200" dirty="0" smtClean="0">
                <a:cs typeface="B Nazanin" panose="00000400000000000000" pitchFamily="2" charset="-78"/>
              </a:rPr>
              <a:t>شود</a:t>
            </a:r>
            <a:r>
              <a:rPr lang="fa-IR" sz="3200" dirty="0" smtClean="0">
                <a:cs typeface="B Nazanin" panose="00000400000000000000" pitchFamily="2" charset="-78"/>
              </a:rPr>
              <a:t>. </a:t>
            </a:r>
            <a:r>
              <a:rPr lang="en-US" sz="3200" dirty="0">
                <a:solidFill>
                  <a:srgbClr val="F79646"/>
                </a:solidFill>
              </a:rPr>
              <a:t>B</a:t>
            </a:r>
            <a:endParaRPr lang="en-US" sz="3200" dirty="0">
              <a:cs typeface="B Nazanin" panose="00000400000000000000" pitchFamily="2" charset="-78"/>
            </a:endParaRPr>
          </a:p>
          <a:p>
            <a:pPr algn="r" rtl="1"/>
            <a:r>
              <a:rPr lang="ar-SA" sz="3200" dirty="0">
                <a:cs typeface="B Nazanin" panose="00000400000000000000" pitchFamily="2" charset="-78"/>
              </a:rPr>
              <a:t>همه بیماران دیابتی مبتلا به  هایپرتنشن باید فشار خونشان را در خانه پایش </a:t>
            </a:r>
            <a:r>
              <a:rPr lang="ar-SA" sz="3200" dirty="0" smtClean="0">
                <a:cs typeface="B Nazanin" panose="00000400000000000000" pitchFamily="2" charset="-78"/>
              </a:rPr>
              <a:t>کنند</a:t>
            </a:r>
            <a:r>
              <a:rPr lang="fa-IR" sz="3200" dirty="0" smtClean="0">
                <a:cs typeface="B Nazanin" panose="00000400000000000000" pitchFamily="2" charset="-78"/>
              </a:rPr>
              <a:t>. </a:t>
            </a:r>
            <a:r>
              <a:rPr lang="en-US" sz="3200" dirty="0">
                <a:solidFill>
                  <a:srgbClr val="F79646"/>
                </a:solidFill>
              </a:rPr>
              <a:t>B</a:t>
            </a:r>
            <a:endParaRPr lang="en-US" sz="3200" dirty="0">
              <a:cs typeface="B Nazanin" panose="00000400000000000000" pitchFamily="2" charset="-78"/>
            </a:endParaRPr>
          </a:p>
          <a:p>
            <a:pPr marL="0" indent="0" algn="r" rtl="1">
              <a:spcBef>
                <a:spcPts val="1200"/>
              </a:spcBef>
            </a:pPr>
            <a:endParaRPr lang="en-US" sz="3200" dirty="0">
              <a:solidFill>
                <a:srgbClr val="FBE905"/>
              </a:solidFill>
              <a:cs typeface="B Nazanin" panose="00000400000000000000" pitchFamily="2" charset="-78"/>
            </a:endParaRPr>
          </a:p>
        </p:txBody>
      </p:sp>
    </p:spTree>
    <p:extLst>
      <p:ext uri="{BB962C8B-B14F-4D97-AF65-F5344CB8AC3E}">
        <p14:creationId xmlns:p14="http://schemas.microsoft.com/office/powerpoint/2010/main" xmlns="" val="6822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fade">
                                      <p:cBhvr>
                                        <p:cTn id="7" dur="500"/>
                                        <p:tgtEl>
                                          <p:spTgt spid="135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170">
                                            <p:txEl>
                                              <p:pRg st="1" end="1"/>
                                            </p:txEl>
                                          </p:spTgt>
                                        </p:tgtEl>
                                        <p:attrNameLst>
                                          <p:attrName>style.visibility</p:attrName>
                                        </p:attrNameLst>
                                      </p:cBhvr>
                                      <p:to>
                                        <p:strVal val="visible"/>
                                      </p:to>
                                    </p:set>
                                    <p:animEffect transition="in" filter="fade">
                                      <p:cBhvr>
                                        <p:cTn id="12" dur="500"/>
                                        <p:tgtEl>
                                          <p:spTgt spid="135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170">
                                            <p:txEl>
                                              <p:pRg st="2" end="2"/>
                                            </p:txEl>
                                          </p:spTgt>
                                        </p:tgtEl>
                                        <p:attrNameLst>
                                          <p:attrName>style.visibility</p:attrName>
                                        </p:attrNameLst>
                                      </p:cBhvr>
                                      <p:to>
                                        <p:strVal val="visible"/>
                                      </p:to>
                                    </p:set>
                                    <p:animEffect transition="in" filter="fade">
                                      <p:cBhvr>
                                        <p:cTn id="17" dur="500"/>
                                        <p:tgtEl>
                                          <p:spTgt spid="135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5170">
                                            <p:txEl>
                                              <p:pRg st="3" end="3"/>
                                            </p:txEl>
                                          </p:spTgt>
                                        </p:tgtEl>
                                        <p:attrNameLst>
                                          <p:attrName>style.visibility</p:attrName>
                                        </p:attrNameLst>
                                      </p:cBhvr>
                                      <p:to>
                                        <p:strVal val="visible"/>
                                      </p:to>
                                    </p:set>
                                    <p:animEffect transition="in" filter="fade">
                                      <p:cBhvr>
                                        <p:cTn id="22" dur="500"/>
                                        <p:tgtEl>
                                          <p:spTgt spid="1351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4068" y="-114300"/>
            <a:ext cx="9220200" cy="857250"/>
          </a:xfrm>
        </p:spPr>
        <p:txBody>
          <a:bodyPr>
            <a:noAutofit/>
          </a:bodyPr>
          <a:lstStyle/>
          <a:p>
            <a:pPr rtl="1"/>
            <a:r>
              <a:rPr lang="ar-SA" dirty="0">
                <a:cs typeface="B Nazanin" panose="00000400000000000000" pitchFamily="2" charset="-78"/>
              </a:rPr>
              <a:t>کنترل هایپرتنشن: توصیه ها</a:t>
            </a:r>
            <a:endParaRPr lang="en-US" dirty="0">
              <a:cs typeface="B Nazanin" panose="00000400000000000000" pitchFamily="2" charset="-78"/>
            </a:endParaRPr>
          </a:p>
        </p:txBody>
      </p:sp>
      <p:sp>
        <p:nvSpPr>
          <p:cNvPr id="6" name="Content Placeholder 5"/>
          <p:cNvSpPr txBox="1">
            <a:spLocks/>
          </p:cNvSpPr>
          <p:nvPr/>
        </p:nvSpPr>
        <p:spPr>
          <a:xfrm>
            <a:off x="21876" y="438150"/>
            <a:ext cx="8893523" cy="4010106"/>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7432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7432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1200"/>
              </a:spcBef>
              <a:buFont typeface="Verdana" pitchFamily="34" charset="0"/>
              <a:buNone/>
            </a:pPr>
            <a:r>
              <a:rPr lang="fa-IR" sz="3200" dirty="0" smtClean="0">
                <a:solidFill>
                  <a:schemeClr val="accent6"/>
                </a:solidFill>
                <a:cs typeface="B Nazanin" panose="00000400000000000000" pitchFamily="2" charset="-78"/>
              </a:rPr>
              <a:t>اهداف درمانی</a:t>
            </a:r>
          </a:p>
          <a:p>
            <a:pPr algn="r" rtl="1"/>
            <a:r>
              <a:rPr lang="fa-IR" sz="2400" dirty="0" smtClean="0">
                <a:cs typeface="B Nazanin" panose="00000400000000000000" pitchFamily="2" charset="-78"/>
              </a:rPr>
              <a:t>برای </a:t>
            </a:r>
            <a:r>
              <a:rPr lang="ar-SA" sz="2400" dirty="0" smtClean="0">
                <a:cs typeface="B Nazanin" panose="00000400000000000000" pitchFamily="2" charset="-78"/>
              </a:rPr>
              <a:t>مبتلا</a:t>
            </a:r>
            <a:r>
              <a:rPr lang="fa-IR" sz="2400" dirty="0" smtClean="0">
                <a:cs typeface="B Nazanin" panose="00000400000000000000" pitchFamily="2" charset="-78"/>
              </a:rPr>
              <a:t>یان</a:t>
            </a:r>
            <a:r>
              <a:rPr lang="ar-SA" sz="2400" dirty="0" smtClean="0">
                <a:cs typeface="B Nazanin" panose="00000400000000000000" pitchFamily="2" charset="-78"/>
              </a:rPr>
              <a:t> به دیابت  و  هایپرتنشن  باید هدف فشار خون</a:t>
            </a:r>
            <a:r>
              <a:rPr lang="fa-IR" sz="2400" dirty="0" smtClean="0">
                <a:cs typeface="B Nazanin" panose="00000400000000000000" pitchFamily="2" charset="-78"/>
              </a:rPr>
              <a:t> برای هر فرد بر اساس خطر قلبی عروقی, عوارض بالقوه داروهای ضد فشار خون و ترجیح بیمار تعیین شود. </a:t>
            </a:r>
            <a:r>
              <a:rPr lang="en-US" sz="2400" dirty="0" smtClean="0">
                <a:solidFill>
                  <a:srgbClr val="F79646"/>
                </a:solidFill>
              </a:rPr>
              <a:t>C</a:t>
            </a:r>
          </a:p>
          <a:p>
            <a:pPr algn="r" rtl="1"/>
            <a:r>
              <a:rPr lang="fa-IR" sz="2400" dirty="0">
                <a:cs typeface="B Nazanin" panose="00000400000000000000" pitchFamily="2" charset="-78"/>
              </a:rPr>
              <a:t>برای </a:t>
            </a:r>
            <a:r>
              <a:rPr lang="ar-SA" sz="2400" dirty="0">
                <a:cs typeface="B Nazanin" panose="00000400000000000000" pitchFamily="2" charset="-78"/>
              </a:rPr>
              <a:t>مبتلا</a:t>
            </a:r>
            <a:r>
              <a:rPr lang="fa-IR" sz="2400" dirty="0">
                <a:cs typeface="B Nazanin" panose="00000400000000000000" pitchFamily="2" charset="-78"/>
              </a:rPr>
              <a:t>یان</a:t>
            </a:r>
            <a:r>
              <a:rPr lang="ar-SA" sz="2400" dirty="0">
                <a:cs typeface="B Nazanin" panose="00000400000000000000" pitchFamily="2" charset="-78"/>
              </a:rPr>
              <a:t> به دیابت </a:t>
            </a:r>
            <a:r>
              <a:rPr lang="ar-SA" sz="2400" dirty="0" smtClean="0">
                <a:cs typeface="B Nazanin" panose="00000400000000000000" pitchFamily="2" charset="-78"/>
              </a:rPr>
              <a:t>و هایپرتنشن</a:t>
            </a:r>
            <a:r>
              <a:rPr lang="fa-IR" sz="2400" dirty="0" smtClean="0">
                <a:cs typeface="B Nazanin" panose="00000400000000000000" pitchFamily="2" charset="-78"/>
              </a:rPr>
              <a:t> در خطر بالای قلبی عروقی ( وجود بیماری آترواسکلروتیک قلبی عروقی یا خطر10 ساله </a:t>
            </a:r>
            <a:r>
              <a:rPr lang="fa-IR" sz="2400" dirty="0">
                <a:cs typeface="B Nazanin" panose="00000400000000000000" pitchFamily="2" charset="-78"/>
              </a:rPr>
              <a:t>قلبی </a:t>
            </a:r>
            <a:r>
              <a:rPr lang="fa-IR" sz="2400" dirty="0" smtClean="0">
                <a:cs typeface="B Nazanin" panose="00000400000000000000" pitchFamily="2" charset="-78"/>
              </a:rPr>
              <a:t>عروقی بیش از 15 درصد )</a:t>
            </a:r>
            <a:r>
              <a:rPr lang="ar-SA" sz="2400" dirty="0" smtClean="0">
                <a:cs typeface="B Nazanin" panose="00000400000000000000" pitchFamily="2" charset="-78"/>
              </a:rPr>
              <a:t> هدف </a:t>
            </a:r>
            <a:r>
              <a:rPr lang="ar-SA" sz="2400" dirty="0">
                <a:cs typeface="B Nazanin" panose="00000400000000000000" pitchFamily="2" charset="-78"/>
              </a:rPr>
              <a:t>فشار </a:t>
            </a:r>
            <a:r>
              <a:rPr lang="ar-SA" sz="2400" dirty="0" smtClean="0">
                <a:cs typeface="B Nazanin" panose="00000400000000000000" pitchFamily="2" charset="-78"/>
              </a:rPr>
              <a:t>خون</a:t>
            </a:r>
            <a:r>
              <a:rPr lang="fa-IR" sz="2400" dirty="0" smtClean="0">
                <a:cs typeface="B Nazanin" panose="00000400000000000000" pitchFamily="2" charset="-78"/>
              </a:rPr>
              <a:t> کمتر از </a:t>
            </a:r>
            <a:r>
              <a:rPr lang="fa-IR" sz="2400" dirty="0">
                <a:cs typeface="B Nazanin" panose="00000400000000000000" pitchFamily="2" charset="-78"/>
              </a:rPr>
              <a:t>۱30/80 </a:t>
            </a:r>
            <a:r>
              <a:rPr lang="en-US" sz="1600" dirty="0" smtClean="0">
                <a:cs typeface="B Nazanin" panose="00000400000000000000" pitchFamily="2" charset="-78"/>
              </a:rPr>
              <a:t>mmHg</a:t>
            </a:r>
            <a:r>
              <a:rPr lang="fa-IR" sz="1600" dirty="0" smtClean="0">
                <a:cs typeface="B Nazanin" panose="00000400000000000000" pitchFamily="2" charset="-78"/>
              </a:rPr>
              <a:t>  </a:t>
            </a:r>
            <a:r>
              <a:rPr lang="fa-IR" sz="2400" dirty="0" smtClean="0">
                <a:cs typeface="B Nazanin" panose="00000400000000000000" pitchFamily="2" charset="-78"/>
              </a:rPr>
              <a:t>می تواند مناسب باشد اگر بتواند بطور ایمن محقق شود. </a:t>
            </a:r>
            <a:r>
              <a:rPr lang="en-US" sz="2400" dirty="0" smtClean="0">
                <a:solidFill>
                  <a:srgbClr val="F79646"/>
                </a:solidFill>
              </a:rPr>
              <a:t>C</a:t>
            </a:r>
          </a:p>
          <a:p>
            <a:pPr algn="r" rtl="1"/>
            <a:r>
              <a:rPr lang="fa-IR" sz="2400" dirty="0">
                <a:cs typeface="B Nazanin" panose="00000400000000000000" pitchFamily="2" charset="-78"/>
              </a:rPr>
              <a:t>برای </a:t>
            </a:r>
            <a:r>
              <a:rPr lang="ar-SA" sz="2400" dirty="0">
                <a:cs typeface="B Nazanin" panose="00000400000000000000" pitchFamily="2" charset="-78"/>
              </a:rPr>
              <a:t>مبتلا</a:t>
            </a:r>
            <a:r>
              <a:rPr lang="fa-IR" sz="2400" dirty="0">
                <a:cs typeface="B Nazanin" panose="00000400000000000000" pitchFamily="2" charset="-78"/>
              </a:rPr>
              <a:t>یان</a:t>
            </a:r>
            <a:r>
              <a:rPr lang="ar-SA" sz="2400" dirty="0">
                <a:cs typeface="B Nazanin" panose="00000400000000000000" pitchFamily="2" charset="-78"/>
              </a:rPr>
              <a:t> به </a:t>
            </a:r>
            <a:r>
              <a:rPr lang="ar-SA" sz="2400" dirty="0" smtClean="0">
                <a:cs typeface="B Nazanin" panose="00000400000000000000" pitchFamily="2" charset="-78"/>
              </a:rPr>
              <a:t>دیابت </a:t>
            </a:r>
            <a:r>
              <a:rPr lang="ar-SA" sz="2400" dirty="0">
                <a:cs typeface="B Nazanin" panose="00000400000000000000" pitchFamily="2" charset="-78"/>
              </a:rPr>
              <a:t>و </a:t>
            </a:r>
            <a:r>
              <a:rPr lang="ar-SA" sz="2400" dirty="0" smtClean="0">
                <a:cs typeface="B Nazanin" panose="00000400000000000000" pitchFamily="2" charset="-78"/>
              </a:rPr>
              <a:t>هایپرتنشن</a:t>
            </a:r>
            <a:r>
              <a:rPr lang="en-US" sz="2400" dirty="0" smtClean="0">
                <a:cs typeface="B Nazanin" panose="00000400000000000000" pitchFamily="2" charset="-78"/>
              </a:rPr>
              <a:t> </a:t>
            </a:r>
            <a:r>
              <a:rPr lang="fa-IR" sz="2400" dirty="0" smtClean="0">
                <a:cs typeface="B Nazanin" panose="00000400000000000000" pitchFamily="2" charset="-78"/>
              </a:rPr>
              <a:t>در </a:t>
            </a:r>
            <a:r>
              <a:rPr lang="fa-IR" sz="2400" dirty="0">
                <a:cs typeface="B Nazanin" panose="00000400000000000000" pitchFamily="2" charset="-78"/>
              </a:rPr>
              <a:t>خطر </a:t>
            </a:r>
            <a:r>
              <a:rPr lang="fa-IR" sz="2400" dirty="0" smtClean="0">
                <a:cs typeface="B Nazanin" panose="00000400000000000000" pitchFamily="2" charset="-78"/>
              </a:rPr>
              <a:t>کمتر قلبی </a:t>
            </a:r>
            <a:r>
              <a:rPr lang="fa-IR" sz="2400" dirty="0">
                <a:cs typeface="B Nazanin" panose="00000400000000000000" pitchFamily="2" charset="-78"/>
              </a:rPr>
              <a:t>عروقی </a:t>
            </a:r>
            <a:r>
              <a:rPr lang="fa-IR" sz="2400" dirty="0" smtClean="0">
                <a:cs typeface="B Nazanin" panose="00000400000000000000" pitchFamily="2" charset="-78"/>
              </a:rPr>
              <a:t>(خطر10 </a:t>
            </a:r>
            <a:r>
              <a:rPr lang="fa-IR" sz="2400" dirty="0">
                <a:cs typeface="B Nazanin" panose="00000400000000000000" pitchFamily="2" charset="-78"/>
              </a:rPr>
              <a:t>ساله قلبی عروقی </a:t>
            </a:r>
            <a:r>
              <a:rPr lang="fa-IR" sz="2400" dirty="0" smtClean="0">
                <a:cs typeface="B Nazanin" panose="00000400000000000000" pitchFamily="2" charset="-78"/>
              </a:rPr>
              <a:t>کمتر از </a:t>
            </a:r>
            <a:r>
              <a:rPr lang="fa-IR" sz="2400" dirty="0">
                <a:cs typeface="B Nazanin" panose="00000400000000000000" pitchFamily="2" charset="-78"/>
              </a:rPr>
              <a:t>15 درصد )</a:t>
            </a:r>
            <a:r>
              <a:rPr lang="ar-SA" sz="2400" dirty="0">
                <a:cs typeface="B Nazanin" panose="00000400000000000000" pitchFamily="2" charset="-78"/>
              </a:rPr>
              <a:t> </a:t>
            </a:r>
            <a:r>
              <a:rPr lang="ar-SA" sz="2400" dirty="0" smtClean="0">
                <a:cs typeface="B Nazanin" panose="00000400000000000000" pitchFamily="2" charset="-78"/>
              </a:rPr>
              <a:t>فشار خون</a:t>
            </a:r>
            <a:r>
              <a:rPr lang="fa-IR" sz="2400" dirty="0" smtClean="0">
                <a:cs typeface="B Nazanin" panose="00000400000000000000" pitchFamily="2" charset="-78"/>
              </a:rPr>
              <a:t> را با هدف </a:t>
            </a:r>
            <a:r>
              <a:rPr lang="fa-IR" sz="2400" dirty="0">
                <a:cs typeface="B Nazanin" panose="00000400000000000000" pitchFamily="2" charset="-78"/>
              </a:rPr>
              <a:t>کمتر از </a:t>
            </a:r>
            <a:r>
              <a:rPr lang="fa-IR" sz="2400" dirty="0" smtClean="0">
                <a:cs typeface="B Nazanin" panose="00000400000000000000" pitchFamily="2" charset="-78"/>
              </a:rPr>
              <a:t>۱40/90 </a:t>
            </a:r>
            <a:r>
              <a:rPr lang="en-US" sz="1600" dirty="0" smtClean="0">
                <a:cs typeface="B Nazanin" panose="00000400000000000000" pitchFamily="2" charset="-78"/>
              </a:rPr>
              <a:t>mmHg</a:t>
            </a:r>
            <a:r>
              <a:rPr lang="fa-IR" sz="1400" dirty="0" smtClean="0">
                <a:cs typeface="B Nazanin" panose="00000400000000000000" pitchFamily="2" charset="-78"/>
              </a:rPr>
              <a:t> </a:t>
            </a:r>
            <a:r>
              <a:rPr lang="fa-IR" sz="2400" dirty="0" smtClean="0">
                <a:cs typeface="B Nazanin" panose="00000400000000000000" pitchFamily="2" charset="-78"/>
              </a:rPr>
              <a:t>درمان نمایید. </a:t>
            </a:r>
            <a:r>
              <a:rPr lang="en-US" sz="2400" dirty="0">
                <a:solidFill>
                  <a:srgbClr val="F79646"/>
                </a:solidFill>
              </a:rPr>
              <a:t>A</a:t>
            </a:r>
          </a:p>
          <a:p>
            <a:pPr algn="r" rtl="1"/>
            <a:r>
              <a:rPr lang="ar-SA" sz="2400" dirty="0" smtClean="0">
                <a:cs typeface="B Nazanin" panose="00000400000000000000" pitchFamily="2" charset="-78"/>
              </a:rPr>
              <a:t>در مبتلایان به دیابت بارداری که از قبل هایپرتنشن داشتند  هدف درمانی فشار سیستولی </a:t>
            </a:r>
            <a:r>
              <a:rPr lang="fa-IR" sz="2400" dirty="0" smtClean="0">
                <a:cs typeface="B Nazanin" panose="00000400000000000000" pitchFamily="2" charset="-78"/>
              </a:rPr>
              <a:t>۱۲۰</a:t>
            </a:r>
            <a:r>
              <a:rPr lang="ar-SA" sz="2400" dirty="0" smtClean="0">
                <a:cs typeface="B Nazanin" panose="00000400000000000000" pitchFamily="2" charset="-78"/>
              </a:rPr>
              <a:t> تا </a:t>
            </a:r>
            <a:r>
              <a:rPr lang="fa-IR" sz="2400" dirty="0" smtClean="0">
                <a:cs typeface="B Nazanin" panose="00000400000000000000" pitchFamily="2" charset="-78"/>
              </a:rPr>
              <a:t>۱۶۰ </a:t>
            </a:r>
            <a:r>
              <a:rPr lang="en-US" sz="1800" dirty="0" smtClean="0">
                <a:cs typeface="B Nazanin" panose="00000400000000000000" pitchFamily="2" charset="-78"/>
              </a:rPr>
              <a:t>mmHg</a:t>
            </a:r>
            <a:r>
              <a:rPr lang="ar-SA" sz="1800" dirty="0" smtClean="0">
                <a:cs typeface="B Nazanin" panose="00000400000000000000" pitchFamily="2" charset="-78"/>
              </a:rPr>
              <a:t> </a:t>
            </a:r>
            <a:r>
              <a:rPr lang="ar-SA" sz="2400" dirty="0" smtClean="0">
                <a:cs typeface="B Nazanin" panose="00000400000000000000" pitchFamily="2" charset="-78"/>
              </a:rPr>
              <a:t>و فشار دیاستولی </a:t>
            </a:r>
            <a:r>
              <a:rPr lang="fa-IR" sz="2400" dirty="0" smtClean="0">
                <a:cs typeface="B Nazanin" panose="00000400000000000000" pitchFamily="2" charset="-78"/>
              </a:rPr>
              <a:t>۸۰</a:t>
            </a:r>
            <a:r>
              <a:rPr lang="ar-SA" sz="2400" dirty="0" smtClean="0">
                <a:cs typeface="B Nazanin" panose="00000400000000000000" pitchFamily="2" charset="-78"/>
              </a:rPr>
              <a:t> تا </a:t>
            </a:r>
            <a:r>
              <a:rPr lang="fa-IR" sz="2400" dirty="0" smtClean="0">
                <a:cs typeface="B Nazanin" panose="00000400000000000000" pitchFamily="2" charset="-78"/>
              </a:rPr>
              <a:t>۱۰۵ </a:t>
            </a:r>
            <a:r>
              <a:rPr lang="en-US" sz="1800" dirty="0" smtClean="0">
                <a:cs typeface="B Nazanin" panose="00000400000000000000" pitchFamily="2" charset="-78"/>
              </a:rPr>
              <a:t>mmHg</a:t>
            </a:r>
            <a:r>
              <a:rPr lang="ar-SA" sz="1800" dirty="0" smtClean="0">
                <a:cs typeface="B Nazanin" panose="00000400000000000000" pitchFamily="2" charset="-78"/>
              </a:rPr>
              <a:t> </a:t>
            </a:r>
            <a:r>
              <a:rPr lang="ar-SA" sz="2400" dirty="0" smtClean="0">
                <a:cs typeface="B Nazanin" panose="00000400000000000000" pitchFamily="2" charset="-78"/>
              </a:rPr>
              <a:t>پیشنهاد می شود</a:t>
            </a:r>
            <a:r>
              <a:rPr lang="fa-IR" sz="2400" dirty="0" smtClean="0">
                <a:cs typeface="B Nazanin" panose="00000400000000000000" pitchFamily="2" charset="-78"/>
              </a:rPr>
              <a:t>. </a:t>
            </a:r>
            <a:r>
              <a:rPr lang="en-US" sz="2400" dirty="0" smtClean="0">
                <a:solidFill>
                  <a:srgbClr val="F79646"/>
                </a:solidFill>
              </a:rPr>
              <a:t>E</a:t>
            </a:r>
            <a:endParaRPr lang="en-US" sz="2400" dirty="0">
              <a:cs typeface="B Nazanin" panose="00000400000000000000" pitchFamily="2" charset="-78"/>
            </a:endParaRPr>
          </a:p>
        </p:txBody>
      </p:sp>
    </p:spTree>
    <p:extLst>
      <p:ext uri="{BB962C8B-B14F-4D97-AF65-F5344CB8AC3E}">
        <p14:creationId xmlns:p14="http://schemas.microsoft.com/office/powerpoint/2010/main" xmlns="" val="33579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Autofit/>
          </a:bodyPr>
          <a:lstStyle/>
          <a:p>
            <a:pPr marL="0" indent="0" algn="r" rtl="1">
              <a:spcBef>
                <a:spcPts val="1200"/>
              </a:spcBef>
              <a:buNone/>
            </a:pPr>
            <a:r>
              <a:rPr lang="fa-IR" sz="3200" dirty="0">
                <a:solidFill>
                  <a:schemeClr val="accent6"/>
                </a:solidFill>
                <a:cs typeface="B Nazanin" panose="00000400000000000000" pitchFamily="2" charset="-78"/>
              </a:rPr>
              <a:t>مداخلات سبک </a:t>
            </a:r>
            <a:r>
              <a:rPr lang="fa-IR" sz="3200" dirty="0" smtClean="0">
                <a:solidFill>
                  <a:schemeClr val="accent6"/>
                </a:solidFill>
                <a:cs typeface="B Nazanin" panose="00000400000000000000" pitchFamily="2" charset="-78"/>
              </a:rPr>
              <a:t>زندگی</a:t>
            </a:r>
          </a:p>
          <a:p>
            <a:pPr algn="r" rtl="1"/>
            <a:r>
              <a:rPr lang="ar-SA" sz="3200" dirty="0">
                <a:cs typeface="B Nazanin" panose="00000400000000000000" pitchFamily="2" charset="-78"/>
              </a:rPr>
              <a:t>برای تمام بیماران دارای فشار خون بیش از </a:t>
            </a:r>
            <a:r>
              <a:rPr lang="ar-SA" sz="3200" dirty="0" smtClean="0">
                <a:cs typeface="B Nazanin" panose="00000400000000000000" pitchFamily="2" charset="-78"/>
              </a:rPr>
              <a:t>120/80</a:t>
            </a:r>
            <a:r>
              <a:rPr lang="ar-SA" sz="3200" dirty="0">
                <a:cs typeface="B Nazanin" panose="00000400000000000000" pitchFamily="2" charset="-78"/>
              </a:rPr>
              <a:t>  </a:t>
            </a:r>
            <a:r>
              <a:rPr lang="en-US" sz="2000" dirty="0">
                <a:cs typeface="B Nazanin" panose="00000400000000000000" pitchFamily="2" charset="-78"/>
              </a:rPr>
              <a:t>mmHg</a:t>
            </a:r>
            <a:r>
              <a:rPr lang="ar-SA" sz="2000" dirty="0">
                <a:cs typeface="B Nazanin" panose="00000400000000000000" pitchFamily="2" charset="-78"/>
              </a:rPr>
              <a:t> </a:t>
            </a:r>
            <a:r>
              <a:rPr lang="ar-SA" sz="3200" dirty="0" smtClean="0">
                <a:cs typeface="B Nazanin" panose="00000400000000000000" pitchFamily="2" charset="-78"/>
              </a:rPr>
              <a:t>مداخلات </a:t>
            </a:r>
            <a:r>
              <a:rPr lang="ar-SA" sz="3200" dirty="0">
                <a:cs typeface="B Nazanin" panose="00000400000000000000" pitchFamily="2" charset="-78"/>
              </a:rPr>
              <a:t>سبک زندگی شامل:</a:t>
            </a:r>
            <a:endParaRPr lang="en-US" sz="3200" dirty="0">
              <a:cs typeface="B Nazanin" panose="00000400000000000000" pitchFamily="2" charset="-78"/>
            </a:endParaRPr>
          </a:p>
          <a:p>
            <a:pPr algn="r" rtl="1"/>
            <a:r>
              <a:rPr lang="ar-SA" sz="3200" dirty="0">
                <a:cs typeface="B Nazanin" panose="00000400000000000000" pitchFamily="2" charset="-78"/>
              </a:rPr>
              <a:t>کاهش وزن در صورت وجود چاقی یا اضافه وزن</a:t>
            </a:r>
            <a:endParaRPr lang="en-US" sz="3200" dirty="0">
              <a:cs typeface="B Nazanin" panose="00000400000000000000" pitchFamily="2" charset="-78"/>
            </a:endParaRPr>
          </a:p>
          <a:p>
            <a:pPr algn="r" rtl="1"/>
            <a:r>
              <a:rPr lang="ar-SA" sz="3200" dirty="0">
                <a:cs typeface="B Nazanin" panose="00000400000000000000" pitchFamily="2" charset="-78"/>
              </a:rPr>
              <a:t>یک رژیم با الگوی</a:t>
            </a:r>
            <a:r>
              <a:rPr lang="en-US" sz="2400" dirty="0">
                <a:cs typeface="B Nazanin" panose="00000400000000000000" pitchFamily="2" charset="-78"/>
              </a:rPr>
              <a:t>DASH</a:t>
            </a:r>
            <a:r>
              <a:rPr lang="en-US" sz="3200" dirty="0">
                <a:cs typeface="B Nazanin" panose="00000400000000000000" pitchFamily="2" charset="-78"/>
              </a:rPr>
              <a:t> </a:t>
            </a:r>
            <a:r>
              <a:rPr lang="en-US" sz="3200" dirty="0" smtClean="0">
                <a:cs typeface="B Nazanin" panose="00000400000000000000" pitchFamily="2" charset="-78"/>
              </a:rPr>
              <a:t> </a:t>
            </a:r>
            <a:r>
              <a:rPr lang="fa-IR" sz="3200" dirty="0" smtClean="0">
                <a:cs typeface="B Nazanin" panose="00000400000000000000" pitchFamily="2" charset="-78"/>
              </a:rPr>
              <a:t> </a:t>
            </a:r>
            <a:r>
              <a:rPr lang="ar-SA" sz="3200" dirty="0" smtClean="0">
                <a:cs typeface="B Nazanin" panose="00000400000000000000" pitchFamily="2" charset="-78"/>
              </a:rPr>
              <a:t>شامل </a:t>
            </a:r>
            <a:r>
              <a:rPr lang="ar-SA" sz="3200" dirty="0">
                <a:cs typeface="B Nazanin" panose="00000400000000000000" pitchFamily="2" charset="-78"/>
              </a:rPr>
              <a:t>کم کردن سدیم و افزایش مصرف پتاسیم</a:t>
            </a:r>
            <a:endParaRPr lang="en-US" sz="3200" dirty="0">
              <a:cs typeface="B Nazanin" panose="00000400000000000000" pitchFamily="2" charset="-78"/>
            </a:endParaRPr>
          </a:p>
          <a:p>
            <a:pPr algn="r" rtl="1"/>
            <a:r>
              <a:rPr lang="ar-SA" sz="3200" dirty="0">
                <a:cs typeface="B Nazanin" panose="00000400000000000000" pitchFamily="2" charset="-78"/>
              </a:rPr>
              <a:t>افزایش فعالیت </a:t>
            </a:r>
            <a:r>
              <a:rPr lang="ar-SA" sz="3200" dirty="0" smtClean="0">
                <a:cs typeface="B Nazanin" panose="00000400000000000000" pitchFamily="2" charset="-78"/>
              </a:rPr>
              <a:t>بدنی</a:t>
            </a:r>
            <a:r>
              <a:rPr lang="fa-IR" sz="3200" dirty="0" smtClean="0">
                <a:cs typeface="B Nazanin" panose="00000400000000000000" pitchFamily="2" charset="-78"/>
              </a:rPr>
              <a:t> </a:t>
            </a:r>
            <a:r>
              <a:rPr lang="en-US" sz="3200" dirty="0">
                <a:solidFill>
                  <a:schemeClr val="accent6"/>
                </a:solidFill>
              </a:rPr>
              <a:t>B</a:t>
            </a:r>
            <a:endParaRPr lang="en-US" sz="3200" dirty="0">
              <a:cs typeface="B Nazanin" panose="00000400000000000000" pitchFamily="2" charset="-78"/>
            </a:endParaRPr>
          </a:p>
        </p:txBody>
      </p:sp>
      <p:sp>
        <p:nvSpPr>
          <p:cNvPr id="7" name="Title 3"/>
          <p:cNvSpPr>
            <a:spLocks noGrp="1"/>
          </p:cNvSpPr>
          <p:nvPr>
            <p:ph type="title"/>
          </p:nvPr>
        </p:nvSpPr>
        <p:spPr>
          <a:xfrm>
            <a:off x="-44068" y="-114300"/>
            <a:ext cx="9220200" cy="857250"/>
          </a:xfrm>
        </p:spPr>
        <p:txBody>
          <a:bodyPr>
            <a:noAutofit/>
          </a:bodyPr>
          <a:lstStyle/>
          <a:p>
            <a:pPr rtl="1"/>
            <a:r>
              <a:rPr lang="ar-SA" dirty="0">
                <a:cs typeface="B Nazanin" panose="00000400000000000000" pitchFamily="2" charset="-78"/>
              </a:rPr>
              <a:t>کنترل هایپرتنشن: 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76182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fade">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42">
                                            <p:txEl>
                                              <p:pRg st="1" end="1"/>
                                            </p:txEl>
                                          </p:spTgt>
                                        </p:tgtEl>
                                        <p:attrNameLst>
                                          <p:attrName>style.visibility</p:attrName>
                                        </p:attrNameLst>
                                      </p:cBhvr>
                                      <p:to>
                                        <p:strVal val="visible"/>
                                      </p:to>
                                    </p:set>
                                    <p:animEffect transition="in" filter="fade">
                                      <p:cBhvr>
                                        <p:cTn id="12" dur="500"/>
                                        <p:tgtEl>
                                          <p:spTgt spid="138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fade">
                                      <p:cBhvr>
                                        <p:cTn id="17" dur="500"/>
                                        <p:tgtEl>
                                          <p:spTgt spid="138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8242">
                                            <p:txEl>
                                              <p:pRg st="3" end="3"/>
                                            </p:txEl>
                                          </p:spTgt>
                                        </p:tgtEl>
                                        <p:attrNameLst>
                                          <p:attrName>style.visibility</p:attrName>
                                        </p:attrNameLst>
                                      </p:cBhvr>
                                      <p:to>
                                        <p:strVal val="visible"/>
                                      </p:to>
                                    </p:set>
                                    <p:animEffect transition="in" filter="fade">
                                      <p:cBhvr>
                                        <p:cTn id="22" dur="500"/>
                                        <p:tgtEl>
                                          <p:spTgt spid="138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8242">
                                            <p:txEl>
                                              <p:pRg st="4" end="4"/>
                                            </p:txEl>
                                          </p:spTgt>
                                        </p:tgtEl>
                                        <p:attrNameLst>
                                          <p:attrName>style.visibility</p:attrName>
                                        </p:attrNameLst>
                                      </p:cBhvr>
                                      <p:to>
                                        <p:strVal val="visible"/>
                                      </p:to>
                                    </p:set>
                                    <p:animEffect transition="in" filter="fade">
                                      <p:cBhvr>
                                        <p:cTn id="27" dur="500"/>
                                        <p:tgtEl>
                                          <p:spTgt spid="138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490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143549" y="118555"/>
            <a:ext cx="5073470" cy="368297"/>
          </a:xfrm>
          <a:prstGeom prst="rect">
            <a:avLst/>
          </a:prstGeom>
        </p:spPr>
      </p:pic>
      <p:pic>
        <p:nvPicPr>
          <p:cNvPr id="4" name="Picture 3"/>
          <p:cNvPicPr>
            <a:picLocks noChangeAspect="1"/>
          </p:cNvPicPr>
          <p:nvPr/>
        </p:nvPicPr>
        <p:blipFill>
          <a:blip r:embed="rId3"/>
          <a:stretch>
            <a:fillRect/>
          </a:stretch>
        </p:blipFill>
        <p:spPr>
          <a:xfrm>
            <a:off x="5062930" y="702139"/>
            <a:ext cx="3818741" cy="538805"/>
          </a:xfrm>
          <a:prstGeom prst="rect">
            <a:avLst/>
          </a:prstGeom>
        </p:spPr>
      </p:pic>
      <p:pic>
        <p:nvPicPr>
          <p:cNvPr id="5" name="Picture 4"/>
          <p:cNvPicPr>
            <a:picLocks noChangeAspect="1"/>
          </p:cNvPicPr>
          <p:nvPr/>
        </p:nvPicPr>
        <p:blipFill>
          <a:blip r:embed="rId4"/>
          <a:stretch>
            <a:fillRect/>
          </a:stretch>
        </p:blipFill>
        <p:spPr>
          <a:xfrm>
            <a:off x="3914731" y="1240944"/>
            <a:ext cx="4036955" cy="654750"/>
          </a:xfrm>
          <a:prstGeom prst="rect">
            <a:avLst/>
          </a:prstGeom>
        </p:spPr>
      </p:pic>
      <p:pic>
        <p:nvPicPr>
          <p:cNvPr id="6" name="Picture 5"/>
          <p:cNvPicPr>
            <a:picLocks noChangeAspect="1"/>
          </p:cNvPicPr>
          <p:nvPr/>
        </p:nvPicPr>
        <p:blipFill>
          <a:blip r:embed="rId5"/>
          <a:stretch>
            <a:fillRect/>
          </a:stretch>
        </p:blipFill>
        <p:spPr>
          <a:xfrm>
            <a:off x="806473" y="749881"/>
            <a:ext cx="3682358" cy="491063"/>
          </a:xfrm>
          <a:prstGeom prst="rect">
            <a:avLst/>
          </a:prstGeom>
        </p:spPr>
      </p:pic>
      <p:pic>
        <p:nvPicPr>
          <p:cNvPr id="7" name="Picture 6"/>
          <p:cNvPicPr>
            <a:picLocks noChangeAspect="1"/>
          </p:cNvPicPr>
          <p:nvPr/>
        </p:nvPicPr>
        <p:blipFill>
          <a:blip r:embed="rId6"/>
          <a:stretch>
            <a:fillRect/>
          </a:stretch>
        </p:blipFill>
        <p:spPr>
          <a:xfrm>
            <a:off x="1446832" y="1237534"/>
            <a:ext cx="1827541" cy="661571"/>
          </a:xfrm>
          <a:prstGeom prst="rect">
            <a:avLst/>
          </a:prstGeom>
        </p:spPr>
      </p:pic>
      <p:pic>
        <p:nvPicPr>
          <p:cNvPr id="10" name="Picture 9"/>
          <p:cNvPicPr>
            <a:picLocks noChangeAspect="1"/>
          </p:cNvPicPr>
          <p:nvPr/>
        </p:nvPicPr>
        <p:blipFill>
          <a:blip r:embed="rId7"/>
          <a:stretch>
            <a:fillRect/>
          </a:stretch>
        </p:blipFill>
        <p:spPr>
          <a:xfrm>
            <a:off x="5281143" y="1898729"/>
            <a:ext cx="3382313" cy="1370883"/>
          </a:xfrm>
          <a:prstGeom prst="rect">
            <a:avLst/>
          </a:prstGeom>
        </p:spPr>
      </p:pic>
      <p:pic>
        <p:nvPicPr>
          <p:cNvPr id="11" name="Picture 10"/>
          <p:cNvPicPr>
            <a:picLocks noChangeAspect="1"/>
          </p:cNvPicPr>
          <p:nvPr/>
        </p:nvPicPr>
        <p:blipFill>
          <a:blip r:embed="rId8"/>
          <a:stretch>
            <a:fillRect/>
          </a:stretch>
        </p:blipFill>
        <p:spPr>
          <a:xfrm>
            <a:off x="7067597" y="3259006"/>
            <a:ext cx="1745711" cy="1336781"/>
          </a:xfrm>
          <a:prstGeom prst="rect">
            <a:avLst/>
          </a:prstGeom>
        </p:spPr>
      </p:pic>
      <p:pic>
        <p:nvPicPr>
          <p:cNvPr id="12" name="Picture 11"/>
          <p:cNvPicPr>
            <a:picLocks noChangeAspect="1"/>
          </p:cNvPicPr>
          <p:nvPr/>
        </p:nvPicPr>
        <p:blipFill>
          <a:blip r:embed="rId9"/>
          <a:stretch>
            <a:fillRect/>
          </a:stretch>
        </p:blipFill>
        <p:spPr>
          <a:xfrm>
            <a:off x="5094100" y="3269612"/>
            <a:ext cx="1718434" cy="777516"/>
          </a:xfrm>
          <a:prstGeom prst="rect">
            <a:avLst/>
          </a:prstGeom>
        </p:spPr>
      </p:pic>
      <p:pic>
        <p:nvPicPr>
          <p:cNvPr id="13" name="Picture 12"/>
          <p:cNvPicPr>
            <a:picLocks noChangeAspect="1"/>
          </p:cNvPicPr>
          <p:nvPr/>
        </p:nvPicPr>
        <p:blipFill>
          <a:blip r:embed="rId7"/>
          <a:stretch>
            <a:fillRect/>
          </a:stretch>
        </p:blipFill>
        <p:spPr>
          <a:xfrm>
            <a:off x="708402" y="1907868"/>
            <a:ext cx="3382313" cy="1370883"/>
          </a:xfrm>
          <a:prstGeom prst="rect">
            <a:avLst/>
          </a:prstGeom>
        </p:spPr>
      </p:pic>
      <p:pic>
        <p:nvPicPr>
          <p:cNvPr id="14" name="Picture 13"/>
          <p:cNvPicPr>
            <a:picLocks noChangeAspect="1"/>
          </p:cNvPicPr>
          <p:nvPr/>
        </p:nvPicPr>
        <p:blipFill>
          <a:blip r:embed="rId10"/>
          <a:stretch>
            <a:fillRect/>
          </a:stretch>
        </p:blipFill>
        <p:spPr>
          <a:xfrm>
            <a:off x="2463843" y="3269612"/>
            <a:ext cx="1691157" cy="1555031"/>
          </a:xfrm>
          <a:prstGeom prst="rect">
            <a:avLst/>
          </a:prstGeom>
        </p:spPr>
      </p:pic>
      <p:pic>
        <p:nvPicPr>
          <p:cNvPr id="15" name="Picture 14"/>
          <p:cNvPicPr>
            <a:picLocks noChangeAspect="1"/>
          </p:cNvPicPr>
          <p:nvPr/>
        </p:nvPicPr>
        <p:blipFill>
          <a:blip r:embed="rId11"/>
          <a:stretch>
            <a:fillRect/>
          </a:stretch>
        </p:blipFill>
        <p:spPr>
          <a:xfrm>
            <a:off x="404621" y="3269235"/>
            <a:ext cx="1909370" cy="1316321"/>
          </a:xfrm>
          <a:prstGeom prst="rect">
            <a:avLst/>
          </a:prstGeom>
        </p:spPr>
      </p:pic>
    </p:spTree>
    <p:extLst>
      <p:ext uri="{BB962C8B-B14F-4D97-AF65-F5344CB8AC3E}">
        <p14:creationId xmlns:p14="http://schemas.microsoft.com/office/powerpoint/2010/main" xmlns="" val="14662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90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143549" y="118555"/>
            <a:ext cx="5073470" cy="368297"/>
          </a:xfrm>
          <a:prstGeom prst="rect">
            <a:avLst/>
          </a:prstGeom>
        </p:spPr>
      </p:pic>
      <p:pic>
        <p:nvPicPr>
          <p:cNvPr id="4" name="Picture 3"/>
          <p:cNvPicPr>
            <a:picLocks noChangeAspect="1"/>
          </p:cNvPicPr>
          <p:nvPr/>
        </p:nvPicPr>
        <p:blipFill>
          <a:blip r:embed="rId3"/>
          <a:stretch>
            <a:fillRect/>
          </a:stretch>
        </p:blipFill>
        <p:spPr>
          <a:xfrm>
            <a:off x="6638475" y="984422"/>
            <a:ext cx="1582050" cy="1548211"/>
          </a:xfrm>
          <a:prstGeom prst="rect">
            <a:avLst/>
          </a:prstGeom>
        </p:spPr>
      </p:pic>
      <p:pic>
        <p:nvPicPr>
          <p:cNvPr id="5" name="Picture 4"/>
          <p:cNvPicPr>
            <a:picLocks noChangeAspect="1"/>
          </p:cNvPicPr>
          <p:nvPr/>
        </p:nvPicPr>
        <p:blipFill>
          <a:blip r:embed="rId4"/>
          <a:stretch>
            <a:fillRect/>
          </a:stretch>
        </p:blipFill>
        <p:spPr>
          <a:xfrm>
            <a:off x="3727071" y="984422"/>
            <a:ext cx="1772987" cy="2434852"/>
          </a:xfrm>
          <a:prstGeom prst="rect">
            <a:avLst/>
          </a:prstGeom>
        </p:spPr>
      </p:pic>
      <p:pic>
        <p:nvPicPr>
          <p:cNvPr id="7" name="Picture 6"/>
          <p:cNvPicPr>
            <a:picLocks noChangeAspect="1"/>
          </p:cNvPicPr>
          <p:nvPr/>
        </p:nvPicPr>
        <p:blipFill>
          <a:blip r:embed="rId5"/>
          <a:stretch>
            <a:fillRect/>
          </a:stretch>
        </p:blipFill>
        <p:spPr>
          <a:xfrm>
            <a:off x="1171593" y="3424150"/>
            <a:ext cx="4267469" cy="512181"/>
          </a:xfrm>
          <a:prstGeom prst="rect">
            <a:avLst/>
          </a:prstGeom>
        </p:spPr>
      </p:pic>
      <p:pic>
        <p:nvPicPr>
          <p:cNvPr id="6" name="Picture 5"/>
          <p:cNvPicPr>
            <a:picLocks noChangeAspect="1"/>
          </p:cNvPicPr>
          <p:nvPr/>
        </p:nvPicPr>
        <p:blipFill>
          <a:blip r:embed="rId6"/>
          <a:stretch>
            <a:fillRect/>
          </a:stretch>
        </p:blipFill>
        <p:spPr>
          <a:xfrm>
            <a:off x="1231950" y="984421"/>
            <a:ext cx="2045754" cy="2468954"/>
          </a:xfrm>
          <a:prstGeom prst="rect">
            <a:avLst/>
          </a:prstGeom>
        </p:spPr>
      </p:pic>
      <p:pic>
        <p:nvPicPr>
          <p:cNvPr id="3" name="Picture 2"/>
          <p:cNvPicPr>
            <a:picLocks noChangeAspect="1"/>
          </p:cNvPicPr>
          <p:nvPr/>
        </p:nvPicPr>
        <p:blipFill>
          <a:blip r:embed="rId7"/>
          <a:stretch>
            <a:fillRect/>
          </a:stretch>
        </p:blipFill>
        <p:spPr>
          <a:xfrm>
            <a:off x="997925" y="501466"/>
            <a:ext cx="7364715" cy="566086"/>
          </a:xfrm>
          <a:prstGeom prst="rect">
            <a:avLst/>
          </a:prstGeom>
        </p:spPr>
      </p:pic>
      <p:pic>
        <p:nvPicPr>
          <p:cNvPr id="8" name="Picture 7"/>
          <p:cNvPicPr>
            <a:picLocks noChangeAspect="1"/>
          </p:cNvPicPr>
          <p:nvPr/>
        </p:nvPicPr>
        <p:blipFill>
          <a:blip r:embed="rId8"/>
          <a:stretch>
            <a:fillRect/>
          </a:stretch>
        </p:blipFill>
        <p:spPr>
          <a:xfrm>
            <a:off x="5480627" y="2615762"/>
            <a:ext cx="2073031" cy="1964250"/>
          </a:xfrm>
          <a:prstGeom prst="rect">
            <a:avLst/>
          </a:prstGeom>
        </p:spPr>
      </p:pic>
      <p:pic>
        <p:nvPicPr>
          <p:cNvPr id="9" name="Picture 8"/>
          <p:cNvPicPr>
            <a:picLocks noChangeAspect="1"/>
          </p:cNvPicPr>
          <p:nvPr/>
        </p:nvPicPr>
        <p:blipFill>
          <a:blip r:embed="rId9"/>
          <a:stretch>
            <a:fillRect/>
          </a:stretch>
        </p:blipFill>
        <p:spPr>
          <a:xfrm>
            <a:off x="1738023" y="3931490"/>
            <a:ext cx="3153346" cy="1196853"/>
          </a:xfrm>
          <a:prstGeom prst="rect">
            <a:avLst/>
          </a:prstGeom>
        </p:spPr>
      </p:pic>
    </p:spTree>
    <p:extLst>
      <p:ext uri="{BB962C8B-B14F-4D97-AF65-F5344CB8AC3E}">
        <p14:creationId xmlns:p14="http://schemas.microsoft.com/office/powerpoint/2010/main" xmlns="" val="506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F0CCD9EF-E85D-4B6F-AA16-7C77A3C061AD}"/>
              </a:ext>
            </a:extLst>
          </p:cNvPr>
          <p:cNvGrpSpPr>
            <a:grpSpLocks noChangeAspect="1"/>
          </p:cNvGrpSpPr>
          <p:nvPr/>
        </p:nvGrpSpPr>
        <p:grpSpPr bwMode="auto">
          <a:xfrm>
            <a:off x="2286000" y="0"/>
            <a:ext cx="4467225" cy="5143500"/>
            <a:chOff x="1440" y="0"/>
            <a:chExt cx="2814" cy="3240"/>
          </a:xfrm>
        </p:grpSpPr>
        <p:sp>
          <p:nvSpPr>
            <p:cNvPr id="4" name="AutoShape 3">
              <a:extLst>
                <a:ext uri="{FF2B5EF4-FFF2-40B4-BE49-F238E27FC236}">
                  <a16:creationId xmlns="" xmlns:a16="http://schemas.microsoft.com/office/drawing/2014/main" id="{57A9913F-AD56-4900-9B12-AC2326776D47}"/>
                </a:ext>
              </a:extLst>
            </p:cNvPr>
            <p:cNvSpPr>
              <a:spLocks noChangeAspect="1" noChangeArrowheads="1" noTextEdit="1"/>
            </p:cNvSpPr>
            <p:nvPr/>
          </p:nvSpPr>
          <p:spPr bwMode="auto">
            <a:xfrm>
              <a:off x="1440" y="0"/>
              <a:ext cx="2814" cy="3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1749" name="Picture 5">
              <a:extLst>
                <a:ext uri="{FF2B5EF4-FFF2-40B4-BE49-F238E27FC236}">
                  <a16:creationId xmlns="" xmlns:a16="http://schemas.microsoft.com/office/drawing/2014/main" id="{D808A4D1-C660-45F0-B94B-833B37C6565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0" y="0"/>
              <a:ext cx="2817" cy="3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5576309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228600" y="438150"/>
            <a:ext cx="8569516" cy="3829050"/>
          </a:xfrm>
        </p:spPr>
        <p:txBody>
          <a:bodyPr>
            <a:noAutofit/>
          </a:bodyPr>
          <a:lstStyle/>
          <a:p>
            <a:pPr marL="0" indent="0" algn="r" rtl="1">
              <a:spcBef>
                <a:spcPts val="1200"/>
              </a:spcBef>
              <a:buNone/>
            </a:pPr>
            <a:r>
              <a:rPr lang="fa-IR" sz="2200" b="1" dirty="0" smtClean="0">
                <a:solidFill>
                  <a:schemeClr val="accent6"/>
                </a:solidFill>
                <a:cs typeface="B Nazanin" panose="00000400000000000000" pitchFamily="2" charset="-78"/>
              </a:rPr>
              <a:t>مداخلات سبک زندگی</a:t>
            </a:r>
          </a:p>
          <a:p>
            <a:pPr algn="r" rtl="1"/>
            <a:r>
              <a:rPr lang="ar-SA" sz="2200" dirty="0" smtClean="0">
                <a:cs typeface="B Nazanin" panose="00000400000000000000" pitchFamily="2" charset="-78"/>
              </a:rPr>
              <a:t>در تمام مبتلا</a:t>
            </a:r>
            <a:r>
              <a:rPr lang="fa-IR" sz="2200" dirty="0" smtClean="0">
                <a:cs typeface="B Nazanin" panose="00000400000000000000" pitchFamily="2" charset="-78"/>
              </a:rPr>
              <a:t>یان</a:t>
            </a:r>
            <a:r>
              <a:rPr lang="ar-SA" sz="2200" dirty="0" smtClean="0">
                <a:cs typeface="B Nazanin" panose="00000400000000000000" pitchFamily="2" charset="-78"/>
              </a:rPr>
              <a:t> به دیابت  به منظور بهبود پروفایل لیپید باید مداخله سبک زندگی توصیه شود با تمرکز بر</a:t>
            </a:r>
            <a:r>
              <a:rPr lang="en-US" sz="2200" dirty="0" smtClean="0">
                <a:cs typeface="B Nazanin" panose="00000400000000000000" pitchFamily="2" charset="-78"/>
              </a:rPr>
              <a:t>:</a:t>
            </a:r>
          </a:p>
          <a:p>
            <a:pPr algn="r" rtl="1"/>
            <a:r>
              <a:rPr lang="ar-SA" sz="2200" dirty="0" smtClean="0">
                <a:cs typeface="B Nazanin" panose="00000400000000000000" pitchFamily="2" charset="-78"/>
              </a:rPr>
              <a:t>کاهش </a:t>
            </a:r>
            <a:r>
              <a:rPr lang="ar-SA" sz="2200" dirty="0">
                <a:cs typeface="B Nazanin" panose="00000400000000000000" pitchFamily="2" charset="-78"/>
              </a:rPr>
              <a:t>وزن در صورت </a:t>
            </a:r>
            <a:r>
              <a:rPr lang="ar-SA" sz="2200" dirty="0" smtClean="0">
                <a:cs typeface="B Nazanin" panose="00000400000000000000" pitchFamily="2" charset="-78"/>
              </a:rPr>
              <a:t>نیاز</a:t>
            </a:r>
            <a:endParaRPr lang="fa-IR" sz="2200" dirty="0" smtClean="0">
              <a:cs typeface="B Nazanin" panose="00000400000000000000" pitchFamily="2" charset="-78"/>
            </a:endParaRPr>
          </a:p>
          <a:p>
            <a:pPr algn="r" rtl="1"/>
            <a:r>
              <a:rPr lang="fa-IR" sz="2200" dirty="0" smtClean="0">
                <a:cs typeface="B Nazanin" panose="00000400000000000000" pitchFamily="2" charset="-78"/>
              </a:rPr>
              <a:t>اعمال رژیم</a:t>
            </a:r>
            <a:r>
              <a:rPr lang="en-US" sz="2200" dirty="0" smtClean="0">
                <a:cs typeface="B Nazanin" panose="00000400000000000000" pitchFamily="2" charset="-78"/>
              </a:rPr>
              <a:t> </a:t>
            </a:r>
            <a:r>
              <a:rPr lang="fa-IR" sz="2200" dirty="0" smtClean="0">
                <a:cs typeface="B Nazanin" panose="00000400000000000000" pitchFamily="2" charset="-78"/>
              </a:rPr>
              <a:t>غذایی مدیترانه ای یا الگوی غذایی</a:t>
            </a:r>
            <a:r>
              <a:rPr lang="en-US" sz="1800" dirty="0" smtClean="0">
                <a:cs typeface="B Nazanin" panose="00000400000000000000" pitchFamily="2" charset="-78"/>
              </a:rPr>
              <a:t>DASH</a:t>
            </a:r>
            <a:endParaRPr lang="en-US" sz="2200" dirty="0">
              <a:cs typeface="B Nazanin" panose="00000400000000000000" pitchFamily="2" charset="-78"/>
            </a:endParaRPr>
          </a:p>
          <a:p>
            <a:pPr algn="r" rtl="1"/>
            <a:r>
              <a:rPr lang="ar-SA" sz="2200" dirty="0">
                <a:cs typeface="B Nazanin" panose="00000400000000000000" pitchFamily="2" charset="-78"/>
              </a:rPr>
              <a:t>کاهش چربی های اشباع</a:t>
            </a:r>
            <a:endParaRPr lang="en-US" sz="2200" dirty="0">
              <a:cs typeface="B Nazanin" panose="00000400000000000000" pitchFamily="2" charset="-78"/>
            </a:endParaRPr>
          </a:p>
          <a:p>
            <a:pPr algn="r" rtl="1"/>
            <a:r>
              <a:rPr lang="ar-SA" sz="2200" dirty="0">
                <a:cs typeface="B Nazanin" panose="00000400000000000000" pitchFamily="2" charset="-78"/>
              </a:rPr>
              <a:t>کاهش مصرف چربی های ترانس</a:t>
            </a:r>
            <a:endParaRPr lang="en-US" sz="2200" dirty="0">
              <a:cs typeface="B Nazanin" panose="00000400000000000000" pitchFamily="2" charset="-78"/>
            </a:endParaRPr>
          </a:p>
          <a:p>
            <a:pPr algn="r" rtl="1"/>
            <a:r>
              <a:rPr lang="ar-SA" sz="2200" dirty="0" smtClean="0">
                <a:cs typeface="B Nazanin" panose="00000400000000000000" pitchFamily="2" charset="-78"/>
              </a:rPr>
              <a:t>افزایش </a:t>
            </a:r>
            <a:r>
              <a:rPr lang="ar-SA" sz="2200" dirty="0">
                <a:cs typeface="B Nazanin" panose="00000400000000000000" pitchFamily="2" charset="-78"/>
              </a:rPr>
              <a:t>مصرف اسیدهای چرب </a:t>
            </a:r>
            <a:r>
              <a:rPr lang="en-US" sz="2200" dirty="0">
                <a:cs typeface="B Nazanin" panose="00000400000000000000" pitchFamily="2" charset="-78"/>
              </a:rPr>
              <a:t> n-3 </a:t>
            </a:r>
          </a:p>
          <a:p>
            <a:pPr algn="r" rtl="1"/>
            <a:r>
              <a:rPr lang="ar-SA" sz="2200" dirty="0">
                <a:cs typeface="B Nazanin" panose="00000400000000000000" pitchFamily="2" charset="-78"/>
              </a:rPr>
              <a:t>افزایش مصرف فیبرهای </a:t>
            </a:r>
            <a:r>
              <a:rPr lang="ar-SA" sz="2200" dirty="0" smtClean="0">
                <a:cs typeface="B Nazanin" panose="00000400000000000000" pitchFamily="2" charset="-78"/>
              </a:rPr>
              <a:t>ویسکوز</a:t>
            </a:r>
            <a:r>
              <a:rPr lang="fa-IR" sz="2200" dirty="0" smtClean="0">
                <a:cs typeface="B Nazanin" panose="00000400000000000000" pitchFamily="2" charset="-78"/>
              </a:rPr>
              <a:t> یا محلول در آب  مانند حبوبات, مغزها و سبزیجات</a:t>
            </a:r>
            <a:endParaRPr lang="en-US" sz="2200" dirty="0">
              <a:cs typeface="B Nazanin" panose="00000400000000000000" pitchFamily="2" charset="-78"/>
            </a:endParaRPr>
          </a:p>
          <a:p>
            <a:pPr algn="r" rtl="1"/>
            <a:r>
              <a:rPr lang="ar-SA" sz="2200" dirty="0">
                <a:cs typeface="B Nazanin" panose="00000400000000000000" pitchFamily="2" charset="-78"/>
              </a:rPr>
              <a:t>افزایش استانول ها و استرول های </a:t>
            </a:r>
            <a:r>
              <a:rPr lang="ar-SA" sz="2200" dirty="0" smtClean="0">
                <a:cs typeface="B Nazanin" panose="00000400000000000000" pitchFamily="2" charset="-78"/>
              </a:rPr>
              <a:t>گیاهی</a:t>
            </a:r>
            <a:r>
              <a:rPr lang="fa-IR" sz="2200" dirty="0" smtClean="0">
                <a:cs typeface="B Nazanin" panose="00000400000000000000" pitchFamily="2" charset="-78"/>
              </a:rPr>
              <a:t> مانند مغزها و دانه های روغنی</a:t>
            </a:r>
            <a:endParaRPr lang="en-US" sz="2200" dirty="0">
              <a:cs typeface="B Nazanin" panose="00000400000000000000" pitchFamily="2" charset="-78"/>
            </a:endParaRPr>
          </a:p>
          <a:p>
            <a:pPr algn="r" rtl="1"/>
            <a:r>
              <a:rPr lang="ar-SA" sz="2200" dirty="0">
                <a:cs typeface="B Nazanin" panose="00000400000000000000" pitchFamily="2" charset="-78"/>
              </a:rPr>
              <a:t>افزایش فعالیت </a:t>
            </a:r>
            <a:r>
              <a:rPr lang="ar-SA" sz="2200" dirty="0" smtClean="0">
                <a:cs typeface="B Nazanin" panose="00000400000000000000" pitchFamily="2" charset="-78"/>
              </a:rPr>
              <a:t>بدنی</a:t>
            </a:r>
            <a:r>
              <a:rPr lang="fa-IR" sz="2200" dirty="0" smtClean="0">
                <a:cs typeface="B Nazanin" panose="00000400000000000000" pitchFamily="2" charset="-78"/>
              </a:rPr>
              <a:t> </a:t>
            </a:r>
            <a:r>
              <a:rPr lang="en-US" sz="2400" dirty="0">
                <a:solidFill>
                  <a:schemeClr val="accent6"/>
                </a:solidFill>
              </a:rPr>
              <a:t>A</a:t>
            </a:r>
            <a:endParaRPr lang="en-US" sz="2200" dirty="0">
              <a:cs typeface="B Nazanin" panose="00000400000000000000" pitchFamily="2" charset="-78"/>
            </a:endParaRP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ar-SA" dirty="0">
                <a:cs typeface="B Nazanin" panose="00000400000000000000" pitchFamily="2" charset="-78"/>
              </a:rPr>
              <a:t>مدیریت لیپید</a:t>
            </a:r>
            <a:r>
              <a:rPr lang="en-US" dirty="0">
                <a:cs typeface="B Nazanin" panose="00000400000000000000" pitchFamily="2" charset="-78"/>
              </a:rPr>
              <a:t>:  </a:t>
            </a:r>
            <a:r>
              <a:rPr lang="ar-SA" dirty="0">
                <a:cs typeface="B Nazanin" panose="00000400000000000000" pitchFamily="2" charset="-78"/>
              </a:rPr>
              <a:t>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312413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fade">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42">
                                            <p:txEl>
                                              <p:pRg st="1" end="1"/>
                                            </p:txEl>
                                          </p:spTgt>
                                        </p:tgtEl>
                                        <p:attrNameLst>
                                          <p:attrName>style.visibility</p:attrName>
                                        </p:attrNameLst>
                                      </p:cBhvr>
                                      <p:to>
                                        <p:strVal val="visible"/>
                                      </p:to>
                                    </p:set>
                                    <p:animEffect transition="in" filter="fade">
                                      <p:cBhvr>
                                        <p:cTn id="12" dur="500"/>
                                        <p:tgtEl>
                                          <p:spTgt spid="138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fade">
                                      <p:cBhvr>
                                        <p:cTn id="17" dur="500"/>
                                        <p:tgtEl>
                                          <p:spTgt spid="138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8242">
                                            <p:txEl>
                                              <p:pRg st="3" end="3"/>
                                            </p:txEl>
                                          </p:spTgt>
                                        </p:tgtEl>
                                        <p:attrNameLst>
                                          <p:attrName>style.visibility</p:attrName>
                                        </p:attrNameLst>
                                      </p:cBhvr>
                                      <p:to>
                                        <p:strVal val="visible"/>
                                      </p:to>
                                    </p:set>
                                    <p:animEffect transition="in" filter="fade">
                                      <p:cBhvr>
                                        <p:cTn id="22" dur="500"/>
                                        <p:tgtEl>
                                          <p:spTgt spid="138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8242">
                                            <p:txEl>
                                              <p:pRg st="4" end="4"/>
                                            </p:txEl>
                                          </p:spTgt>
                                        </p:tgtEl>
                                        <p:attrNameLst>
                                          <p:attrName>style.visibility</p:attrName>
                                        </p:attrNameLst>
                                      </p:cBhvr>
                                      <p:to>
                                        <p:strVal val="visible"/>
                                      </p:to>
                                    </p:set>
                                    <p:animEffect transition="in" filter="fade">
                                      <p:cBhvr>
                                        <p:cTn id="27" dur="500"/>
                                        <p:tgtEl>
                                          <p:spTgt spid="1382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8242">
                                            <p:txEl>
                                              <p:pRg st="5" end="5"/>
                                            </p:txEl>
                                          </p:spTgt>
                                        </p:tgtEl>
                                        <p:attrNameLst>
                                          <p:attrName>style.visibility</p:attrName>
                                        </p:attrNameLst>
                                      </p:cBhvr>
                                      <p:to>
                                        <p:strVal val="visible"/>
                                      </p:to>
                                    </p:set>
                                    <p:animEffect transition="in" filter="fade">
                                      <p:cBhvr>
                                        <p:cTn id="32" dur="500"/>
                                        <p:tgtEl>
                                          <p:spTgt spid="1382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8242">
                                            <p:txEl>
                                              <p:pRg st="6" end="6"/>
                                            </p:txEl>
                                          </p:spTgt>
                                        </p:tgtEl>
                                        <p:attrNameLst>
                                          <p:attrName>style.visibility</p:attrName>
                                        </p:attrNameLst>
                                      </p:cBhvr>
                                      <p:to>
                                        <p:strVal val="visible"/>
                                      </p:to>
                                    </p:set>
                                    <p:animEffect transition="in" filter="fade">
                                      <p:cBhvr>
                                        <p:cTn id="37" dur="500"/>
                                        <p:tgtEl>
                                          <p:spTgt spid="1382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8242">
                                            <p:txEl>
                                              <p:pRg st="7" end="7"/>
                                            </p:txEl>
                                          </p:spTgt>
                                        </p:tgtEl>
                                        <p:attrNameLst>
                                          <p:attrName>style.visibility</p:attrName>
                                        </p:attrNameLst>
                                      </p:cBhvr>
                                      <p:to>
                                        <p:strVal val="visible"/>
                                      </p:to>
                                    </p:set>
                                    <p:animEffect transition="in" filter="fade">
                                      <p:cBhvr>
                                        <p:cTn id="42" dur="500"/>
                                        <p:tgtEl>
                                          <p:spTgt spid="1382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8242">
                                            <p:txEl>
                                              <p:pRg st="8" end="8"/>
                                            </p:txEl>
                                          </p:spTgt>
                                        </p:tgtEl>
                                        <p:attrNameLst>
                                          <p:attrName>style.visibility</p:attrName>
                                        </p:attrNameLst>
                                      </p:cBhvr>
                                      <p:to>
                                        <p:strVal val="visible"/>
                                      </p:to>
                                    </p:set>
                                    <p:animEffect transition="in" filter="fade">
                                      <p:cBhvr>
                                        <p:cTn id="47" dur="500"/>
                                        <p:tgtEl>
                                          <p:spTgt spid="13824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8242">
                                            <p:txEl>
                                              <p:pRg st="9" end="9"/>
                                            </p:txEl>
                                          </p:spTgt>
                                        </p:tgtEl>
                                        <p:attrNameLst>
                                          <p:attrName>style.visibility</p:attrName>
                                        </p:attrNameLst>
                                      </p:cBhvr>
                                      <p:to>
                                        <p:strVal val="visible"/>
                                      </p:to>
                                    </p:set>
                                    <p:animEffect transition="in" filter="fade">
                                      <p:cBhvr>
                                        <p:cTn id="52" dur="500"/>
                                        <p:tgtEl>
                                          <p:spTgt spid="13824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298832" y="868494"/>
            <a:ext cx="8534400" cy="3829050"/>
          </a:xfrm>
        </p:spPr>
        <p:txBody>
          <a:bodyPr>
            <a:normAutofit/>
          </a:bodyPr>
          <a:lstStyle/>
          <a:p>
            <a:pPr marL="0" indent="0" algn="r" rtl="1">
              <a:spcBef>
                <a:spcPts val="1200"/>
              </a:spcBef>
              <a:buNone/>
            </a:pPr>
            <a:r>
              <a:rPr lang="fa-IR" sz="3200" b="1" dirty="0">
                <a:solidFill>
                  <a:schemeClr val="accent6"/>
                </a:solidFill>
                <a:cs typeface="B Nazanin" panose="00000400000000000000" pitchFamily="2" charset="-78"/>
              </a:rPr>
              <a:t>مداخلات سبک </a:t>
            </a:r>
            <a:r>
              <a:rPr lang="fa-IR" sz="3200" b="1" dirty="0" smtClean="0">
                <a:solidFill>
                  <a:schemeClr val="accent6"/>
                </a:solidFill>
                <a:cs typeface="B Nazanin" panose="00000400000000000000" pitchFamily="2" charset="-78"/>
              </a:rPr>
              <a:t>زندگی</a:t>
            </a:r>
          </a:p>
          <a:p>
            <a:pPr marL="68580" indent="0" algn="r" rtl="1">
              <a:buNone/>
            </a:pPr>
            <a:r>
              <a:rPr lang="ar-SA" dirty="0" smtClean="0">
                <a:cs typeface="B Nazanin" panose="00000400000000000000" pitchFamily="2" charset="-78"/>
              </a:rPr>
              <a:t>درمان </a:t>
            </a:r>
            <a:r>
              <a:rPr lang="ar-SA" dirty="0">
                <a:cs typeface="B Nazanin" panose="00000400000000000000" pitchFamily="2" charset="-78"/>
              </a:rPr>
              <a:t>با سبک زندگی را تشدید کنید و کنترل گلایسمی را موثر تر نمایید برای بیماران دارای:</a:t>
            </a:r>
            <a:endParaRPr lang="en-US" dirty="0">
              <a:cs typeface="B Nazanin" panose="00000400000000000000" pitchFamily="2" charset="-78"/>
            </a:endParaRPr>
          </a:p>
          <a:p>
            <a:pPr algn="r" rtl="1"/>
            <a:r>
              <a:rPr lang="ar-SA" dirty="0">
                <a:cs typeface="B Nazanin" panose="00000400000000000000" pitchFamily="2" charset="-78"/>
              </a:rPr>
              <a:t> تری گلیسیرید م</a:t>
            </a:r>
            <a:r>
              <a:rPr lang="fa-IR" dirty="0">
                <a:cs typeface="B Nazanin" panose="00000400000000000000" pitchFamily="2" charset="-78"/>
              </a:rPr>
              <a:t>ساوی یا</a:t>
            </a:r>
            <a:r>
              <a:rPr lang="ar-SA" dirty="0">
                <a:cs typeface="B Nazanin" panose="00000400000000000000" pitchFamily="2" charset="-78"/>
              </a:rPr>
              <a:t> بیش از </a:t>
            </a:r>
            <a:r>
              <a:rPr lang="fa-IR" dirty="0">
                <a:cs typeface="B Nazanin" panose="00000400000000000000" pitchFamily="2" charset="-78"/>
              </a:rPr>
              <a:t>۱۵۰ </a:t>
            </a:r>
            <a:endParaRPr lang="fa-IR" dirty="0" smtClean="0">
              <a:cs typeface="B Nazanin" panose="00000400000000000000" pitchFamily="2" charset="-78"/>
            </a:endParaRPr>
          </a:p>
          <a:p>
            <a:pPr marL="68580" indent="0" algn="ctr" rtl="1">
              <a:buNone/>
            </a:pPr>
            <a:r>
              <a:rPr lang="ar-SA" dirty="0" smtClean="0">
                <a:cs typeface="B Nazanin" panose="00000400000000000000" pitchFamily="2" charset="-78"/>
              </a:rPr>
              <a:t>و/</a:t>
            </a:r>
            <a:r>
              <a:rPr lang="fa-IR" dirty="0" smtClean="0">
                <a:cs typeface="B Nazanin" panose="00000400000000000000" pitchFamily="2" charset="-78"/>
              </a:rPr>
              <a:t> </a:t>
            </a:r>
            <a:r>
              <a:rPr lang="ar-SA" dirty="0" smtClean="0">
                <a:cs typeface="B Nazanin" panose="00000400000000000000" pitchFamily="2" charset="-78"/>
              </a:rPr>
              <a:t>یا</a:t>
            </a:r>
            <a:r>
              <a:rPr lang="ar-SA" dirty="0">
                <a:cs typeface="B Nazanin" panose="00000400000000000000" pitchFamily="2" charset="-78"/>
              </a:rPr>
              <a:t> </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en-US" sz="2000" dirty="0">
                <a:cs typeface="B Nazanin" panose="00000400000000000000" pitchFamily="2" charset="-78"/>
              </a:rPr>
              <a:t>HDL </a:t>
            </a:r>
            <a:r>
              <a:rPr lang="fa-IR" sz="2000" dirty="0" smtClean="0">
                <a:cs typeface="B Nazanin" panose="00000400000000000000" pitchFamily="2" charset="-78"/>
              </a:rPr>
              <a:t> </a:t>
            </a:r>
            <a:r>
              <a:rPr lang="ar-SA" dirty="0" smtClean="0">
                <a:cs typeface="B Nazanin" panose="00000400000000000000" pitchFamily="2" charset="-78"/>
              </a:rPr>
              <a:t>پایین </a:t>
            </a:r>
            <a:r>
              <a:rPr lang="ar-SA" dirty="0">
                <a:cs typeface="B Nazanin" panose="00000400000000000000" pitchFamily="2" charset="-78"/>
              </a:rPr>
              <a:t>( کمتر از </a:t>
            </a:r>
            <a:r>
              <a:rPr lang="fa-IR" dirty="0">
                <a:cs typeface="B Nazanin" panose="00000400000000000000" pitchFamily="2" charset="-78"/>
              </a:rPr>
              <a:t>۴۰</a:t>
            </a:r>
            <a:r>
              <a:rPr lang="ar-SA" dirty="0">
                <a:cs typeface="B Nazanin" panose="00000400000000000000" pitchFamily="2" charset="-78"/>
              </a:rPr>
              <a:t> برای مردان و کمتر از </a:t>
            </a:r>
            <a:r>
              <a:rPr lang="fa-IR" dirty="0">
                <a:cs typeface="B Nazanin" panose="00000400000000000000" pitchFamily="2" charset="-78"/>
              </a:rPr>
              <a:t>۵۰</a:t>
            </a:r>
            <a:r>
              <a:rPr lang="ar-SA" dirty="0">
                <a:cs typeface="B Nazanin" panose="00000400000000000000" pitchFamily="2" charset="-78"/>
              </a:rPr>
              <a:t> برای زنان </a:t>
            </a:r>
            <a:r>
              <a:rPr lang="ar-SA" dirty="0" smtClean="0">
                <a:cs typeface="B Nazanin" panose="00000400000000000000" pitchFamily="2" charset="-78"/>
              </a:rPr>
              <a:t>)</a:t>
            </a:r>
            <a:r>
              <a:rPr lang="fa-IR" dirty="0" smtClean="0">
                <a:cs typeface="B Nazanin" panose="00000400000000000000" pitchFamily="2" charset="-78"/>
              </a:rPr>
              <a:t> </a:t>
            </a:r>
            <a:r>
              <a:rPr lang="en-US" dirty="0">
                <a:solidFill>
                  <a:schemeClr val="accent6"/>
                </a:solidFill>
              </a:rPr>
              <a:t>C</a:t>
            </a:r>
            <a:endParaRPr lang="en-US" dirty="0">
              <a:cs typeface="B Nazanin" panose="00000400000000000000" pitchFamily="2" charset="-78"/>
            </a:endParaRP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rtl="1"/>
            <a:r>
              <a:rPr lang="ar-SA" dirty="0">
                <a:cs typeface="B Nazanin" panose="00000400000000000000" pitchFamily="2" charset="-78"/>
              </a:rPr>
              <a:t>مدیریت </a:t>
            </a:r>
            <a:r>
              <a:rPr lang="ar-SA" dirty="0" smtClean="0">
                <a:cs typeface="B Nazanin" panose="00000400000000000000" pitchFamily="2" charset="-78"/>
              </a:rPr>
              <a:t>لیپید</a:t>
            </a:r>
            <a:r>
              <a:rPr lang="en-US" dirty="0" smtClean="0">
                <a:cs typeface="B Nazanin" panose="00000400000000000000" pitchFamily="2" charset="-78"/>
              </a:rPr>
              <a:t> :</a:t>
            </a:r>
            <a:r>
              <a:rPr lang="en-US" dirty="0">
                <a:cs typeface="B Nazanin" panose="00000400000000000000" pitchFamily="2" charset="-78"/>
              </a:rPr>
              <a:t>  </a:t>
            </a:r>
            <a:r>
              <a:rPr lang="ar-SA" dirty="0">
                <a:cs typeface="B Nazanin" panose="00000400000000000000" pitchFamily="2" charset="-78"/>
              </a:rPr>
              <a:t>توصیه ها</a:t>
            </a:r>
            <a:endParaRPr lang="en-US" dirty="0">
              <a:cs typeface="B Nazanin" panose="00000400000000000000" pitchFamily="2" charset="-78"/>
            </a:endParaRPr>
          </a:p>
        </p:txBody>
      </p:sp>
    </p:spTree>
    <p:extLst>
      <p:ext uri="{BB962C8B-B14F-4D97-AF65-F5344CB8AC3E}">
        <p14:creationId xmlns:p14="http://schemas.microsoft.com/office/powerpoint/2010/main" xmlns="" val="16090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fade">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42">
                                            <p:txEl>
                                              <p:pRg st="1" end="1"/>
                                            </p:txEl>
                                          </p:spTgt>
                                        </p:tgtEl>
                                        <p:attrNameLst>
                                          <p:attrName>style.visibility</p:attrName>
                                        </p:attrNameLst>
                                      </p:cBhvr>
                                      <p:to>
                                        <p:strVal val="visible"/>
                                      </p:to>
                                    </p:set>
                                    <p:animEffect transition="in" filter="fade">
                                      <p:cBhvr>
                                        <p:cTn id="12" dur="500"/>
                                        <p:tgtEl>
                                          <p:spTgt spid="138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fade">
                                      <p:cBhvr>
                                        <p:cTn id="17" dur="500"/>
                                        <p:tgtEl>
                                          <p:spTgt spid="138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8242">
                                            <p:txEl>
                                              <p:pRg st="3" end="3"/>
                                            </p:txEl>
                                          </p:spTgt>
                                        </p:tgtEl>
                                        <p:attrNameLst>
                                          <p:attrName>style.visibility</p:attrName>
                                        </p:attrNameLst>
                                      </p:cBhvr>
                                      <p:to>
                                        <p:strVal val="visible"/>
                                      </p:to>
                                    </p:set>
                                    <p:animEffect transition="in" filter="fade">
                                      <p:cBhvr>
                                        <p:cTn id="22" dur="500"/>
                                        <p:tgtEl>
                                          <p:spTgt spid="138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8242">
                                            <p:txEl>
                                              <p:pRg st="4" end="4"/>
                                            </p:txEl>
                                          </p:spTgt>
                                        </p:tgtEl>
                                        <p:attrNameLst>
                                          <p:attrName>style.visibility</p:attrName>
                                        </p:attrNameLst>
                                      </p:cBhvr>
                                      <p:to>
                                        <p:strVal val="visible"/>
                                      </p:to>
                                    </p:set>
                                    <p:animEffect transition="in" filter="fade">
                                      <p:cBhvr>
                                        <p:cTn id="27" dur="500"/>
                                        <p:tgtEl>
                                          <p:spTgt spid="138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004375635"/>
              </p:ext>
            </p:extLst>
          </p:nvPr>
        </p:nvGraphicFramePr>
        <p:xfrm>
          <a:off x="228600" y="643704"/>
          <a:ext cx="8686800" cy="4053840"/>
        </p:xfrm>
        <a:graphic>
          <a:graphicData uri="http://schemas.openxmlformats.org/drawingml/2006/table">
            <a:tbl>
              <a:tblPr firstRow="1" bandRow="1">
                <a:tableStyleId>{5C22544A-7EE6-4342-B048-85BDC9FD1C3A}</a:tableStyleId>
              </a:tblPr>
              <a:tblGrid>
                <a:gridCol w="5715000">
                  <a:extLst>
                    <a:ext uri="{9D8B030D-6E8A-4147-A177-3AD203B41FA5}">
                      <a16:colId xmlns="" xmlns:a16="http://schemas.microsoft.com/office/drawing/2014/main" val="907732381"/>
                    </a:ext>
                  </a:extLst>
                </a:gridCol>
                <a:gridCol w="1676400">
                  <a:extLst>
                    <a:ext uri="{9D8B030D-6E8A-4147-A177-3AD203B41FA5}">
                      <a16:colId xmlns="" xmlns:a16="http://schemas.microsoft.com/office/drawing/2014/main" val="3933204383"/>
                    </a:ext>
                  </a:extLst>
                </a:gridCol>
                <a:gridCol w="1295400">
                  <a:extLst>
                    <a:ext uri="{9D8B030D-6E8A-4147-A177-3AD203B41FA5}">
                      <a16:colId xmlns="" xmlns:a16="http://schemas.microsoft.com/office/drawing/2014/main" val="4212484144"/>
                    </a:ext>
                  </a:extLst>
                </a:gridCol>
              </a:tblGrid>
              <a:tr h="611250">
                <a:tc>
                  <a:txBody>
                    <a:bodyPr/>
                    <a:lstStyle/>
                    <a:p>
                      <a:pPr algn="r" rtl="1"/>
                      <a:r>
                        <a:rPr lang="fa-IR" sz="2000" b="1" kern="1200" dirty="0" smtClean="0">
                          <a:solidFill>
                            <a:schemeClr val="lt1"/>
                          </a:solidFill>
                          <a:effectLst/>
                          <a:latin typeface="+mn-lt"/>
                          <a:ea typeface="+mn-ea"/>
                          <a:cs typeface="B Nazanin" panose="00000400000000000000" pitchFamily="2" charset="-78"/>
                        </a:rPr>
                        <a:t>شدت </a:t>
                      </a:r>
                      <a:r>
                        <a:rPr lang="ar-SA" sz="2000" b="1" kern="1200" dirty="0" smtClean="0">
                          <a:solidFill>
                            <a:schemeClr val="lt1"/>
                          </a:solidFill>
                          <a:effectLst/>
                          <a:latin typeface="+mn-lt"/>
                          <a:ea typeface="+mn-ea"/>
                          <a:cs typeface="B Nazanin" panose="00000400000000000000" pitchFamily="2" charset="-78"/>
                        </a:rPr>
                        <a:t>استاتین درمانی و درمان ترکیبی توصیه شده</a:t>
                      </a:r>
                      <a:endParaRPr lang="en-US" sz="2000" dirty="0">
                        <a:cs typeface="B Nazanin" panose="00000400000000000000" pitchFamily="2" charset="-78"/>
                      </a:endParaRPr>
                    </a:p>
                  </a:txBody>
                  <a:tcPr/>
                </a:tc>
                <a:tc>
                  <a:txBody>
                    <a:bodyPr/>
                    <a:lstStyle/>
                    <a:p>
                      <a:pPr algn="r" rtl="1"/>
                      <a:r>
                        <a:rPr lang="ar-SA" sz="1600" b="1" kern="1200" dirty="0" smtClean="0">
                          <a:solidFill>
                            <a:schemeClr val="lt1"/>
                          </a:solidFill>
                          <a:effectLst/>
                          <a:latin typeface="+mn-lt"/>
                          <a:ea typeface="+mn-ea"/>
                          <a:cs typeface="B Nazanin" panose="00000400000000000000" pitchFamily="2" charset="-78"/>
                        </a:rPr>
                        <a:t>بیماری قلبی عروقی اترواسکلروتیک</a:t>
                      </a:r>
                      <a:r>
                        <a:rPr lang="ar-SA" sz="2000" b="1" kern="1200" dirty="0" smtClean="0">
                          <a:solidFill>
                            <a:schemeClr val="lt1"/>
                          </a:solidFill>
                          <a:effectLst/>
                          <a:latin typeface="+mn-lt"/>
                          <a:ea typeface="+mn-ea"/>
                          <a:cs typeface="B Nazanin" panose="00000400000000000000" pitchFamily="2" charset="-78"/>
                        </a:rPr>
                        <a:t>  </a:t>
                      </a:r>
                      <a:endParaRPr lang="en-US" sz="2000" dirty="0">
                        <a:cs typeface="B Nazanin" panose="00000400000000000000" pitchFamily="2" charset="-78"/>
                      </a:endParaRPr>
                    </a:p>
                  </a:txBody>
                  <a:tcPr/>
                </a:tc>
                <a:tc>
                  <a:txBody>
                    <a:bodyPr/>
                    <a:lstStyle/>
                    <a:p>
                      <a:pPr algn="r" rtl="1"/>
                      <a:r>
                        <a:rPr lang="ar-SA" sz="2000" b="1" kern="1200" dirty="0" smtClean="0">
                          <a:solidFill>
                            <a:schemeClr val="lt1"/>
                          </a:solidFill>
                          <a:effectLst/>
                          <a:latin typeface="+mn-lt"/>
                          <a:ea typeface="+mn-ea"/>
                          <a:cs typeface="B Nazanin" panose="00000400000000000000" pitchFamily="2" charset="-78"/>
                        </a:rPr>
                        <a:t>سن  </a:t>
                      </a:r>
                      <a:endParaRPr lang="en-US" sz="2000" dirty="0">
                        <a:cs typeface="B Nazanin" panose="00000400000000000000" pitchFamily="2" charset="-78"/>
                      </a:endParaRPr>
                    </a:p>
                  </a:txBody>
                  <a:tcPr/>
                </a:tc>
                <a:extLst>
                  <a:ext uri="{0D108BD9-81ED-4DB2-BD59-A6C34878D82A}">
                    <a16:rowId xmlns="" xmlns:a16="http://schemas.microsoft.com/office/drawing/2014/main" val="2692845802"/>
                  </a:ext>
                </a:extLst>
              </a:tr>
              <a:tr h="378393">
                <a:tc>
                  <a:txBody>
                    <a:bodyPr/>
                    <a:lstStyle/>
                    <a:p>
                      <a:pPr algn="r" rtl="1"/>
                      <a:r>
                        <a:rPr lang="ar-SA" sz="2000" kern="1200" dirty="0" smtClean="0">
                          <a:solidFill>
                            <a:schemeClr val="dk1"/>
                          </a:solidFill>
                          <a:effectLst/>
                          <a:latin typeface="+mn-lt"/>
                          <a:ea typeface="+mn-ea"/>
                          <a:cs typeface="B Nazanin" panose="00000400000000000000" pitchFamily="2" charset="-78"/>
                        </a:rPr>
                        <a:t>نیاز ندارند</a:t>
                      </a:r>
                      <a:endParaRPr lang="en-US" sz="2000" kern="1200" dirty="0">
                        <a:solidFill>
                          <a:schemeClr val="dk1"/>
                        </a:solidFill>
                        <a:effectLst/>
                        <a:latin typeface="+mn-lt"/>
                        <a:ea typeface="+mn-ea"/>
                        <a:cs typeface="B Nazanin" panose="00000400000000000000" pitchFamily="2" charset="-78"/>
                      </a:endParaRPr>
                    </a:p>
                  </a:txBody>
                  <a:tcPr/>
                </a:tc>
                <a:tc>
                  <a:txBody>
                    <a:bodyPr/>
                    <a:lstStyle/>
                    <a:p>
                      <a:pPr algn="ctr" rtl="1"/>
                      <a:r>
                        <a:rPr lang="ar-SA" sz="2000" kern="1200" dirty="0" smtClean="0">
                          <a:solidFill>
                            <a:schemeClr val="dk1"/>
                          </a:solidFill>
                          <a:effectLst/>
                          <a:latin typeface="+mn-lt"/>
                          <a:ea typeface="+mn-ea"/>
                          <a:cs typeface="B Nazanin" panose="00000400000000000000" pitchFamily="2" charset="-78"/>
                        </a:rPr>
                        <a:t>خیر</a:t>
                      </a:r>
                      <a:endParaRPr lang="en-US" sz="2000" kern="1200" dirty="0">
                        <a:solidFill>
                          <a:schemeClr val="dk1"/>
                        </a:solidFill>
                        <a:effectLst/>
                        <a:latin typeface="+mn-lt"/>
                        <a:ea typeface="+mn-ea"/>
                        <a:cs typeface="B Nazanin" panose="00000400000000000000" pitchFamily="2" charset="-78"/>
                      </a:endParaRPr>
                    </a:p>
                  </a:txBody>
                  <a:tcPr/>
                </a:tc>
                <a:tc rowSpan="2">
                  <a:txBody>
                    <a:bodyPr/>
                    <a:lstStyle/>
                    <a:p>
                      <a:pPr algn="r" rtl="1"/>
                      <a:r>
                        <a:rPr lang="fa-IR" sz="2000" kern="1200" dirty="0" smtClean="0">
                          <a:solidFill>
                            <a:schemeClr val="dk1"/>
                          </a:solidFill>
                          <a:effectLst/>
                          <a:latin typeface="+mn-lt"/>
                          <a:ea typeface="+mn-ea"/>
                          <a:cs typeface="B Nazanin" panose="00000400000000000000" pitchFamily="2" charset="-78"/>
                        </a:rPr>
                        <a:t>&lt;</a:t>
                      </a:r>
                      <a:r>
                        <a:rPr lang="ar-SA" sz="2000" kern="1200" dirty="0" smtClean="0">
                          <a:solidFill>
                            <a:schemeClr val="dk1"/>
                          </a:solidFill>
                          <a:effectLst/>
                          <a:latin typeface="+mn-lt"/>
                          <a:ea typeface="+mn-ea"/>
                          <a:cs typeface="B Nazanin" panose="00000400000000000000" pitchFamily="2" charset="-78"/>
                        </a:rPr>
                        <a:t> </a:t>
                      </a:r>
                      <a:r>
                        <a:rPr lang="fa-IR" sz="2000" kern="1200" dirty="0" smtClean="0">
                          <a:solidFill>
                            <a:schemeClr val="dk1"/>
                          </a:solidFill>
                          <a:effectLst/>
                          <a:latin typeface="+mn-lt"/>
                          <a:ea typeface="+mn-ea"/>
                          <a:cs typeface="B Nazanin" panose="00000400000000000000" pitchFamily="2" charset="-78"/>
                        </a:rPr>
                        <a:t>۴۰</a:t>
                      </a:r>
                      <a:r>
                        <a:rPr lang="ar-SA" sz="2000" kern="1200" dirty="0" smtClean="0">
                          <a:solidFill>
                            <a:schemeClr val="dk1"/>
                          </a:solidFill>
                          <a:effectLst/>
                          <a:latin typeface="+mn-lt"/>
                          <a:ea typeface="+mn-ea"/>
                          <a:cs typeface="B Nazanin" panose="00000400000000000000" pitchFamily="2" charset="-78"/>
                        </a:rPr>
                        <a:t> سال</a:t>
                      </a:r>
                      <a:endParaRPr lang="en-US" sz="2000" kern="1200" dirty="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2697190878"/>
                  </a:ext>
                </a:extLst>
              </a:tr>
              <a:tr h="12516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kern="1200" dirty="0" smtClean="0">
                          <a:solidFill>
                            <a:schemeClr val="dk1"/>
                          </a:solidFill>
                          <a:effectLst/>
                          <a:latin typeface="+mn-lt"/>
                          <a:ea typeface="+mn-ea"/>
                          <a:cs typeface="B Nazanin" panose="00000400000000000000" pitchFamily="2" charset="-78"/>
                        </a:rPr>
                        <a:t>با شدت بالا</a:t>
                      </a:r>
                      <a:endParaRPr lang="en-US" sz="2000" kern="1200" dirty="0" smtClean="0">
                        <a:solidFill>
                          <a:schemeClr val="dk1"/>
                        </a:solidFill>
                        <a:effectLst/>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kern="1200" dirty="0" smtClean="0">
                          <a:solidFill>
                            <a:schemeClr val="dk1"/>
                          </a:solidFill>
                          <a:effectLst/>
                          <a:latin typeface="+mn-lt"/>
                          <a:ea typeface="+mn-ea"/>
                          <a:cs typeface="B Nazanin" panose="00000400000000000000" pitchFamily="2" charset="-78"/>
                        </a:rPr>
                        <a:t>اگر با وجود دوز حداکثر قابل تحمل استاتین </a:t>
                      </a:r>
                      <a:r>
                        <a:rPr lang="en-US" sz="2000" kern="1200" dirty="0" smtClean="0">
                          <a:solidFill>
                            <a:schemeClr val="dk1"/>
                          </a:solidFill>
                          <a:effectLst/>
                          <a:latin typeface="+mn-lt"/>
                          <a:ea typeface="+mn-ea"/>
                          <a:cs typeface="B Nazanin" panose="00000400000000000000" pitchFamily="2" charset="-78"/>
                        </a:rPr>
                        <a:t>LDL</a:t>
                      </a:r>
                      <a:r>
                        <a:rPr lang="ar-SA" sz="2000" kern="1200" dirty="0" smtClean="0">
                          <a:solidFill>
                            <a:schemeClr val="dk1"/>
                          </a:solidFill>
                          <a:effectLst/>
                          <a:latin typeface="+mn-lt"/>
                          <a:ea typeface="+mn-ea"/>
                          <a:cs typeface="B Nazanin" panose="00000400000000000000" pitchFamily="2" charset="-78"/>
                        </a:rPr>
                        <a:t> مساوی یا بیشتر از </a:t>
                      </a:r>
                      <a:r>
                        <a:rPr lang="fa-IR" sz="2000" kern="1200" dirty="0" smtClean="0">
                          <a:solidFill>
                            <a:schemeClr val="dk1"/>
                          </a:solidFill>
                          <a:effectLst/>
                          <a:latin typeface="+mn-lt"/>
                          <a:ea typeface="+mn-ea"/>
                          <a:cs typeface="B Nazanin" panose="00000400000000000000" pitchFamily="2" charset="-78"/>
                        </a:rPr>
                        <a:t>۷۰</a:t>
                      </a:r>
                      <a:r>
                        <a:rPr lang="ar-SA" sz="2000" kern="1200" dirty="0" smtClean="0">
                          <a:solidFill>
                            <a:schemeClr val="dk1"/>
                          </a:solidFill>
                          <a:effectLst/>
                          <a:latin typeface="+mn-lt"/>
                          <a:ea typeface="+mn-ea"/>
                          <a:cs typeface="B Nazanin" panose="00000400000000000000" pitchFamily="2" charset="-78"/>
                        </a:rPr>
                        <a:t> بود  اضافه کردن یک داروی دیگر پایین آورنده </a:t>
                      </a:r>
                      <a:r>
                        <a:rPr lang="en-US" sz="2000" kern="1200" dirty="0" smtClean="0">
                          <a:solidFill>
                            <a:schemeClr val="dk1"/>
                          </a:solidFill>
                          <a:effectLst/>
                          <a:latin typeface="+mn-lt"/>
                          <a:ea typeface="+mn-ea"/>
                          <a:cs typeface="B Nazanin" panose="00000400000000000000" pitchFamily="2" charset="-78"/>
                        </a:rPr>
                        <a:t>LDL</a:t>
                      </a:r>
                      <a:r>
                        <a:rPr lang="ar-SA" sz="2000" kern="1200" dirty="0" smtClean="0">
                          <a:solidFill>
                            <a:schemeClr val="dk1"/>
                          </a:solidFill>
                          <a:effectLst/>
                          <a:latin typeface="+mn-lt"/>
                          <a:ea typeface="+mn-ea"/>
                          <a:cs typeface="B Nazanin" panose="00000400000000000000" pitchFamily="2" charset="-78"/>
                        </a:rPr>
                        <a:t> را مد نظر قرار  دهید مانند ازتیمیب یا مهارکننده  </a:t>
                      </a:r>
                      <a:r>
                        <a:rPr lang="en-US" sz="2000" kern="1200" dirty="0" smtClean="0">
                          <a:solidFill>
                            <a:schemeClr val="dk1"/>
                          </a:solidFill>
                          <a:effectLst/>
                          <a:latin typeface="+mn-lt"/>
                          <a:ea typeface="+mn-ea"/>
                          <a:cs typeface="B Nazanin" panose="00000400000000000000" pitchFamily="2" charset="-78"/>
                        </a:rPr>
                        <a:t> PCSK9</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kern="1200" dirty="0" smtClean="0">
                          <a:solidFill>
                            <a:schemeClr val="dk1"/>
                          </a:solidFill>
                          <a:effectLst/>
                          <a:latin typeface="+mn-lt"/>
                          <a:ea typeface="+mn-ea"/>
                          <a:cs typeface="B Nazanin" panose="00000400000000000000" pitchFamily="2" charset="-78"/>
                        </a:rPr>
                        <a:t>بله</a:t>
                      </a:r>
                      <a:endParaRPr lang="en-US" sz="2000" kern="1200" dirty="0" smtClean="0">
                        <a:solidFill>
                          <a:schemeClr val="dk1"/>
                        </a:solidFill>
                        <a:effectLst/>
                        <a:latin typeface="+mn-lt"/>
                        <a:ea typeface="+mn-ea"/>
                        <a:cs typeface="B Nazanin" panose="00000400000000000000" pitchFamily="2" charset="-78"/>
                      </a:endParaRPr>
                    </a:p>
                  </a:txBody>
                  <a:tcPr/>
                </a:tc>
                <a:tc vMerge="1">
                  <a:txBody>
                    <a:bodyPr/>
                    <a:lstStyle/>
                    <a:p>
                      <a:endParaRPr lang="en-US" dirty="0"/>
                    </a:p>
                  </a:txBody>
                  <a:tcPr/>
                </a:tc>
                <a:extLst>
                  <a:ext uri="{0D108BD9-81ED-4DB2-BD59-A6C34878D82A}">
                    <a16:rowId xmlns="" xmlns:a16="http://schemas.microsoft.com/office/drawing/2014/main" val="531264262"/>
                  </a:ext>
                </a:extLst>
              </a:tr>
              <a:tr h="37839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kern="1200" dirty="0" smtClean="0">
                          <a:solidFill>
                            <a:schemeClr val="dk1"/>
                          </a:solidFill>
                          <a:effectLst/>
                          <a:latin typeface="+mn-lt"/>
                          <a:ea typeface="+mn-ea"/>
                          <a:cs typeface="B Nazanin" panose="00000400000000000000" pitchFamily="2" charset="-78"/>
                        </a:rPr>
                        <a:t>با شدت متوسط</a:t>
                      </a:r>
                      <a:endParaRPr lang="en-US" sz="2000" kern="1200" dirty="0" smtClean="0">
                        <a:solidFill>
                          <a:schemeClr val="dk1"/>
                        </a:solidFill>
                        <a:effectLst/>
                        <a:latin typeface="+mn-lt"/>
                        <a:ea typeface="+mn-ea"/>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kern="1200" dirty="0" smtClean="0">
                          <a:solidFill>
                            <a:schemeClr val="dk1"/>
                          </a:solidFill>
                          <a:effectLst/>
                          <a:latin typeface="+mn-lt"/>
                          <a:ea typeface="+mn-ea"/>
                          <a:cs typeface="B Nazanin" panose="00000400000000000000" pitchFamily="2" charset="-78"/>
                        </a:rPr>
                        <a:t>خیر</a:t>
                      </a:r>
                      <a:endParaRPr lang="en-US" sz="2000" kern="1200" dirty="0" smtClean="0">
                        <a:solidFill>
                          <a:schemeClr val="dk1"/>
                        </a:solidFill>
                        <a:effectLst/>
                        <a:latin typeface="+mn-lt"/>
                        <a:ea typeface="+mn-ea"/>
                        <a:cs typeface="B Nazanin" panose="00000400000000000000" pitchFamily="2" charset="-78"/>
                      </a:endParaRPr>
                    </a:p>
                  </a:txBody>
                  <a:tcPr/>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kern="1200" dirty="0" smtClean="0">
                          <a:solidFill>
                            <a:schemeClr val="dk1"/>
                          </a:solidFill>
                          <a:effectLst/>
                          <a:latin typeface="+mn-lt"/>
                          <a:ea typeface="+mn-ea"/>
                          <a:cs typeface="B Nazanin" panose="00000400000000000000" pitchFamily="2" charset="-78"/>
                        </a:rPr>
                        <a:t>≥</a:t>
                      </a:r>
                      <a:r>
                        <a:rPr lang="fa-IR" sz="2000" kern="1200" dirty="0" smtClean="0">
                          <a:solidFill>
                            <a:schemeClr val="dk1"/>
                          </a:solidFill>
                          <a:effectLst/>
                          <a:latin typeface="+mn-lt"/>
                          <a:ea typeface="+mn-ea"/>
                          <a:cs typeface="B Nazanin" panose="00000400000000000000" pitchFamily="2" charset="-78"/>
                        </a:rPr>
                        <a:t>۴۰</a:t>
                      </a:r>
                      <a:r>
                        <a:rPr lang="ar-SA" sz="2000" kern="1200" dirty="0" smtClean="0">
                          <a:solidFill>
                            <a:schemeClr val="dk1"/>
                          </a:solidFill>
                          <a:effectLst/>
                          <a:latin typeface="+mn-lt"/>
                          <a:ea typeface="+mn-ea"/>
                          <a:cs typeface="B Nazanin" panose="00000400000000000000" pitchFamily="2" charset="-78"/>
                        </a:rPr>
                        <a:t> سال</a:t>
                      </a:r>
                      <a:endParaRPr lang="en-US" sz="2000" kern="1200" dirty="0" smtClean="0">
                        <a:solidFill>
                          <a:schemeClr val="dk1"/>
                        </a:solidFill>
                        <a:effectLst/>
                        <a:latin typeface="+mn-lt"/>
                        <a:ea typeface="+mn-ea"/>
                        <a:cs typeface="B Nazanin" panose="00000400000000000000" pitchFamily="2" charset="-78"/>
                      </a:endParaRPr>
                    </a:p>
                  </a:txBody>
                  <a:tcPr anchor="ctr"/>
                </a:tc>
                <a:extLst>
                  <a:ext uri="{0D108BD9-81ED-4DB2-BD59-A6C34878D82A}">
                    <a16:rowId xmlns="" xmlns:a16="http://schemas.microsoft.com/office/drawing/2014/main" val="2661849703"/>
                  </a:ext>
                </a:extLst>
              </a:tr>
              <a:tr h="1234439">
                <a:tc>
                  <a:txBody>
                    <a:bodyPr/>
                    <a:lstStyle/>
                    <a:p>
                      <a:pPr algn="r" rtl="1"/>
                      <a:r>
                        <a:rPr lang="ar-SA" sz="2000" kern="1200" dirty="0" smtClean="0">
                          <a:solidFill>
                            <a:schemeClr val="dk1"/>
                          </a:solidFill>
                          <a:effectLst/>
                          <a:latin typeface="+mn-lt"/>
                          <a:ea typeface="+mn-ea"/>
                          <a:cs typeface="B Nazanin" panose="00000400000000000000" pitchFamily="2" charset="-78"/>
                        </a:rPr>
                        <a:t>با شدت بالا</a:t>
                      </a:r>
                      <a:endParaRPr lang="en-US" sz="2000" kern="1200" dirty="0" smtClean="0">
                        <a:solidFill>
                          <a:schemeClr val="dk1"/>
                        </a:solidFill>
                        <a:effectLst/>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kern="1200" dirty="0" smtClean="0">
                          <a:solidFill>
                            <a:schemeClr val="dk1"/>
                          </a:solidFill>
                          <a:effectLst/>
                          <a:latin typeface="+mn-lt"/>
                          <a:ea typeface="+mn-ea"/>
                          <a:cs typeface="B Nazanin" panose="00000400000000000000" pitchFamily="2" charset="-78"/>
                        </a:rPr>
                        <a:t>اگر با وجود دوز حداکثر قابل تحمل استاتین </a:t>
                      </a:r>
                      <a:r>
                        <a:rPr lang="en-US" sz="2000" kern="1200" dirty="0" smtClean="0">
                          <a:solidFill>
                            <a:schemeClr val="dk1"/>
                          </a:solidFill>
                          <a:effectLst/>
                          <a:latin typeface="+mn-lt"/>
                          <a:ea typeface="+mn-ea"/>
                          <a:cs typeface="B Nazanin" panose="00000400000000000000" pitchFamily="2" charset="-78"/>
                        </a:rPr>
                        <a:t>LDL</a:t>
                      </a:r>
                      <a:r>
                        <a:rPr lang="ar-SA" sz="2000" kern="1200" dirty="0" smtClean="0">
                          <a:solidFill>
                            <a:schemeClr val="dk1"/>
                          </a:solidFill>
                          <a:effectLst/>
                          <a:latin typeface="+mn-lt"/>
                          <a:ea typeface="+mn-ea"/>
                          <a:cs typeface="B Nazanin" panose="00000400000000000000" pitchFamily="2" charset="-78"/>
                        </a:rPr>
                        <a:t> مساوی یا بیشتر از </a:t>
                      </a:r>
                      <a:r>
                        <a:rPr lang="fa-IR" sz="2000" kern="1200" dirty="0" smtClean="0">
                          <a:solidFill>
                            <a:schemeClr val="dk1"/>
                          </a:solidFill>
                          <a:effectLst/>
                          <a:latin typeface="+mn-lt"/>
                          <a:ea typeface="+mn-ea"/>
                          <a:cs typeface="B Nazanin" panose="00000400000000000000" pitchFamily="2" charset="-78"/>
                        </a:rPr>
                        <a:t>۷۰</a:t>
                      </a:r>
                      <a:r>
                        <a:rPr lang="ar-SA" sz="2000" kern="1200" dirty="0" smtClean="0">
                          <a:solidFill>
                            <a:schemeClr val="dk1"/>
                          </a:solidFill>
                          <a:effectLst/>
                          <a:latin typeface="+mn-lt"/>
                          <a:ea typeface="+mn-ea"/>
                          <a:cs typeface="B Nazanin" panose="00000400000000000000" pitchFamily="2" charset="-78"/>
                        </a:rPr>
                        <a:t> بود  اضافه کردن یک داروی دیگر پایین آورنده </a:t>
                      </a:r>
                      <a:r>
                        <a:rPr lang="en-US" sz="2000" kern="1200" dirty="0" smtClean="0">
                          <a:solidFill>
                            <a:schemeClr val="dk1"/>
                          </a:solidFill>
                          <a:effectLst/>
                          <a:latin typeface="+mn-lt"/>
                          <a:ea typeface="+mn-ea"/>
                          <a:cs typeface="B Nazanin" panose="00000400000000000000" pitchFamily="2" charset="-78"/>
                        </a:rPr>
                        <a:t>LDL</a:t>
                      </a:r>
                      <a:r>
                        <a:rPr lang="ar-SA" sz="2000" kern="1200" dirty="0" smtClean="0">
                          <a:solidFill>
                            <a:schemeClr val="dk1"/>
                          </a:solidFill>
                          <a:effectLst/>
                          <a:latin typeface="+mn-lt"/>
                          <a:ea typeface="+mn-ea"/>
                          <a:cs typeface="B Nazanin" panose="00000400000000000000" pitchFamily="2" charset="-78"/>
                        </a:rPr>
                        <a:t> را مد نظر قرار  دهید مانند ازتیمیب یا مهارکننده  </a:t>
                      </a:r>
                      <a:r>
                        <a:rPr lang="en-US" sz="2000" kern="1200" dirty="0" smtClean="0">
                          <a:solidFill>
                            <a:schemeClr val="dk1"/>
                          </a:solidFill>
                          <a:effectLst/>
                          <a:latin typeface="+mn-lt"/>
                          <a:ea typeface="+mn-ea"/>
                          <a:cs typeface="B Nazanin" panose="00000400000000000000" pitchFamily="2" charset="-78"/>
                        </a:rPr>
                        <a:t> PCSK9</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kern="1200" dirty="0" smtClean="0">
                          <a:solidFill>
                            <a:schemeClr val="dk1"/>
                          </a:solidFill>
                          <a:effectLst/>
                          <a:latin typeface="+mn-lt"/>
                          <a:ea typeface="+mn-ea"/>
                          <a:cs typeface="B Nazanin" panose="00000400000000000000" pitchFamily="2" charset="-78"/>
                        </a:rPr>
                        <a:t>بله</a:t>
                      </a:r>
                      <a:endParaRPr lang="en-US" sz="2000" kern="1200" dirty="0" smtClean="0">
                        <a:solidFill>
                          <a:schemeClr val="dk1"/>
                        </a:solidFill>
                        <a:effectLst/>
                        <a:latin typeface="+mn-lt"/>
                        <a:ea typeface="+mn-ea"/>
                        <a:cs typeface="B Nazanin" panose="00000400000000000000" pitchFamily="2" charset="-78"/>
                      </a:endParaRPr>
                    </a:p>
                  </a:txBody>
                  <a:tcPr/>
                </a:tc>
                <a:tc vMerge="1">
                  <a:txBody>
                    <a:bodyPr/>
                    <a:lstStyle/>
                    <a:p>
                      <a:endParaRPr lang="en-US" dirty="0"/>
                    </a:p>
                  </a:txBody>
                  <a:tcPr/>
                </a:tc>
                <a:extLst>
                  <a:ext uri="{0D108BD9-81ED-4DB2-BD59-A6C34878D82A}">
                    <a16:rowId xmlns="" xmlns:a16="http://schemas.microsoft.com/office/drawing/2014/main" val="2030150866"/>
                  </a:ext>
                </a:extLst>
              </a:tr>
            </a:tbl>
          </a:graphicData>
        </a:graphic>
      </p:graphicFrame>
      <p:sp>
        <p:nvSpPr>
          <p:cNvPr id="5" name="Rectangle 4"/>
          <p:cNvSpPr/>
          <p:nvPr/>
        </p:nvSpPr>
        <p:spPr>
          <a:xfrm>
            <a:off x="228600" y="73558"/>
            <a:ext cx="8686800" cy="461665"/>
          </a:xfrm>
          <a:prstGeom prst="rect">
            <a:avLst/>
          </a:prstGeom>
        </p:spPr>
        <p:txBody>
          <a:bodyPr wrap="square">
            <a:spAutoFit/>
          </a:bodyPr>
          <a:lstStyle/>
          <a:p>
            <a:pPr algn="ctr" rtl="1"/>
            <a:r>
              <a:rPr lang="ar-SA"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توصیه ها برای استاتین درمانی و درمان ترکیبی در بزرگسالان دارای دیابت</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4778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20109</TotalTime>
  <Words>9386</Words>
  <Application>Microsoft Office PowerPoint</Application>
  <PresentationFormat>On-screen Show (16:9)</PresentationFormat>
  <Paragraphs>948</Paragraphs>
  <Slides>127</Slides>
  <Notes>102</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Office Theme</vt:lpstr>
      <vt:lpstr>Slide 1</vt:lpstr>
      <vt:lpstr>استانداردهای مراقبت از دیابت ۲۰۱9</vt:lpstr>
      <vt:lpstr>سیستم درجه بندی مستندات</vt:lpstr>
      <vt:lpstr>Slide 4</vt:lpstr>
      <vt:lpstr>مرحله بندی دیابت نوع ۱</vt:lpstr>
      <vt:lpstr>معیارهای تشخیصی دیابت</vt:lpstr>
      <vt:lpstr>گروه های دارای خطر افزایش یافته برای دیابت یا پره دیابت</vt:lpstr>
      <vt:lpstr> معیارهای انجام آزمایش برای دیابت یا پره دیابت در بزرگسالان بدون علامت</vt:lpstr>
      <vt:lpstr>Slide 9</vt:lpstr>
      <vt:lpstr>غربالگری برپایه خطر در کودکان و نوجوانان بدون علامت</vt:lpstr>
      <vt:lpstr> غربالگری و تشخیص دیابت بارداری: استراتژی یک مرحله ای</vt:lpstr>
      <vt:lpstr> غربالگری و تشخیص دیابت بارداری: استراتژی دو مرحله ای توصیه شده توسط NIH</vt:lpstr>
      <vt:lpstr> غربالگری و تشخیص دیابت بارداری: استراتژی دو مرحله ای توصیه شده توسط NIH</vt:lpstr>
      <vt:lpstr>Slide 14</vt:lpstr>
      <vt:lpstr>Slide 15</vt:lpstr>
      <vt:lpstr>Slide 16</vt:lpstr>
      <vt:lpstr>Slide 17</vt:lpstr>
      <vt:lpstr>Slide 18</vt:lpstr>
      <vt:lpstr>Slide 19</vt:lpstr>
      <vt:lpstr>Slide 20</vt:lpstr>
      <vt:lpstr>Slide 21</vt:lpstr>
      <vt:lpstr>ارجاعات ضروری برای مدیریت  مراقبت اولیه</vt:lpstr>
      <vt:lpstr>ایمن سازی: توصیه ها</vt:lpstr>
      <vt:lpstr>ایمن سازی: توصیه ها</vt:lpstr>
      <vt:lpstr> بیماریهای خود ایمنی: توصیه ها</vt:lpstr>
      <vt:lpstr>کاهش تستسترون در مردان: توصیه ها</vt:lpstr>
      <vt:lpstr>اختلالات اضطرابی: توصیه ها</vt:lpstr>
      <vt:lpstr>افسردگی: توصیه ها</vt:lpstr>
      <vt:lpstr>Slide 29</vt:lpstr>
      <vt:lpstr>آموزش و حمایت خود مدیریتی دیابت (DSMES) : توصیه ها</vt:lpstr>
      <vt:lpstr>چهار زمان حیاتی برای ارائه DSMES</vt:lpstr>
      <vt:lpstr>اهداف تغذیه درمانی </vt:lpstr>
      <vt:lpstr>اهداف تغذیه درمانی </vt:lpstr>
      <vt:lpstr>تغذیه: توصیه ها</vt:lpstr>
      <vt:lpstr>تغذیه: توصیه ها</vt:lpstr>
      <vt:lpstr>تغذیه: توصیه ها</vt:lpstr>
      <vt:lpstr>تغذیه: توصیه ها</vt:lpstr>
      <vt:lpstr>تغذیه: توصیه ها</vt:lpstr>
      <vt:lpstr>تغذیه: توصیه ها</vt:lpstr>
      <vt:lpstr>تغذیه: توصیه ها</vt:lpstr>
      <vt:lpstr>تغذیه: توصیه ها</vt:lpstr>
      <vt:lpstr>تغذیه: توصیه ها</vt:lpstr>
      <vt:lpstr>تغذیه: توصیه ها</vt:lpstr>
      <vt:lpstr>تغذیه: توصیه ها</vt:lpstr>
      <vt:lpstr>تغذیه: توصیه ها</vt:lpstr>
      <vt:lpstr>تغذیه: توصیه ها</vt:lpstr>
      <vt:lpstr>فعالیت فیزیکی :  توصیه ها</vt:lpstr>
      <vt:lpstr>فعالیت فیزیکی :  توصیه ها</vt:lpstr>
      <vt:lpstr>ترک سیگار: توصیه ها</vt:lpstr>
      <vt:lpstr>اضطراب شدید ناشی از دیابت</vt:lpstr>
      <vt:lpstr>ارجاع ابرای مراقبت سایکولوژیک</vt:lpstr>
      <vt:lpstr>Slide 52</vt:lpstr>
      <vt:lpstr>پیشگیری یا به تاخیرانداختن دیابت نوع ۲ :توصیه ها</vt:lpstr>
      <vt:lpstr>پیشگیری یا به تاخیرانداختن دیابت نوع ۲ :توصیه ها</vt:lpstr>
      <vt:lpstr>مداخله های دارویی در پره دیابت: توصیه ها </vt:lpstr>
      <vt:lpstr>پیشگیری از CVD در پره دیابت: توصیه ها </vt:lpstr>
      <vt:lpstr>DSMES  در افراد دارای پره دیابت: توصیه ها</vt:lpstr>
      <vt:lpstr>Slide 58</vt:lpstr>
      <vt:lpstr>ارزیابی کنترل گلیسمی</vt:lpstr>
      <vt:lpstr>پایش  قند:  توصیه ها</vt:lpstr>
      <vt:lpstr>پایش  قند:  توصیه ها</vt:lpstr>
      <vt:lpstr>خلاصه توصیه های گلیسمیک</vt:lpstr>
      <vt:lpstr>رویکرد به مدیریت هایپرگلیسمی</vt:lpstr>
      <vt:lpstr>تقسیم بندی هایپوگلایسمی</vt:lpstr>
      <vt:lpstr>هایپوگلایسمی: توصیه ها</vt:lpstr>
      <vt:lpstr>هایپوگلایسمی: توصیه ها</vt:lpstr>
      <vt:lpstr>هایپوگلایسمی: توصیه ها</vt:lpstr>
      <vt:lpstr>Slide 68</vt:lpstr>
      <vt:lpstr>درمان داروی دیابت نوع ۱:   توصیه ها</vt:lpstr>
      <vt:lpstr>درمان داروی دیابت نوع ۱:   توصیه ها</vt:lpstr>
      <vt:lpstr>درمان داروی دیابت نوع 2:   توصیه ها</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درمان با انسولین در دیابت نوع ۲</vt:lpstr>
      <vt:lpstr>Slide 86</vt:lpstr>
      <vt:lpstr>Slide 87</vt:lpstr>
      <vt:lpstr>Slide 88</vt:lpstr>
      <vt:lpstr>بیماری قلبی عروقی و مدیریت خطر</vt:lpstr>
      <vt:lpstr>هایپرتنشن</vt:lpstr>
      <vt:lpstr>کنترل هایپرتنشن: توصیه ها</vt:lpstr>
      <vt:lpstr>کنترل هایپرتنشن: توصیه ها</vt:lpstr>
      <vt:lpstr>کنترل هایپرتنشن: توصیه ها</vt:lpstr>
      <vt:lpstr>Slide 94</vt:lpstr>
      <vt:lpstr>Slide 95</vt:lpstr>
      <vt:lpstr>Slide 96</vt:lpstr>
      <vt:lpstr>Slide 97</vt:lpstr>
      <vt:lpstr>Slide 98</vt:lpstr>
      <vt:lpstr>Slide 99</vt:lpstr>
      <vt:lpstr>Slide 100</vt:lpstr>
      <vt:lpstr>استاتین درمانی با شدت بالا و متوسط</vt:lpstr>
      <vt:lpstr>Slide 102</vt:lpstr>
      <vt:lpstr>داروهای  ضد  پلاکت:  توصیه ها</vt:lpstr>
      <vt:lpstr>داروهای  ضد  پلاکت:  توصیه ها</vt:lpstr>
      <vt:lpstr>بیماری کرونر قلبی: توصیه ها</vt:lpstr>
      <vt:lpstr>بیماری کرونر قلبی: توصیه ها</vt:lpstr>
      <vt:lpstr>بیماری کرونر قلبی: توصیه ها</vt:lpstr>
      <vt:lpstr>Slide 108</vt:lpstr>
      <vt:lpstr>بیماری دیابتی کلیه (DKD ) : توصیه ها</vt:lpstr>
      <vt:lpstr>بیماری دیابتی کلیه (DKD ) : توصیه ها</vt:lpstr>
      <vt:lpstr>بیماری دیابتی کلیه (DKD ) : توصیه ها</vt:lpstr>
      <vt:lpstr>بیماری دیابتی کلیه(DKD ) : توصیه ها</vt:lpstr>
      <vt:lpstr>بیماری دیابتی کلیه(DKD ) : توصیه ها</vt:lpstr>
      <vt:lpstr>Slide 114</vt:lpstr>
      <vt:lpstr>رتینوپاتی دیابتی:توصیه ها</vt:lpstr>
      <vt:lpstr>رتینوپاتی دیابتی:توصیه ها</vt:lpstr>
      <vt:lpstr>رتینوپاتی دیابتی:توصیه ها</vt:lpstr>
      <vt:lpstr>نوروپاتی:</vt:lpstr>
      <vt:lpstr>Slide 119</vt:lpstr>
      <vt:lpstr>Slide 120</vt:lpstr>
      <vt:lpstr>مراقبت از پا: خطر زخم و آمپوتاسیون</vt:lpstr>
      <vt:lpstr>مراقبت از پا:  توصیه ها</vt:lpstr>
      <vt:lpstr>Slide 123</vt:lpstr>
      <vt:lpstr>Slide 124</vt:lpstr>
      <vt:lpstr>Slide 125</vt:lpstr>
      <vt:lpstr>Slide 126</vt:lpstr>
      <vt:lpstr>Slide 127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ITL_Sager</dc:creator>
  <cp:lastModifiedBy>moghaddam.a</cp:lastModifiedBy>
  <cp:revision>1162</cp:revision>
  <dcterms:created xsi:type="dcterms:W3CDTF">2016-02-10T20:50:58Z</dcterms:created>
  <dcterms:modified xsi:type="dcterms:W3CDTF">2019-12-16T08:34:38Z</dcterms:modified>
</cp:coreProperties>
</file>