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6" r:id="rId3"/>
    <p:sldId id="276" r:id="rId4"/>
    <p:sldId id="257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7" r:id="rId18"/>
    <p:sldId id="270" r:id="rId19"/>
    <p:sldId id="271" r:id="rId20"/>
    <p:sldId id="272" r:id="rId21"/>
    <p:sldId id="273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85800"/>
            <a:ext cx="76962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2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t="11111" r="10647" b="6250"/>
          <a:stretch/>
        </p:blipFill>
        <p:spPr bwMode="auto">
          <a:xfrm>
            <a:off x="152400" y="76200"/>
            <a:ext cx="8534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assessing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/>
              <a:t>PCE</a:t>
            </a:r>
            <a:r>
              <a:rPr lang="en-US" dirty="0"/>
              <a:t> Risk Score</a:t>
            </a:r>
          </a:p>
          <a:p>
            <a:r>
              <a:rPr lang="en-US" dirty="0" smtClean="0"/>
              <a:t>Application : ASCVD risk estimator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https://tools.acc.org/ASCVD-Risk-Estimator-Plus</a:t>
            </a:r>
          </a:p>
          <a:p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Screening Tests for Adults Recommended by the U.S. Preventive Services Task </a:t>
            </a:r>
            <a:r>
              <a:rPr lang="en-US" dirty="0" smtClean="0"/>
              <a:t>Force(</a:t>
            </a:r>
            <a:r>
              <a:rPr lang="en-US" b="1" dirty="0" smtClean="0"/>
              <a:t>USPSTF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Electronic Preventive </a:t>
            </a:r>
            <a:r>
              <a:rPr lang="en-US" dirty="0"/>
              <a:t>Services Selector (</a:t>
            </a:r>
            <a:r>
              <a:rPr lang="en-US" dirty="0" err="1"/>
              <a:t>ePSS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http://epss.ahrq.gov/PDA/index.jsp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 groups:</a:t>
            </a:r>
          </a:p>
          <a:p>
            <a:r>
              <a:rPr lang="en-US" dirty="0" smtClean="0"/>
              <a:t>Clinical ASCVD</a:t>
            </a:r>
          </a:p>
          <a:p>
            <a:r>
              <a:rPr lang="en-US" dirty="0" smtClean="0"/>
              <a:t>LDL ≥ 190 mg/dl</a:t>
            </a:r>
          </a:p>
          <a:p>
            <a:r>
              <a:rPr lang="en-US" dirty="0" smtClean="0"/>
              <a:t>DM ≥ 40 y with </a:t>
            </a:r>
            <a:r>
              <a:rPr lang="en-US" dirty="0" smtClean="0">
                <a:solidFill>
                  <a:srgbClr val="FF0000"/>
                </a:solidFill>
              </a:rPr>
              <a:t>LDL ≥70</a:t>
            </a:r>
          </a:p>
          <a:p>
            <a:r>
              <a:rPr lang="en-US" dirty="0" smtClean="0"/>
              <a:t>ASCVD risk score ≥ 7.5%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LDL</a:t>
            </a:r>
            <a:r>
              <a:rPr lang="en-US" dirty="0" smtClean="0"/>
              <a:t> Calculation in </a:t>
            </a:r>
            <a:r>
              <a:rPr lang="en-US" dirty="0" err="1"/>
              <a:t>H</a:t>
            </a:r>
            <a:r>
              <a:rPr lang="en-US" dirty="0" err="1" smtClean="0"/>
              <a:t>ypertiglyceridmia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/>
              <a:t>Friedewald</a:t>
            </a:r>
            <a:r>
              <a:rPr lang="en-US" dirty="0"/>
              <a:t> formula: </a:t>
            </a:r>
            <a:endParaRPr lang="en-US" dirty="0" smtClean="0"/>
          </a:p>
          <a:p>
            <a:r>
              <a:rPr lang="en-US" dirty="0" smtClean="0"/>
              <a:t>LDL-C </a:t>
            </a:r>
            <a:r>
              <a:rPr lang="en-US" dirty="0"/>
              <a:t>= (TC) – (triglycerides /5) </a:t>
            </a:r>
            <a:r>
              <a:rPr lang="en-US" dirty="0" smtClean="0"/>
              <a:t>– (</a:t>
            </a:r>
            <a:r>
              <a:rPr lang="en-US" dirty="0"/>
              <a:t>HDL-C)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If  serum TG ≥250 , </a:t>
            </a:r>
            <a:r>
              <a:rPr lang="en-US" dirty="0" err="1" smtClean="0"/>
              <a:t>Chol</a:t>
            </a:r>
            <a:r>
              <a:rPr lang="en-US" dirty="0" smtClean="0"/>
              <a:t> is not accurately measured by lab test.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 what do we do?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 HDL </a:t>
            </a:r>
            <a:r>
              <a:rPr lang="en-US" dirty="0" err="1" smtClean="0"/>
              <a:t>Chol</a:t>
            </a:r>
            <a:r>
              <a:rPr lang="en-US" dirty="0" smtClean="0"/>
              <a:t> = total </a:t>
            </a:r>
            <a:r>
              <a:rPr lang="en-US" dirty="0" err="1" smtClean="0"/>
              <a:t>Chol</a:t>
            </a:r>
            <a:r>
              <a:rPr lang="en-US" dirty="0" smtClean="0"/>
              <a:t> – </a:t>
            </a:r>
            <a:r>
              <a:rPr lang="en-US" dirty="0" err="1" smtClean="0"/>
              <a:t>HDLc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LDL ≈ non </a:t>
            </a:r>
            <a:r>
              <a:rPr lang="en-US" dirty="0" err="1" smtClean="0"/>
              <a:t>HDLc</a:t>
            </a:r>
            <a:r>
              <a:rPr lang="en-US" dirty="0" smtClean="0"/>
              <a:t> - 30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آقای 39 ساله با آزمایش زیر مراجعه کرده است. سابقه بیماری خاصی ندارد. </a:t>
            </a:r>
            <a:r>
              <a:rPr lang="en-US" dirty="0" smtClean="0"/>
              <a:t>BMI=34</a:t>
            </a:r>
          </a:p>
          <a:p>
            <a:pPr algn="l"/>
            <a:r>
              <a:rPr lang="en-US" dirty="0" smtClean="0"/>
              <a:t>FBS = 110</a:t>
            </a:r>
          </a:p>
          <a:p>
            <a:pPr algn="l"/>
            <a:r>
              <a:rPr lang="en-US" dirty="0" smtClean="0"/>
              <a:t>TG = 329</a:t>
            </a:r>
          </a:p>
          <a:p>
            <a:pPr algn="l"/>
            <a:r>
              <a:rPr lang="en-US" dirty="0" err="1" smtClean="0"/>
              <a:t>Chol</a:t>
            </a:r>
            <a:r>
              <a:rPr lang="en-US" dirty="0" smtClean="0"/>
              <a:t> = 287 , LDL= 167 ,  HDL = 54</a:t>
            </a:r>
          </a:p>
          <a:p>
            <a:pPr marL="0" indent="0" algn="l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TG≥250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HDLc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287 – 54 = 233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LDL = 233- 30 = </a:t>
            </a:r>
            <a:r>
              <a:rPr lang="en-US" dirty="0" smtClean="0">
                <a:solidFill>
                  <a:srgbClr val="FF0000"/>
                </a:solidFill>
              </a:rPr>
              <a:t>203                    </a:t>
            </a:r>
            <a:r>
              <a:rPr lang="en-US" dirty="0" smtClean="0"/>
              <a:t>LDL ≥ 190</a:t>
            </a:r>
          </a:p>
          <a:p>
            <a:pPr algn="r" rtl="1"/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علاوه بر اصلاح سبک زندگی، اندیکاسیون شروع درمان با استاتین دارد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05200" y="4696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on Statins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Baseline measurements </a:t>
            </a:r>
            <a:r>
              <a:rPr lang="en-US" dirty="0" smtClean="0"/>
              <a:t>liver </a:t>
            </a:r>
            <a:r>
              <a:rPr lang="en-US" dirty="0"/>
              <a:t>function tests (i.e., </a:t>
            </a:r>
            <a:r>
              <a:rPr lang="en-US" dirty="0">
                <a:solidFill>
                  <a:srgbClr val="FF0000"/>
                </a:solidFill>
              </a:rPr>
              <a:t>ALT</a:t>
            </a:r>
            <a:r>
              <a:rPr lang="en-US" dirty="0"/>
              <a:t> or AST), </a:t>
            </a:r>
            <a:r>
              <a:rPr lang="en-US" dirty="0">
                <a:solidFill>
                  <a:srgbClr val="FF0000"/>
                </a:solidFill>
              </a:rPr>
              <a:t>CK</a:t>
            </a:r>
            <a:r>
              <a:rPr lang="en-US" dirty="0"/>
              <a:t> . </a:t>
            </a:r>
            <a:r>
              <a:rPr lang="en-US" dirty="0" smtClean="0"/>
              <a:t>(hepatic </a:t>
            </a:r>
            <a:r>
              <a:rPr lang="en-US" dirty="0" err="1" smtClean="0"/>
              <a:t>steatosis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monitoring of </a:t>
            </a:r>
            <a:r>
              <a:rPr lang="en-US" dirty="0"/>
              <a:t>liver enzymes </a:t>
            </a:r>
            <a:r>
              <a:rPr lang="en-US" dirty="0" smtClean="0"/>
              <a:t>is not necessary</a:t>
            </a:r>
          </a:p>
          <a:p>
            <a:r>
              <a:rPr lang="en-US" dirty="0"/>
              <a:t>Mild elevations in </a:t>
            </a:r>
            <a:r>
              <a:rPr lang="en-US" dirty="0" smtClean="0"/>
              <a:t>serum transaminase </a:t>
            </a:r>
            <a:r>
              <a:rPr lang="en-US" dirty="0"/>
              <a:t>levels </a:t>
            </a:r>
            <a:r>
              <a:rPr lang="en-US" dirty="0" smtClean="0"/>
              <a:t>usually </a:t>
            </a:r>
            <a:r>
              <a:rPr lang="en-US" dirty="0"/>
              <a:t>resolve spontaneously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SGPT ≥ 3 </a:t>
            </a:r>
            <a:r>
              <a:rPr lang="en-US" dirty="0"/>
              <a:t>x ULN                   Liver </a:t>
            </a:r>
            <a:r>
              <a:rPr lang="en-US" dirty="0" smtClean="0"/>
              <a:t>toxicity</a:t>
            </a:r>
          </a:p>
          <a:p>
            <a:endParaRPr lang="en-US" dirty="0" smtClean="0"/>
          </a:p>
          <a:p>
            <a:r>
              <a:rPr lang="en-US" dirty="0" err="1"/>
              <a:t>creatine</a:t>
            </a:r>
            <a:r>
              <a:rPr lang="en-US" dirty="0"/>
              <a:t> kinase </a:t>
            </a:r>
            <a:r>
              <a:rPr lang="en-US" dirty="0" smtClean="0"/>
              <a:t>≥ 10 x ULN , </a:t>
            </a:r>
            <a:r>
              <a:rPr lang="en-US" dirty="0" err="1" smtClean="0"/>
              <a:t>cr</a:t>
            </a:r>
            <a:r>
              <a:rPr lang="en-US" dirty="0" smtClean="0"/>
              <a:t> rises                </a:t>
            </a:r>
          </a:p>
          <a:p>
            <a:pPr marL="0" indent="0">
              <a:buNone/>
            </a:pPr>
            <a:r>
              <a:rPr lang="en-US" dirty="0" smtClean="0"/>
              <a:t>myopathy </a:t>
            </a:r>
            <a:r>
              <a:rPr lang="en-US" dirty="0"/>
              <a:t>/</a:t>
            </a:r>
            <a:r>
              <a:rPr lang="en-US" dirty="0" err="1" smtClean="0"/>
              <a:t>rhabdomyolysis</a:t>
            </a:r>
            <a:endParaRPr lang="en-US" dirty="0" smtClean="0"/>
          </a:p>
          <a:p>
            <a:r>
              <a:rPr lang="en-US" dirty="0" smtClean="0"/>
              <a:t>Hypothyroidism &amp; </a:t>
            </a:r>
            <a:r>
              <a:rPr lang="en-US" dirty="0" err="1" smtClean="0"/>
              <a:t>vit</a:t>
            </a:r>
            <a:r>
              <a:rPr lang="en-US" dirty="0" smtClean="0"/>
              <a:t>. D deficiency increase risk of myopathy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352800" y="37616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5532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up (statin therapy monitoring)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Adherence to changes in lifestyle and effects of LDL-C–lowering </a:t>
            </a:r>
            <a:r>
              <a:rPr lang="en-US" dirty="0" smtClean="0"/>
              <a:t>medication should </a:t>
            </a:r>
            <a:r>
              <a:rPr lang="en-US" dirty="0"/>
              <a:t>be assessed </a:t>
            </a:r>
            <a:r>
              <a:rPr lang="en-US" dirty="0" smtClean="0"/>
              <a:t>by:</a:t>
            </a:r>
            <a:endParaRPr lang="en-US" dirty="0"/>
          </a:p>
          <a:p>
            <a:r>
              <a:rPr lang="en-US" dirty="0" smtClean="0"/>
              <a:t>measurement </a:t>
            </a:r>
            <a:r>
              <a:rPr lang="en-US" dirty="0"/>
              <a:t>of fasting lipids and appropriate </a:t>
            </a:r>
            <a:r>
              <a:rPr lang="en-US" dirty="0" smtClean="0"/>
              <a:t>safety indicators </a:t>
            </a:r>
            <a:r>
              <a:rPr lang="en-US" dirty="0">
                <a:solidFill>
                  <a:srgbClr val="FF0000"/>
                </a:solidFill>
              </a:rPr>
              <a:t>4 to 12 weeks </a:t>
            </a:r>
            <a:r>
              <a:rPr lang="en-US" dirty="0"/>
              <a:t>after statin initiation or dose adjustment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 smtClean="0">
                <a:solidFill>
                  <a:srgbClr val="FF0000"/>
                </a:solidFill>
              </a:rPr>
              <a:t>3 to </a:t>
            </a:r>
            <a:r>
              <a:rPr lang="en-US" dirty="0">
                <a:solidFill>
                  <a:srgbClr val="FF0000"/>
                </a:solidFill>
              </a:rPr>
              <a:t>12 months </a:t>
            </a:r>
            <a:r>
              <a:rPr lang="en-US" dirty="0"/>
              <a:t>thereafter based on need to assess adherence or safety</a:t>
            </a:r>
          </a:p>
        </p:txBody>
      </p:sp>
    </p:spTree>
    <p:extLst>
      <p:ext uri="{BB962C8B-B14F-4D97-AF65-F5344CB8AC3E}">
        <p14:creationId xmlns:p14="http://schemas.microsoft.com/office/powerpoint/2010/main" val="2358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0"/>
            <a:ext cx="7587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34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Hypertension (2017 </a:t>
            </a:r>
            <a:r>
              <a:rPr lang="en-US" dirty="0" smtClean="0"/>
              <a:t>ACC/AHA guideline)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13691" r="9084" b="23213"/>
          <a:stretch/>
        </p:blipFill>
        <p:spPr bwMode="auto">
          <a:xfrm>
            <a:off x="152400" y="13716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6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Confirm </a:t>
            </a:r>
            <a:r>
              <a:rPr lang="en-US" dirty="0" err="1" smtClean="0"/>
              <a:t>htn</a:t>
            </a:r>
            <a:r>
              <a:rPr lang="en-US" dirty="0"/>
              <a:t> diagnosis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White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Coat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htn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00B050"/>
                </a:solidFill>
              </a:rPr>
              <a:t>Masked </a:t>
            </a:r>
            <a:r>
              <a:rPr lang="en-US" dirty="0" err="1" smtClean="0">
                <a:solidFill>
                  <a:srgbClr val="00B050"/>
                </a:solidFill>
              </a:rPr>
              <a:t>htn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9841" r="8527" b="26588"/>
          <a:stretch/>
        </p:blipFill>
        <p:spPr bwMode="auto">
          <a:xfrm>
            <a:off x="152399" y="1600200"/>
            <a:ext cx="861060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971800"/>
            <a:ext cx="6172200" cy="2046762"/>
          </a:xfrm>
        </p:spPr>
        <p:txBody>
          <a:bodyPr>
            <a:noAutofit/>
          </a:bodyPr>
          <a:lstStyle/>
          <a:p>
            <a:r>
              <a:rPr lang="en-US" sz="5400" dirty="0"/>
              <a:t>Rational Order of Laboratory Tests in Cardiovascular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Sedighe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adat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Ghorashi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 MD. Family Medicine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Laboratory </a:t>
            </a:r>
            <a:r>
              <a:rPr lang="en-US" dirty="0"/>
              <a:t>Tests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Primary </a:t>
            </a:r>
            <a:r>
              <a:rPr lang="en-US" dirty="0"/>
              <a:t>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18651" r="22470" b="6250"/>
          <a:stretch/>
        </p:blipFill>
        <p:spPr bwMode="auto">
          <a:xfrm>
            <a:off x="457200" y="1375229"/>
            <a:ext cx="7543800" cy="540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2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monitoring</a:t>
            </a:r>
            <a:br>
              <a:rPr lang="en-US" dirty="0" smtClean="0"/>
            </a:br>
            <a:r>
              <a:rPr lang="en-US" dirty="0" smtClean="0"/>
              <a:t>(ACE </a:t>
            </a:r>
            <a:r>
              <a:rPr lang="en-US" dirty="0"/>
              <a:t>inhibitors and </a:t>
            </a:r>
            <a:r>
              <a:rPr lang="en-US" dirty="0" smtClean="0"/>
              <a:t>ARBs)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9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Prior</a:t>
            </a:r>
            <a:r>
              <a:rPr lang="en-US" dirty="0" smtClean="0"/>
              <a:t> Rx : serum base Cr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2 weeks after</a:t>
            </a:r>
            <a:r>
              <a:rPr lang="en-US" dirty="0" smtClean="0"/>
              <a:t> initiation : recheck Cr , K </a:t>
            </a:r>
          </a:p>
          <a:p>
            <a:r>
              <a:rPr lang="en-US" dirty="0" smtClean="0"/>
              <a:t>An </a:t>
            </a:r>
            <a:r>
              <a:rPr lang="en-US" dirty="0"/>
              <a:t>increase in </a:t>
            </a:r>
            <a:r>
              <a:rPr lang="en-US" dirty="0">
                <a:solidFill>
                  <a:srgbClr val="FF0000"/>
                </a:solidFill>
              </a:rPr>
              <a:t>serum </a:t>
            </a:r>
            <a:r>
              <a:rPr lang="en-US" dirty="0" err="1">
                <a:solidFill>
                  <a:srgbClr val="FF0000"/>
                </a:solidFill>
              </a:rPr>
              <a:t>creatinine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up to 30</a:t>
            </a:r>
            <a:r>
              <a:rPr lang="en-US" dirty="0" smtClean="0"/>
              <a:t>% is acceptable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Hyperkalemia</a:t>
            </a:r>
            <a:r>
              <a:rPr lang="en-US" dirty="0" smtClean="0"/>
              <a:t> monitoring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Monitoring</a:t>
            </a:r>
          </a:p>
          <a:p>
            <a:r>
              <a:rPr lang="en-US" dirty="0" smtClean="0"/>
              <a:t>Cr ,urea, Na , K                         1-2 times /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eGFR</a:t>
            </a:r>
            <a:r>
              <a:rPr lang="en-US" dirty="0" smtClean="0"/>
              <a:t> &lt; 60  , ACR ≥ 30               1-4 </a:t>
            </a:r>
            <a:r>
              <a:rPr lang="en-US" dirty="0"/>
              <a:t>times /year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657600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495800" y="5616495"/>
            <a:ext cx="597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Thanks for your attention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populations age </a:t>
            </a:r>
            <a:r>
              <a:rPr lang="en-US" dirty="0" smtClean="0"/>
              <a:t>worldwide increases</a:t>
            </a:r>
          </a:p>
          <a:p>
            <a:r>
              <a:rPr lang="en-US" dirty="0" smtClean="0"/>
              <a:t>more </a:t>
            </a:r>
            <a:r>
              <a:rPr lang="en-US" dirty="0"/>
              <a:t>patients survive acute cardiovascular and </a:t>
            </a:r>
            <a:r>
              <a:rPr lang="en-US" dirty="0" smtClean="0"/>
              <a:t>cerebrovascular events</a:t>
            </a:r>
          </a:p>
          <a:p>
            <a:r>
              <a:rPr lang="en-US" dirty="0" smtClean="0"/>
              <a:t>incidence </a:t>
            </a:r>
            <a:r>
              <a:rPr lang="en-US" dirty="0"/>
              <a:t>of </a:t>
            </a:r>
            <a:r>
              <a:rPr lang="en-US" dirty="0" smtClean="0"/>
              <a:t> CVD risk </a:t>
            </a:r>
            <a:r>
              <a:rPr lang="en-US" dirty="0"/>
              <a:t>factors continues to </a:t>
            </a:r>
            <a:r>
              <a:rPr lang="en-US" dirty="0" smtClean="0"/>
              <a:t>increase</a:t>
            </a:r>
          </a:p>
          <a:p>
            <a:r>
              <a:rPr lang="en-US" dirty="0" smtClean="0"/>
              <a:t> </a:t>
            </a:r>
            <a:r>
              <a:rPr lang="en-US" dirty="0"/>
              <a:t>the burden on family physicians to identify and </a:t>
            </a:r>
            <a:r>
              <a:rPr lang="en-US" dirty="0" smtClean="0"/>
              <a:t>effectively manage </a:t>
            </a:r>
            <a:r>
              <a:rPr lang="en-US" dirty="0"/>
              <a:t>CVD will continue to escalate dramatically.</a:t>
            </a:r>
          </a:p>
        </p:txBody>
      </p:sp>
    </p:spTree>
    <p:extLst>
      <p:ext uri="{BB962C8B-B14F-4D97-AF65-F5344CB8AC3E}">
        <p14:creationId xmlns:p14="http://schemas.microsoft.com/office/powerpoint/2010/main" val="155761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Atherosclerosis Risk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Factors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dyslipidemia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HTN</a:t>
            </a:r>
          </a:p>
          <a:p>
            <a:r>
              <a:rPr lang="en-US" dirty="0" smtClean="0"/>
              <a:t>impairments </a:t>
            </a:r>
            <a:r>
              <a:rPr lang="en-US" dirty="0"/>
              <a:t>in glycemic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family history</a:t>
            </a:r>
            <a:endParaRPr lang="en-US" dirty="0"/>
          </a:p>
          <a:p>
            <a:r>
              <a:rPr lang="en-US" dirty="0"/>
              <a:t>cigarette </a:t>
            </a:r>
            <a:r>
              <a:rPr lang="en-US" dirty="0" smtClean="0"/>
              <a:t>smoking</a:t>
            </a:r>
          </a:p>
          <a:p>
            <a:r>
              <a:rPr lang="en-US" dirty="0" smtClean="0"/>
              <a:t>obesity</a:t>
            </a:r>
          </a:p>
          <a:p>
            <a:r>
              <a:rPr lang="en-US" dirty="0" smtClean="0"/>
              <a:t>systemic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92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2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dyslipidemia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fasting(9-12 </a:t>
            </a:r>
            <a:r>
              <a:rPr lang="en-US" dirty="0"/>
              <a:t>h) lipoprotein profile 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A44A"/>
                </a:solidFill>
              </a:rPr>
              <a:t>total cholesterol</a:t>
            </a:r>
          </a:p>
          <a:p>
            <a:r>
              <a:rPr lang="en-US" dirty="0" smtClean="0">
                <a:solidFill>
                  <a:srgbClr val="00A44A"/>
                </a:solidFill>
              </a:rPr>
              <a:t>LDL cholesterol</a:t>
            </a:r>
          </a:p>
          <a:p>
            <a:r>
              <a:rPr lang="en-US" dirty="0" smtClean="0">
                <a:solidFill>
                  <a:srgbClr val="00A44A"/>
                </a:solidFill>
              </a:rPr>
              <a:t>HDL cholesterol</a:t>
            </a:r>
          </a:p>
          <a:p>
            <a:r>
              <a:rPr lang="en-US" dirty="0" smtClean="0">
                <a:solidFill>
                  <a:srgbClr val="00A44A"/>
                </a:solidFill>
              </a:rPr>
              <a:t>Triglyceride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should </a:t>
            </a:r>
            <a:r>
              <a:rPr lang="en-US" dirty="0"/>
              <a:t>be obtained at least once every 5 years in adults age 20 </a:t>
            </a:r>
            <a:r>
              <a:rPr lang="en-US" dirty="0" err="1" smtClean="0"/>
              <a:t>yrs</a:t>
            </a:r>
            <a:r>
              <a:rPr lang="en-US" dirty="0" smtClean="0"/>
              <a:t> and over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average of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measurements</a:t>
            </a:r>
            <a:r>
              <a:rPr lang="en-US" dirty="0"/>
              <a:t> done </a:t>
            </a:r>
            <a:r>
              <a:rPr lang="en-US" dirty="0" smtClean="0"/>
              <a:t>1 </a:t>
            </a:r>
            <a:r>
              <a:rPr lang="en-US" dirty="0"/>
              <a:t>to </a:t>
            </a:r>
            <a:r>
              <a:rPr lang="en-US" dirty="0" smtClean="0"/>
              <a:t>4 </a:t>
            </a:r>
            <a:r>
              <a:rPr lang="en-US" dirty="0"/>
              <a:t>weeks apart while the patient is consistently following a low-fat diet</a:t>
            </a:r>
          </a:p>
        </p:txBody>
      </p:sp>
    </p:spTree>
    <p:extLst>
      <p:ext uri="{BB962C8B-B14F-4D97-AF65-F5344CB8AC3E}">
        <p14:creationId xmlns:p14="http://schemas.microsoft.com/office/powerpoint/2010/main" val="8392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ASCVD</a:t>
            </a:r>
            <a:r>
              <a:rPr lang="en-US" dirty="0" smtClean="0"/>
              <a:t> PREVENTION</a:t>
            </a:r>
            <a:br>
              <a:rPr lang="en-US" dirty="0" smtClean="0"/>
            </a:br>
            <a:r>
              <a:rPr lang="en-US" dirty="0" smtClean="0"/>
              <a:t>(atherosclerotic cardiovascular disease)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American College of Cardiology/American</a:t>
            </a:r>
          </a:p>
          <a:p>
            <a:pPr marL="0" indent="0">
              <a:buNone/>
            </a:pPr>
            <a:r>
              <a:rPr lang="en-US" dirty="0"/>
              <a:t>Heart Association (ACC/AHA) </a:t>
            </a:r>
            <a:r>
              <a:rPr lang="en-US" dirty="0" smtClean="0"/>
              <a:t>guideline </a:t>
            </a:r>
            <a:r>
              <a:rPr lang="en-US" b="1" dirty="0" smtClean="0"/>
              <a:t>2018</a:t>
            </a:r>
          </a:p>
          <a:p>
            <a:endParaRPr lang="en-US" dirty="0" smtClean="0"/>
          </a:p>
          <a:p>
            <a:r>
              <a:rPr lang="en-US" dirty="0" smtClean="0"/>
              <a:t>Primary &amp; Secondary prevention</a:t>
            </a:r>
            <a:endParaRPr lang="en-US" dirty="0"/>
          </a:p>
          <a:p>
            <a:r>
              <a:rPr lang="en-US" dirty="0" smtClean="0"/>
              <a:t>Therapeutic </a:t>
            </a:r>
            <a:r>
              <a:rPr lang="en-US" dirty="0"/>
              <a:t>lifestyle </a:t>
            </a:r>
            <a:r>
              <a:rPr lang="en-US" dirty="0" smtClean="0"/>
              <a:t>changes (TLC)</a:t>
            </a:r>
          </a:p>
          <a:p>
            <a:r>
              <a:rPr lang="en-US" dirty="0"/>
              <a:t>Statin therapy</a:t>
            </a:r>
          </a:p>
        </p:txBody>
      </p:sp>
    </p:spTree>
    <p:extLst>
      <p:ext uri="{BB962C8B-B14F-4D97-AF65-F5344CB8AC3E}">
        <p14:creationId xmlns:p14="http://schemas.microsoft.com/office/powerpoint/2010/main" val="33754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Secondary Prevention in Patients With Clinical ASCVD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5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4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Very </a:t>
            </a:r>
            <a:r>
              <a:rPr lang="en-US" dirty="0" smtClean="0"/>
              <a:t>High-Risk </a:t>
            </a:r>
            <a:r>
              <a:rPr lang="en-US" dirty="0"/>
              <a:t>of Future ASCVD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14962" r="11204" b="22917"/>
          <a:stretch/>
        </p:blipFill>
        <p:spPr bwMode="auto">
          <a:xfrm>
            <a:off x="152400" y="12192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486</TotalTime>
  <Words>539</Words>
  <Application>Microsoft Office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PowerPoint Presentation</vt:lpstr>
      <vt:lpstr>Rational Order of Laboratory Tests in Cardiovascular Diseases</vt:lpstr>
      <vt:lpstr>Introduction</vt:lpstr>
      <vt:lpstr>Atherosclerosis Risk Factors</vt:lpstr>
      <vt:lpstr>PowerPoint Presentation</vt:lpstr>
      <vt:lpstr>dyslipidemia</vt:lpstr>
      <vt:lpstr>ASCVD PREVENTION (atherosclerotic cardiovascular disease)</vt:lpstr>
      <vt:lpstr>Secondary Prevention in Patients With Clinical ASCVD</vt:lpstr>
      <vt:lpstr>Very High-Risk of Future ASCVD Events</vt:lpstr>
      <vt:lpstr>PowerPoint Presentation</vt:lpstr>
      <vt:lpstr>Online assessing</vt:lpstr>
      <vt:lpstr>Statin therapy</vt:lpstr>
      <vt:lpstr>LDL Calculation in Hypertiglyceridmia</vt:lpstr>
      <vt:lpstr>Example</vt:lpstr>
      <vt:lpstr>Patients on Statins</vt:lpstr>
      <vt:lpstr>Follow up (statin therapy monitoring)</vt:lpstr>
      <vt:lpstr>PowerPoint Presentation</vt:lpstr>
      <vt:lpstr>Hypertension (2017 ACC/AHA guideline)</vt:lpstr>
      <vt:lpstr>Confirm htn diagnosis (White Coat htn or Masked htn)</vt:lpstr>
      <vt:lpstr>Laboratory Tests for  Primary Hypertension</vt:lpstr>
      <vt:lpstr>Treatment monitoring (ACE inhibitors and ARBs)</vt:lpstr>
      <vt:lpstr>Thanks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Order of Laboratory Tests in Cardiovascular Diseases</dc:title>
  <dc:creator>Win7</dc:creator>
  <cp:lastModifiedBy>WIN7</cp:lastModifiedBy>
  <cp:revision>33</cp:revision>
  <dcterms:created xsi:type="dcterms:W3CDTF">2006-08-16T00:00:00Z</dcterms:created>
  <dcterms:modified xsi:type="dcterms:W3CDTF">2018-12-10T21:52:27Z</dcterms:modified>
</cp:coreProperties>
</file>